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4.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notesSlides/notesSlide11.xml" ContentType="application/vnd.openxmlformats-officedocument.presentationml.notesSlide+xml"/>
  <Override PartName="/ppt/charts/chart7.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2.xml" ContentType="application/vnd.openxmlformats-officedocument.presentationml.notesSlide+xml"/>
  <Override PartName="/ppt/charts/chart8.xml" ContentType="application/vnd.openxmlformats-officedocument.drawingml.chart+xml"/>
  <Override PartName="/ppt/charts/chart9.xml" ContentType="application/vnd.openxmlformats-officedocument.drawingml.chart+xml"/>
  <Override PartName="/ppt/notesSlides/notesSlide13.xml" ContentType="application/vnd.openxmlformats-officedocument.presentationml.notesSlide+xml"/>
  <Override PartName="/ppt/charts/chart10.xml" ContentType="application/vnd.openxmlformats-officedocument.drawingml.chart+xml"/>
  <Override PartName="/ppt/notesSlides/notesSlide14.xml" ContentType="application/vnd.openxmlformats-officedocument.presentationml.notesSlide+xml"/>
  <Override PartName="/ppt/charts/chart11.xml" ContentType="application/vnd.openxmlformats-officedocument.drawingml.chart+xml"/>
  <Override PartName="/ppt/notesSlides/notesSlide15.xml" ContentType="application/vnd.openxmlformats-officedocument.presentationml.notesSlide+xml"/>
  <Override PartName="/ppt/charts/chart12.xml" ContentType="application/vnd.openxmlformats-officedocument.drawingml.chart+xml"/>
  <Override PartName="/ppt/charts/chart13.xml" ContentType="application/vnd.openxmlformats-officedocument.drawingml.chart+xml"/>
  <Override PartName="/ppt/notesSlides/notesSlide16.xml" ContentType="application/vnd.openxmlformats-officedocument.presentationml.notesSlide+xml"/>
  <Override PartName="/ppt/charts/chart14.xml" ContentType="application/vnd.openxmlformats-officedocument.drawingml.chart+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15.xml" ContentType="application/vnd.openxmlformats-officedocument.drawingml.chart+xml"/>
  <Override PartName="/ppt/charts/style7.xml" ContentType="application/vnd.ms-office.chartstyle+xml"/>
  <Override PartName="/ppt/charts/colors7.xml" ContentType="application/vnd.ms-office.chartcolorstyle+xml"/>
  <Override PartName="/ppt/charts/chart16.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17.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microsoft.com/office/2020/02/relationships/classificationlabels" Target="docMetadata/LabelInfo.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54"/>
  </p:notesMasterIdLst>
  <p:sldIdLst>
    <p:sldId id="322" r:id="rId2"/>
    <p:sldId id="400" r:id="rId3"/>
    <p:sldId id="410" r:id="rId4"/>
    <p:sldId id="257" r:id="rId5"/>
    <p:sldId id="276" r:id="rId6"/>
    <p:sldId id="256" r:id="rId7"/>
    <p:sldId id="261" r:id="rId8"/>
    <p:sldId id="262" r:id="rId9"/>
    <p:sldId id="2147472913" r:id="rId10"/>
    <p:sldId id="2147472914" r:id="rId11"/>
    <p:sldId id="2147472915" r:id="rId12"/>
    <p:sldId id="2147472916" r:id="rId13"/>
    <p:sldId id="271" r:id="rId14"/>
    <p:sldId id="274" r:id="rId15"/>
    <p:sldId id="259" r:id="rId16"/>
    <p:sldId id="2147472819" r:id="rId17"/>
    <p:sldId id="2147472820" r:id="rId18"/>
    <p:sldId id="2147472896" r:id="rId19"/>
    <p:sldId id="2147472821" r:id="rId20"/>
    <p:sldId id="2147472822" r:id="rId21"/>
    <p:sldId id="2147472800" r:id="rId22"/>
    <p:sldId id="2147472825" r:id="rId23"/>
    <p:sldId id="2147472826" r:id="rId24"/>
    <p:sldId id="2147472823" r:id="rId25"/>
    <p:sldId id="2147472827" r:id="rId26"/>
    <p:sldId id="2147472828" r:id="rId27"/>
    <p:sldId id="2147472830" r:id="rId28"/>
    <p:sldId id="2147472824" r:id="rId29"/>
    <p:sldId id="2147472832" r:id="rId30"/>
    <p:sldId id="2147472833" r:id="rId31"/>
    <p:sldId id="2147472705" r:id="rId32"/>
    <p:sldId id="2147472901" r:id="rId33"/>
    <p:sldId id="293" r:id="rId34"/>
    <p:sldId id="2147472756" r:id="rId35"/>
    <p:sldId id="2147472839" r:id="rId36"/>
    <p:sldId id="260" r:id="rId37"/>
    <p:sldId id="264" r:id="rId38"/>
    <p:sldId id="2147472880" r:id="rId39"/>
    <p:sldId id="268" r:id="rId40"/>
    <p:sldId id="267" r:id="rId41"/>
    <p:sldId id="426" r:id="rId42"/>
    <p:sldId id="413" r:id="rId43"/>
    <p:sldId id="427" r:id="rId44"/>
    <p:sldId id="428" r:id="rId45"/>
    <p:sldId id="478" r:id="rId46"/>
    <p:sldId id="430" r:id="rId47"/>
    <p:sldId id="431" r:id="rId48"/>
    <p:sldId id="432" r:id="rId49"/>
    <p:sldId id="477" r:id="rId50"/>
    <p:sldId id="433" r:id="rId51"/>
    <p:sldId id="484" r:id="rId52"/>
    <p:sldId id="479" r:id="rId53"/>
  </p:sldIdLst>
  <p:sldSz cx="18288000" cy="10287000"/>
  <p:notesSz cx="6858000" cy="9144000"/>
  <p:embeddedFontLst>
    <p:embeddedFont>
      <p:font typeface="Arial Narrow" panose="020B0604020202020204" pitchFamily="34" charset="0"/>
      <p:regular r:id="rId55"/>
      <p:bold r:id="rId56"/>
      <p:italic r:id="rId57"/>
      <p:boldItalic r:id="rId58"/>
    </p:embeddedFont>
    <p:embeddedFont>
      <p:font typeface="Calibri" panose="020F0502020204030204" pitchFamily="34" charset="0"/>
      <p:regular r:id="rId59"/>
      <p:bold r:id="rId60"/>
      <p:italic r:id="rId61"/>
      <p:boldItalic r:id="rId62"/>
    </p:embeddedFont>
    <p:embeddedFont>
      <p:font typeface="Montserrat" pitchFamily="2" charset="77"/>
      <p:regular r:id="rId63"/>
      <p:bold r:id="rId64"/>
      <p:italic r:id="rId65"/>
      <p:boldItalic r:id="rId66"/>
    </p:embeddedFont>
    <p:embeddedFont>
      <p:font typeface="Montserrat Heavy" pitchFamily="2" charset="77"/>
      <p:regular r:id="rId67"/>
      <p:bold r:id="rId68"/>
    </p:embeddedFont>
    <p:embeddedFont>
      <p:font typeface="Open Sans" panose="020B0606030504020204" pitchFamily="34" charset="0"/>
      <p:regular r:id="rId69"/>
      <p:bold r:id="rId70"/>
      <p:italic r:id="rId71"/>
      <p:boldItalic r:id="rId72"/>
    </p:embeddedFont>
    <p:embeddedFont>
      <p:font typeface="Poppins" pitchFamily="2" charset="77"/>
      <p:regular r:id="rId73"/>
      <p:bold r:id="rId74"/>
      <p:italic r:id="rId75"/>
      <p:boldItalic r:id="rId76"/>
    </p:embeddedFont>
    <p:embeddedFont>
      <p:font typeface="Poppins Light" panose="020B0604020202020204" pitchFamily="34" charset="0"/>
      <p:regular r:id="rId77"/>
      <p:italic r:id="rId78"/>
    </p:embeddedFont>
    <p:embeddedFont>
      <p:font typeface="Poppins Light Bold" panose="020B0604020202020204" pitchFamily="34" charset="0"/>
      <p:regular r:id="rId79"/>
    </p:embeddedFont>
    <p:embeddedFont>
      <p:font typeface="Trebuchet MS" panose="020B0703020202090204" pitchFamily="34" charset="0"/>
      <p:regular r:id="rId80"/>
      <p:bold r:id="rId81"/>
      <p:italic r:id="rId82"/>
      <p:boldItalic r:id="rId83"/>
    </p:embeddedFont>
    <p:embeddedFont>
      <p:font typeface="Verdana" panose="020B0604030504040204" pitchFamily="34" charset="0"/>
      <p:regular r:id="rId84"/>
      <p:bold r:id="rId85"/>
      <p:italic r:id="rId86"/>
      <p:boldItalic r:id="rId8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EADA"/>
    <a:srgbClr val="9A2A91"/>
    <a:srgbClr val="DDA627"/>
    <a:srgbClr val="E06E34"/>
    <a:srgbClr val="933E13"/>
    <a:srgbClr val="4BA130"/>
    <a:srgbClr val="0C394F"/>
    <a:srgbClr val="145D81"/>
    <a:srgbClr val="ECC0AD"/>
    <a:srgbClr val="F8EDE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328" autoAdjust="0"/>
    <p:restoredTop sz="93760" autoAdjust="0"/>
  </p:normalViewPr>
  <p:slideViewPr>
    <p:cSldViewPr snapToGrid="0">
      <p:cViewPr varScale="1">
        <p:scale>
          <a:sx n="71" d="100"/>
          <a:sy n="71" d="100"/>
        </p:scale>
        <p:origin x="608" y="16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9.fntdata"/><Relationship Id="rId68" Type="http://schemas.openxmlformats.org/officeDocument/2006/relationships/font" Target="fonts/font14.fntdata"/><Relationship Id="rId84" Type="http://schemas.openxmlformats.org/officeDocument/2006/relationships/font" Target="fonts/font30.fntdata"/><Relationship Id="rId89"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font" Target="fonts/font4.fntdata"/><Relationship Id="rId74" Type="http://schemas.openxmlformats.org/officeDocument/2006/relationships/font" Target="fonts/font20.fntdata"/><Relationship Id="rId79" Type="http://schemas.openxmlformats.org/officeDocument/2006/relationships/font" Target="fonts/font25.fntdata"/><Relationship Id="rId5" Type="http://schemas.openxmlformats.org/officeDocument/2006/relationships/slide" Target="slides/slide4.xml"/><Relationship Id="rId90" Type="http://schemas.openxmlformats.org/officeDocument/2006/relationships/theme" Target="theme/theme1.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2.fntdata"/><Relationship Id="rId64" Type="http://schemas.openxmlformats.org/officeDocument/2006/relationships/font" Target="fonts/font10.fntdata"/><Relationship Id="rId69" Type="http://schemas.openxmlformats.org/officeDocument/2006/relationships/font" Target="fonts/font15.fntdata"/><Relationship Id="rId77" Type="http://schemas.openxmlformats.org/officeDocument/2006/relationships/font" Target="fonts/font23.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8.fntdata"/><Relationship Id="rId80" Type="http://schemas.openxmlformats.org/officeDocument/2006/relationships/font" Target="fonts/font26.fntdata"/><Relationship Id="rId85" Type="http://schemas.openxmlformats.org/officeDocument/2006/relationships/font" Target="fonts/font31.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5.fntdata"/><Relationship Id="rId67" Type="http://schemas.openxmlformats.org/officeDocument/2006/relationships/font" Target="fonts/font13.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62" Type="http://schemas.openxmlformats.org/officeDocument/2006/relationships/font" Target="fonts/font8.fntdata"/><Relationship Id="rId70" Type="http://schemas.openxmlformats.org/officeDocument/2006/relationships/font" Target="fonts/font16.fntdata"/><Relationship Id="rId75" Type="http://schemas.openxmlformats.org/officeDocument/2006/relationships/font" Target="fonts/font21.fntdata"/><Relationship Id="rId83" Type="http://schemas.openxmlformats.org/officeDocument/2006/relationships/font" Target="fonts/font29.fntdata"/><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3.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6.fntdata"/><Relationship Id="rId65" Type="http://schemas.openxmlformats.org/officeDocument/2006/relationships/font" Target="fonts/font11.fntdata"/><Relationship Id="rId73" Type="http://schemas.openxmlformats.org/officeDocument/2006/relationships/font" Target="fonts/font19.fntdata"/><Relationship Id="rId78" Type="http://schemas.openxmlformats.org/officeDocument/2006/relationships/font" Target="fonts/font24.fntdata"/><Relationship Id="rId81" Type="http://schemas.openxmlformats.org/officeDocument/2006/relationships/font" Target="fonts/font27.fntdata"/><Relationship Id="rId86" Type="http://schemas.openxmlformats.org/officeDocument/2006/relationships/font" Target="fonts/font32.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font" Target="fonts/font1.fntdata"/><Relationship Id="rId76" Type="http://schemas.openxmlformats.org/officeDocument/2006/relationships/font" Target="fonts/font22.fntdata"/><Relationship Id="rId7" Type="http://schemas.openxmlformats.org/officeDocument/2006/relationships/slide" Target="slides/slide6.xml"/><Relationship Id="rId71" Type="http://schemas.openxmlformats.org/officeDocument/2006/relationships/font" Target="fonts/font17.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font" Target="fonts/font12.fntdata"/><Relationship Id="rId87" Type="http://schemas.openxmlformats.org/officeDocument/2006/relationships/font" Target="fonts/font33.fntdata"/><Relationship Id="rId61" Type="http://schemas.openxmlformats.org/officeDocument/2006/relationships/font" Target="fonts/font7.fntdata"/><Relationship Id="rId82" Type="http://schemas.openxmlformats.org/officeDocument/2006/relationships/font" Target="fonts/font28.fntdata"/><Relationship Id="rId19" Type="http://schemas.openxmlformats.org/officeDocument/2006/relationships/slide" Target="slides/slide18.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12.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13.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_rels/chart15.xml.rels><?xml version="1.0" encoding="UTF-8" standalone="yes"?>
<Relationships xmlns="http://schemas.openxmlformats.org/package/2006/relationships"><Relationship Id="rId3" Type="http://schemas.openxmlformats.org/officeDocument/2006/relationships/oleObject" Target="https://asiachemicalcom-my.sharepoint.com/personal/myduong_asia-chemical_com/Documents/00.A.%20Documents%20-%2017-05-2023/A.%20New%20Ingredients%20Management/MARKET%20DATA%2005.2021/2024/Dairy/Drinking%20milk%20product_Vietnam_Euromonitor%202023.xlsx" TargetMode="External"/><Relationship Id="rId2" Type="http://schemas.microsoft.com/office/2011/relationships/chartColorStyle" Target="colors7.xml"/><Relationship Id="rId1" Type="http://schemas.microsoft.com/office/2011/relationships/chartStyle" Target="style7.xml"/></Relationships>
</file>

<file path=ppt/charts/_rels/chart16.xml.rels><?xml version="1.0" encoding="UTF-8" standalone="yes"?>
<Relationships xmlns="http://schemas.openxmlformats.org/package/2006/relationships"><Relationship Id="rId3" Type="http://schemas.openxmlformats.org/officeDocument/2006/relationships/oleObject" Target="https://asiachemicalcom-my.sharepoint.com/personal/myduong_asia-chemical_com/Documents/00.A.%20Documents%20-%2017-05-2023/A.%20New%20Ingredients%20Management/MARKET%20DATA%2005.2021/2024/Dairy/Drinking%20milk%20product_Vietnam_Euromonitor%202023.xlsx" TargetMode="External"/><Relationship Id="rId2" Type="http://schemas.microsoft.com/office/2011/relationships/chartColorStyle" Target="colors8.xml"/><Relationship Id="rId1" Type="http://schemas.microsoft.com/office/2011/relationships/chartStyle" Target="style8.xml"/></Relationships>
</file>

<file path=ppt/charts/_rels/chart17.xml.rels><?xml version="1.0" encoding="UTF-8" standalone="yes"?>
<Relationships xmlns="http://schemas.openxmlformats.org/package/2006/relationships"><Relationship Id="rId3" Type="http://schemas.openxmlformats.org/officeDocument/2006/relationships/oleObject" Target="https://asiachemicalcom-my.sharepoint.com/personal/myduong_asia-chemical_com/Documents/00.A.%20Documents%20-%2017-05-2023/A.%20New%20Ingredients%20Management/CUSTOMERS/VINASOY/2024/04.2024/Liquid%20plant-based%20drinks.xlsx" TargetMode="External"/><Relationship Id="rId2" Type="http://schemas.microsoft.com/office/2011/relationships/chartColorStyle" Target="colors9.xml"/><Relationship Id="rId1" Type="http://schemas.microsoft.com/office/2011/relationships/chartStyle" Target="style9.xml"/></Relationships>
</file>

<file path=ppt/charts/_rels/chart2.xml.rels><?xml version="1.0" encoding="UTF-8" standalone="yes"?>
<Relationships xmlns="http://schemas.openxmlformats.org/package/2006/relationships"><Relationship Id="rId3" Type="http://schemas.openxmlformats.org/officeDocument/2006/relationships/oleObject" Target="https://asiachemicalcom-my.sharepoint.com/personal/myduong_asia-chemical_com/Documents/00.A.%20Documents%20-%2017-05-2023/A.%20New%20Ingredients%20Management/MARKET%20DATA%2005.2021/2024/F&amp;B%20Reports/solf%20drink%20in%20vietnam%20-%20Dec%202023.xls"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https://asiachemicalcom-my.sharepoint.com/personal/myduong_asia-chemical_com/Documents/00.A.%20Documents%20-%2017-05-2023/A.%20New%20Ingredients%20Management/MARKET%20DATA%2005.2021/2024/F&amp;B%20Reports/solf%20drink%20in%20vietnam%20-%20Dec%202023.xls"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https://asiachemicalcom-my.sharepoint.com/personal/myduong_asia-chemical_com/Documents/00.A.%20Documents%20-%2017-05-2023/A.%20New%20Ingredients%20Management/MARKET%20DATA%2005.2021/2024/F&amp;B%20Reports/solf%20drink%20in%20vietnam%20-%20Dec%202023.xls"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C:\Users\myduong\Downloads\pivot.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1" Type="http://schemas.openxmlformats.org/officeDocument/2006/relationships/oleObject" Target="file:///C:\Users\myduong\Downloads\Ingredient(1).xlsx" TargetMode="External"/></Relationships>
</file>

<file path=ppt/charts/_rels/chart7.xml.rels><?xml version="1.0" encoding="UTF-8" standalone="yes"?>
<Relationships xmlns="http://schemas.openxmlformats.org/package/2006/relationships"><Relationship Id="rId3" Type="http://schemas.openxmlformats.org/officeDocument/2006/relationships/oleObject" Target="file:///C:\Users\myduong\Downloads\pivot.xlsx" TargetMode="External"/><Relationship Id="rId2" Type="http://schemas.microsoft.com/office/2011/relationships/chartColorStyle" Target="colors6.xml"/><Relationship Id="rId1" Type="http://schemas.microsoft.com/office/2011/relationships/chartStyle" Target="style6.xml"/></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160" b="0" i="0" u="none" strike="noStrike" kern="1200" spc="0" baseline="0">
                <a:solidFill>
                  <a:schemeClr val="tx1">
                    <a:lumMod val="65000"/>
                    <a:lumOff val="35000"/>
                  </a:schemeClr>
                </a:solidFill>
                <a:latin typeface="Poppins" panose="00000500000000000000" pitchFamily="2" charset="0"/>
                <a:ea typeface="+mn-ea"/>
                <a:cs typeface="Poppins" panose="00000500000000000000" pitchFamily="2" charset="0"/>
              </a:defRPr>
            </a:pPr>
            <a:r>
              <a:rPr lang="en-US" b="1">
                <a:solidFill>
                  <a:srgbClr val="002060"/>
                </a:solidFill>
              </a:rPr>
              <a:t>Vietnam - Off-trade Sales of Soft Drinks by Category: Volume 2018-2023 (million litres)</a:t>
            </a:r>
          </a:p>
        </c:rich>
      </c:tx>
      <c:layout>
        <c:manualLayout>
          <c:xMode val="edge"/>
          <c:yMode val="edge"/>
          <c:x val="0.10343646947977657"/>
          <c:y val="9.807678124874911E-3"/>
        </c:manualLayout>
      </c:layout>
      <c:overlay val="0"/>
      <c:spPr>
        <a:noFill/>
        <a:ln>
          <a:noFill/>
        </a:ln>
        <a:effectLst/>
      </c:spPr>
      <c:txPr>
        <a:bodyPr rot="0" spcFirstLastPara="1" vertOverflow="ellipsis" vert="horz" wrap="square" anchor="ctr" anchorCtr="1"/>
        <a:lstStyle/>
        <a:p>
          <a:pPr>
            <a:defRPr sz="2160" b="0" i="0" u="none" strike="noStrike" kern="1200" spc="0" baseline="0">
              <a:solidFill>
                <a:schemeClr val="tx1">
                  <a:lumMod val="65000"/>
                  <a:lumOff val="35000"/>
                </a:schemeClr>
              </a:solidFill>
              <a:latin typeface="Poppins" panose="00000500000000000000" pitchFamily="2" charset="0"/>
              <a:ea typeface="+mn-ea"/>
              <a:cs typeface="Poppins" panose="00000500000000000000" pitchFamily="2" charset="0"/>
            </a:defRPr>
          </a:pPr>
          <a:endParaRPr lang="en-VN"/>
        </a:p>
      </c:txPr>
    </c:title>
    <c:autoTitleDeleted val="0"/>
    <c:plotArea>
      <c:layout>
        <c:manualLayout>
          <c:layoutTarget val="inner"/>
          <c:xMode val="edge"/>
          <c:yMode val="edge"/>
          <c:x val="2.5420199878861297E-2"/>
          <c:y val="0"/>
          <c:w val="0.92348492496130297"/>
          <c:h val="0.78482765065050519"/>
        </c:manualLayout>
      </c:layout>
      <c:barChart>
        <c:barDir val="col"/>
        <c:grouping val="stacked"/>
        <c:varyColors val="0"/>
        <c:ser>
          <c:idx val="0"/>
          <c:order val="0"/>
          <c:tx>
            <c:v>RTD Tea</c:v>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800" b="0" i="0" u="none" strike="noStrike" kern="1200" baseline="0">
                    <a:solidFill>
                      <a:schemeClr val="bg1"/>
                    </a:solidFill>
                    <a:latin typeface="Poppins" panose="00000500000000000000" pitchFamily="2" charset="0"/>
                    <a:ea typeface="+mn-ea"/>
                    <a:cs typeface="Poppins" panose="00000500000000000000" pitchFamily="2" charset="0"/>
                  </a:defRPr>
                </a:pPr>
                <a:endParaRPr lang="en-V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Lit>
              <c:ptCount val="6"/>
              <c:pt idx="0">
                <c:v>2018</c:v>
              </c:pt>
              <c:pt idx="1">
                <c:v>2019</c:v>
              </c:pt>
              <c:pt idx="2">
                <c:v>2020</c:v>
              </c:pt>
              <c:pt idx="3">
                <c:v>2021</c:v>
              </c:pt>
              <c:pt idx="4">
                <c:v>2022</c:v>
              </c:pt>
              <c:pt idx="5">
                <c:v>2023</c:v>
              </c:pt>
            </c:strLit>
          </c:cat>
          <c:val>
            <c:numLit>
              <c:formatCode>#,##0.0</c:formatCode>
              <c:ptCount val="6"/>
              <c:pt idx="0">
                <c:v>1396.8</c:v>
              </c:pt>
              <c:pt idx="1">
                <c:v>1459.6</c:v>
              </c:pt>
              <c:pt idx="2">
                <c:v>1517.1</c:v>
              </c:pt>
              <c:pt idx="3">
                <c:v>1503</c:v>
              </c:pt>
              <c:pt idx="4">
                <c:v>1531.4</c:v>
              </c:pt>
              <c:pt idx="5">
                <c:v>1593.9</c:v>
              </c:pt>
            </c:numLit>
          </c:val>
          <c:extLst>
            <c:ext xmlns:c16="http://schemas.microsoft.com/office/drawing/2014/chart" uri="{C3380CC4-5D6E-409C-BE32-E72D297353CC}">
              <c16:uniqueId val="{00000000-8F22-4CED-A508-12C2798DCBF6}"/>
            </c:ext>
          </c:extLst>
        </c:ser>
        <c:ser>
          <c:idx val="1"/>
          <c:order val="1"/>
          <c:tx>
            <c:v>Bottled Water</c:v>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800" b="0" i="0" u="none" strike="noStrike" kern="1200" baseline="0">
                    <a:solidFill>
                      <a:schemeClr val="tx1">
                        <a:lumMod val="75000"/>
                        <a:lumOff val="25000"/>
                      </a:schemeClr>
                    </a:solidFill>
                    <a:latin typeface="Poppins" panose="00000500000000000000" pitchFamily="2" charset="0"/>
                    <a:ea typeface="+mn-ea"/>
                    <a:cs typeface="Poppins" panose="00000500000000000000" pitchFamily="2" charset="0"/>
                  </a:defRPr>
                </a:pPr>
                <a:endParaRPr lang="en-V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Lit>
              <c:ptCount val="6"/>
              <c:pt idx="0">
                <c:v>2018</c:v>
              </c:pt>
              <c:pt idx="1">
                <c:v>2019</c:v>
              </c:pt>
              <c:pt idx="2">
                <c:v>2020</c:v>
              </c:pt>
              <c:pt idx="3">
                <c:v>2021</c:v>
              </c:pt>
              <c:pt idx="4">
                <c:v>2022</c:v>
              </c:pt>
              <c:pt idx="5">
                <c:v>2023</c:v>
              </c:pt>
            </c:strLit>
          </c:cat>
          <c:val>
            <c:numLit>
              <c:formatCode>#,##0.0</c:formatCode>
              <c:ptCount val="6"/>
              <c:pt idx="0">
                <c:v>587.20000000000005</c:v>
              </c:pt>
              <c:pt idx="1">
                <c:v>665.2</c:v>
              </c:pt>
              <c:pt idx="2">
                <c:v>737.8</c:v>
              </c:pt>
              <c:pt idx="3">
                <c:v>781.4</c:v>
              </c:pt>
              <c:pt idx="4">
                <c:v>865</c:v>
              </c:pt>
              <c:pt idx="5">
                <c:v>940.2</c:v>
              </c:pt>
            </c:numLit>
          </c:val>
          <c:extLst>
            <c:ext xmlns:c16="http://schemas.microsoft.com/office/drawing/2014/chart" uri="{C3380CC4-5D6E-409C-BE32-E72D297353CC}">
              <c16:uniqueId val="{00000001-8F22-4CED-A508-12C2798DCBF6}"/>
            </c:ext>
          </c:extLst>
        </c:ser>
        <c:ser>
          <c:idx val="2"/>
          <c:order val="2"/>
          <c:tx>
            <c:v>Regular Carbonates</c:v>
          </c:tx>
          <c:spPr>
            <a:solidFill>
              <a:schemeClr val="accent3"/>
            </a:solidFill>
            <a:ln>
              <a:noFill/>
            </a:ln>
            <a:effectLst/>
          </c:spPr>
          <c:invertIfNegative val="0"/>
          <c:cat>
            <c:strLit>
              <c:ptCount val="6"/>
              <c:pt idx="0">
                <c:v>2018</c:v>
              </c:pt>
              <c:pt idx="1">
                <c:v>2019</c:v>
              </c:pt>
              <c:pt idx="2">
                <c:v>2020</c:v>
              </c:pt>
              <c:pt idx="3">
                <c:v>2021</c:v>
              </c:pt>
              <c:pt idx="4">
                <c:v>2022</c:v>
              </c:pt>
              <c:pt idx="5">
                <c:v>2023</c:v>
              </c:pt>
            </c:strLit>
          </c:cat>
          <c:val>
            <c:numRef>
              <c:f>{}</c:f>
            </c:numRef>
          </c:val>
          <c:extLst>
            <c:ext xmlns:c16="http://schemas.microsoft.com/office/drawing/2014/chart" uri="{C3380CC4-5D6E-409C-BE32-E72D297353CC}">
              <c16:uniqueId val="{00000002-8F22-4CED-A508-12C2798DCBF6}"/>
            </c:ext>
          </c:extLst>
        </c:ser>
        <c:ser>
          <c:idx val="3"/>
          <c:order val="3"/>
          <c:tx>
            <c:v>Reduced Sugar Carbonates</c:v>
          </c:tx>
          <c:spPr>
            <a:solidFill>
              <a:schemeClr val="accent4"/>
            </a:solidFill>
            <a:ln>
              <a:noFill/>
            </a:ln>
            <a:effectLst/>
          </c:spPr>
          <c:invertIfNegative val="0"/>
          <c:cat>
            <c:strLit>
              <c:ptCount val="6"/>
              <c:pt idx="0">
                <c:v>2018</c:v>
              </c:pt>
              <c:pt idx="1">
                <c:v>2019</c:v>
              </c:pt>
              <c:pt idx="2">
                <c:v>2020</c:v>
              </c:pt>
              <c:pt idx="3">
                <c:v>2021</c:v>
              </c:pt>
              <c:pt idx="4">
                <c:v>2022</c:v>
              </c:pt>
              <c:pt idx="5">
                <c:v>2023</c:v>
              </c:pt>
            </c:strLit>
          </c:cat>
          <c:val>
            <c:numRef>
              <c:f>{}</c:f>
            </c:numRef>
          </c:val>
          <c:extLst>
            <c:ext xmlns:c16="http://schemas.microsoft.com/office/drawing/2014/chart" uri="{C3380CC4-5D6E-409C-BE32-E72D297353CC}">
              <c16:uniqueId val="{00000003-8F22-4CED-A508-12C2798DCBF6}"/>
            </c:ext>
          </c:extLst>
        </c:ser>
        <c:ser>
          <c:idx val="4"/>
          <c:order val="4"/>
          <c:tx>
            <c:v>Carbonates</c:v>
          </c:tx>
          <c:spPr>
            <a:solidFill>
              <a:schemeClr val="accent5"/>
            </a:solidFill>
            <a:ln>
              <a:noFill/>
            </a:ln>
            <a:effectLst/>
          </c:spPr>
          <c:invertIfNegative val="0"/>
          <c:dLbls>
            <c:spPr>
              <a:noFill/>
              <a:ln>
                <a:noFill/>
              </a:ln>
              <a:effectLst/>
            </c:spPr>
            <c:txPr>
              <a:bodyPr rot="0" spcFirstLastPara="1" vertOverflow="ellipsis" vert="horz" wrap="square" anchor="ctr" anchorCtr="1"/>
              <a:lstStyle/>
              <a:p>
                <a:pPr>
                  <a:defRPr sz="1800" b="0" i="0" u="none" strike="noStrike" kern="1200" baseline="0">
                    <a:solidFill>
                      <a:schemeClr val="bg1"/>
                    </a:solidFill>
                    <a:latin typeface="Poppins" panose="00000500000000000000" pitchFamily="2" charset="0"/>
                    <a:ea typeface="+mn-ea"/>
                    <a:cs typeface="Poppins" panose="00000500000000000000" pitchFamily="2" charset="0"/>
                  </a:defRPr>
                </a:pPr>
                <a:endParaRPr lang="en-V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Lit>
              <c:ptCount val="6"/>
              <c:pt idx="0">
                <c:v>2018</c:v>
              </c:pt>
              <c:pt idx="1">
                <c:v>2019</c:v>
              </c:pt>
              <c:pt idx="2">
                <c:v>2020</c:v>
              </c:pt>
              <c:pt idx="3">
                <c:v>2021</c:v>
              </c:pt>
              <c:pt idx="4">
                <c:v>2022</c:v>
              </c:pt>
              <c:pt idx="5">
                <c:v>2023</c:v>
              </c:pt>
            </c:strLit>
          </c:cat>
          <c:val>
            <c:numLit>
              <c:formatCode>#,##0.0</c:formatCode>
              <c:ptCount val="6"/>
              <c:pt idx="0">
                <c:v>658.4</c:v>
              </c:pt>
              <c:pt idx="1">
                <c:v>706</c:v>
              </c:pt>
              <c:pt idx="2">
                <c:v>742.5</c:v>
              </c:pt>
              <c:pt idx="3">
                <c:v>757</c:v>
              </c:pt>
              <c:pt idx="4">
                <c:v>792.1</c:v>
              </c:pt>
              <c:pt idx="5">
                <c:v>823.8</c:v>
              </c:pt>
            </c:numLit>
          </c:val>
          <c:extLst>
            <c:ext xmlns:c16="http://schemas.microsoft.com/office/drawing/2014/chart" uri="{C3380CC4-5D6E-409C-BE32-E72D297353CC}">
              <c16:uniqueId val="{00000004-8F22-4CED-A508-12C2798DCBF6}"/>
            </c:ext>
          </c:extLst>
        </c:ser>
        <c:ser>
          <c:idx val="5"/>
          <c:order val="5"/>
          <c:tx>
            <c:v>Juice</c:v>
          </c:tx>
          <c:spPr>
            <a:solidFill>
              <a:schemeClr val="accent6"/>
            </a:solidFill>
            <a:ln>
              <a:noFill/>
            </a:ln>
            <a:effectLst/>
          </c:spPr>
          <c:invertIfNegative val="0"/>
          <c:dLbls>
            <c:spPr>
              <a:noFill/>
              <a:ln>
                <a:noFill/>
              </a:ln>
              <a:effectLst/>
            </c:spPr>
            <c:txPr>
              <a:bodyPr rot="0" spcFirstLastPara="1" vertOverflow="ellipsis" vert="horz" wrap="square" anchor="ctr" anchorCtr="1"/>
              <a:lstStyle/>
              <a:p>
                <a:pPr>
                  <a:defRPr sz="1800" b="0" i="0" u="none" strike="noStrike" kern="1200" baseline="0">
                    <a:solidFill>
                      <a:schemeClr val="tx1">
                        <a:lumMod val="75000"/>
                        <a:lumOff val="25000"/>
                      </a:schemeClr>
                    </a:solidFill>
                    <a:latin typeface="Poppins" panose="00000500000000000000" pitchFamily="2" charset="0"/>
                    <a:ea typeface="+mn-ea"/>
                    <a:cs typeface="Poppins" panose="00000500000000000000" pitchFamily="2" charset="0"/>
                  </a:defRPr>
                </a:pPr>
                <a:endParaRPr lang="en-V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Lit>
              <c:ptCount val="6"/>
              <c:pt idx="0">
                <c:v>2018</c:v>
              </c:pt>
              <c:pt idx="1">
                <c:v>2019</c:v>
              </c:pt>
              <c:pt idx="2">
                <c:v>2020</c:v>
              </c:pt>
              <c:pt idx="3">
                <c:v>2021</c:v>
              </c:pt>
              <c:pt idx="4">
                <c:v>2022</c:v>
              </c:pt>
              <c:pt idx="5">
                <c:v>2023</c:v>
              </c:pt>
            </c:strLit>
          </c:cat>
          <c:val>
            <c:numLit>
              <c:formatCode>#,##0.0</c:formatCode>
              <c:ptCount val="6"/>
              <c:pt idx="0">
                <c:v>419.2</c:v>
              </c:pt>
              <c:pt idx="1">
                <c:v>450.8</c:v>
              </c:pt>
              <c:pt idx="2">
                <c:v>480.5</c:v>
              </c:pt>
              <c:pt idx="3">
                <c:v>512.9</c:v>
              </c:pt>
              <c:pt idx="4">
                <c:v>539.1</c:v>
              </c:pt>
              <c:pt idx="5">
                <c:v>560.5</c:v>
              </c:pt>
            </c:numLit>
          </c:val>
          <c:extLst>
            <c:ext xmlns:c16="http://schemas.microsoft.com/office/drawing/2014/chart" uri="{C3380CC4-5D6E-409C-BE32-E72D297353CC}">
              <c16:uniqueId val="{00000005-8F22-4CED-A508-12C2798DCBF6}"/>
            </c:ext>
          </c:extLst>
        </c:ser>
        <c:ser>
          <c:idx val="6"/>
          <c:order val="6"/>
          <c:tx>
            <c:v>Energy Drinks</c:v>
          </c:tx>
          <c:spPr>
            <a:solidFill>
              <a:schemeClr val="accent1">
                <a:lumMod val="60000"/>
              </a:schemeClr>
            </a:solidFill>
            <a:ln>
              <a:noFill/>
            </a:ln>
            <a:effectLst/>
          </c:spPr>
          <c:invertIfNegative val="0"/>
          <c:dLbls>
            <c:spPr>
              <a:noFill/>
              <a:ln>
                <a:noFill/>
              </a:ln>
              <a:effectLst/>
            </c:spPr>
            <c:txPr>
              <a:bodyPr rot="0" spcFirstLastPara="1" vertOverflow="ellipsis" vert="horz" wrap="square" anchor="ctr" anchorCtr="1"/>
              <a:lstStyle/>
              <a:p>
                <a:pPr>
                  <a:defRPr sz="1800" b="0" i="0" u="none" strike="noStrike" kern="1200" baseline="0">
                    <a:solidFill>
                      <a:schemeClr val="bg1"/>
                    </a:solidFill>
                    <a:latin typeface="Poppins" panose="00000500000000000000" pitchFamily="2" charset="0"/>
                    <a:ea typeface="+mn-ea"/>
                    <a:cs typeface="Poppins" panose="00000500000000000000" pitchFamily="2" charset="0"/>
                  </a:defRPr>
                </a:pPr>
                <a:endParaRPr lang="en-V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Lit>
              <c:ptCount val="6"/>
              <c:pt idx="0">
                <c:v>2018</c:v>
              </c:pt>
              <c:pt idx="1">
                <c:v>2019</c:v>
              </c:pt>
              <c:pt idx="2">
                <c:v>2020</c:v>
              </c:pt>
              <c:pt idx="3">
                <c:v>2021</c:v>
              </c:pt>
              <c:pt idx="4">
                <c:v>2022</c:v>
              </c:pt>
              <c:pt idx="5">
                <c:v>2023</c:v>
              </c:pt>
            </c:strLit>
          </c:cat>
          <c:val>
            <c:numLit>
              <c:formatCode>#,##0.0</c:formatCode>
              <c:ptCount val="6"/>
              <c:pt idx="0">
                <c:v>438</c:v>
              </c:pt>
              <c:pt idx="1">
                <c:v>457.7</c:v>
              </c:pt>
              <c:pt idx="2">
                <c:v>475.6</c:v>
              </c:pt>
              <c:pt idx="3">
                <c:v>486</c:v>
              </c:pt>
              <c:pt idx="4">
                <c:v>500.3</c:v>
              </c:pt>
              <c:pt idx="5">
                <c:v>511.1</c:v>
              </c:pt>
            </c:numLit>
          </c:val>
          <c:extLst>
            <c:ext xmlns:c16="http://schemas.microsoft.com/office/drawing/2014/chart" uri="{C3380CC4-5D6E-409C-BE32-E72D297353CC}">
              <c16:uniqueId val="{00000006-8F22-4CED-A508-12C2798DCBF6}"/>
            </c:ext>
          </c:extLst>
        </c:ser>
        <c:ser>
          <c:idx val="7"/>
          <c:order val="7"/>
          <c:tx>
            <c:v>Sports Drinks</c:v>
          </c:tx>
          <c:spPr>
            <a:solidFill>
              <a:schemeClr val="accent2">
                <a:lumMod val="60000"/>
              </a:schemeClr>
            </a:solidFill>
            <a:ln>
              <a:noFill/>
            </a:ln>
            <a:effectLst/>
          </c:spPr>
          <c:invertIfNegative val="0"/>
          <c:dLbls>
            <c:spPr>
              <a:noFill/>
              <a:ln>
                <a:noFill/>
              </a:ln>
              <a:effectLst/>
            </c:spPr>
            <c:txPr>
              <a:bodyPr rot="0" spcFirstLastPara="1" vertOverflow="ellipsis" vert="horz" wrap="square" anchor="ctr" anchorCtr="1"/>
              <a:lstStyle/>
              <a:p>
                <a:pPr>
                  <a:defRPr sz="1800" b="0" i="0" u="none" strike="noStrike" kern="1200" baseline="0">
                    <a:solidFill>
                      <a:schemeClr val="bg1"/>
                    </a:solidFill>
                    <a:latin typeface="Poppins" panose="00000500000000000000" pitchFamily="2" charset="0"/>
                    <a:ea typeface="+mn-ea"/>
                    <a:cs typeface="Poppins" panose="00000500000000000000" pitchFamily="2" charset="0"/>
                  </a:defRPr>
                </a:pPr>
                <a:endParaRPr lang="en-V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Lit>
              <c:ptCount val="6"/>
              <c:pt idx="0">
                <c:v>2018</c:v>
              </c:pt>
              <c:pt idx="1">
                <c:v>2019</c:v>
              </c:pt>
              <c:pt idx="2">
                <c:v>2020</c:v>
              </c:pt>
              <c:pt idx="3">
                <c:v>2021</c:v>
              </c:pt>
              <c:pt idx="4">
                <c:v>2022</c:v>
              </c:pt>
              <c:pt idx="5">
                <c:v>2023</c:v>
              </c:pt>
            </c:strLit>
          </c:cat>
          <c:val>
            <c:numLit>
              <c:formatCode>#,##0.0</c:formatCode>
              <c:ptCount val="6"/>
              <c:pt idx="0">
                <c:v>145.69999999999999</c:v>
              </c:pt>
              <c:pt idx="1">
                <c:v>157.4</c:v>
              </c:pt>
              <c:pt idx="2">
                <c:v>168.4</c:v>
              </c:pt>
              <c:pt idx="3">
                <c:v>179.3</c:v>
              </c:pt>
              <c:pt idx="4">
                <c:v>190.3</c:v>
              </c:pt>
              <c:pt idx="5">
                <c:v>200.3</c:v>
              </c:pt>
            </c:numLit>
          </c:val>
          <c:extLst>
            <c:ext xmlns:c16="http://schemas.microsoft.com/office/drawing/2014/chart" uri="{C3380CC4-5D6E-409C-BE32-E72D297353CC}">
              <c16:uniqueId val="{00000007-8F22-4CED-A508-12C2798DCBF6}"/>
            </c:ext>
          </c:extLst>
        </c:ser>
        <c:ser>
          <c:idx val="8"/>
          <c:order val="8"/>
          <c:tx>
            <c:v>Asian Speciality Drinks</c:v>
          </c:tx>
          <c:spPr>
            <a:solidFill>
              <a:schemeClr val="accent3">
                <a:lumMod val="60000"/>
              </a:schemeClr>
            </a:solidFill>
            <a:ln>
              <a:noFill/>
            </a:ln>
            <a:effectLst/>
          </c:spPr>
          <c:invertIfNegative val="0"/>
          <c:dLbls>
            <c:dLbl>
              <c:idx val="0"/>
              <c:layout>
                <c:manualLayout>
                  <c:x val="5.1779941139389746E-2"/>
                  <c:y val="-7.984031936127743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8F22-4CED-A508-12C2798DCBF6}"/>
                </c:ext>
              </c:extLst>
            </c:dLbl>
            <c:dLbl>
              <c:idx val="1"/>
              <c:layout>
                <c:manualLayout>
                  <c:x val="5.7533267932655272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8F22-4CED-A508-12C2798DCBF6}"/>
                </c:ext>
              </c:extLst>
            </c:dLbl>
            <c:dLbl>
              <c:idx val="2"/>
              <c:layout>
                <c:manualLayout>
                  <c:x val="5.1779941139389746E-2"/>
                  <c:y val="-2.4395371320756874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8F22-4CED-A508-12C2798DCBF6}"/>
                </c:ext>
              </c:extLst>
            </c:dLbl>
            <c:dLbl>
              <c:idx val="3"/>
              <c:layout>
                <c:manualLayout>
                  <c:x val="6.0409931329288034E-2"/>
                  <c:y val="2.4395371320756874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8F22-4CED-A508-12C2798DCBF6}"/>
                </c:ext>
              </c:extLst>
            </c:dLbl>
            <c:dLbl>
              <c:idx val="4"/>
              <c:layout>
                <c:manualLayout>
                  <c:x val="7.7989938757655294E-2"/>
                  <c:y val="-7.983990574332225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8F22-4CED-A508-12C2798DCBF6}"/>
                </c:ext>
              </c:extLst>
            </c:dLbl>
            <c:dLbl>
              <c:idx val="5"/>
              <c:layout>
                <c:manualLayout>
                  <c:x val="5.5156050205262645E-2"/>
                  <c:y val="-1.900746039956895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8F22-4CED-A508-12C2798DCBF6}"/>
                </c:ext>
              </c:extLst>
            </c:dLbl>
            <c:spPr>
              <a:noFill/>
              <a:ln>
                <a:noFill/>
              </a:ln>
              <a:effectLst/>
            </c:spPr>
            <c:txPr>
              <a:bodyPr rot="0" spcFirstLastPara="1" vertOverflow="ellipsis" vert="horz" wrap="square" anchor="ctr" anchorCtr="1"/>
              <a:lstStyle/>
              <a:p>
                <a:pPr>
                  <a:defRPr sz="1800" b="0" i="0" u="none" strike="noStrike" kern="1200" baseline="0">
                    <a:solidFill>
                      <a:srgbClr val="002060"/>
                    </a:solidFill>
                    <a:latin typeface="Poppins" panose="00000500000000000000" pitchFamily="2" charset="0"/>
                    <a:ea typeface="+mn-ea"/>
                    <a:cs typeface="Poppins" panose="00000500000000000000" pitchFamily="2" charset="0"/>
                  </a:defRPr>
                </a:pPr>
                <a:endParaRPr lang="en-V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Lit>
              <c:ptCount val="6"/>
              <c:pt idx="0">
                <c:v>2018</c:v>
              </c:pt>
              <c:pt idx="1">
                <c:v>2019</c:v>
              </c:pt>
              <c:pt idx="2">
                <c:v>2020</c:v>
              </c:pt>
              <c:pt idx="3">
                <c:v>2021</c:v>
              </c:pt>
              <c:pt idx="4">
                <c:v>2022</c:v>
              </c:pt>
              <c:pt idx="5">
                <c:v>2023</c:v>
              </c:pt>
            </c:strLit>
          </c:cat>
          <c:val>
            <c:numLit>
              <c:formatCode>#,##0.0</c:formatCode>
              <c:ptCount val="6"/>
              <c:pt idx="0">
                <c:v>19.5</c:v>
              </c:pt>
              <c:pt idx="1">
                <c:v>20.8</c:v>
              </c:pt>
              <c:pt idx="2">
                <c:v>22.1</c:v>
              </c:pt>
              <c:pt idx="3">
                <c:v>23.1</c:v>
              </c:pt>
              <c:pt idx="4">
                <c:v>24.4</c:v>
              </c:pt>
              <c:pt idx="5">
                <c:v>25.2</c:v>
              </c:pt>
            </c:numLit>
          </c:val>
          <c:extLst>
            <c:ext xmlns:c16="http://schemas.microsoft.com/office/drawing/2014/chart" uri="{C3380CC4-5D6E-409C-BE32-E72D297353CC}">
              <c16:uniqueId val="{0000000E-8F22-4CED-A508-12C2798DCBF6}"/>
            </c:ext>
          </c:extLst>
        </c:ser>
        <c:ser>
          <c:idx val="9"/>
          <c:order val="9"/>
          <c:tx>
            <c:v>RTD Coffee</c:v>
          </c:tx>
          <c:spPr>
            <a:solidFill>
              <a:schemeClr val="accent4">
                <a:lumMod val="60000"/>
              </a:schemeClr>
            </a:solidFill>
            <a:ln>
              <a:noFill/>
            </a:ln>
            <a:effectLst/>
          </c:spPr>
          <c:invertIfNegative val="0"/>
          <c:cat>
            <c:strLit>
              <c:ptCount val="6"/>
              <c:pt idx="0">
                <c:v>2018</c:v>
              </c:pt>
              <c:pt idx="1">
                <c:v>2019</c:v>
              </c:pt>
              <c:pt idx="2">
                <c:v>2020</c:v>
              </c:pt>
              <c:pt idx="3">
                <c:v>2021</c:v>
              </c:pt>
              <c:pt idx="4">
                <c:v>2022</c:v>
              </c:pt>
              <c:pt idx="5">
                <c:v>2023</c:v>
              </c:pt>
            </c:strLit>
          </c:cat>
          <c:val>
            <c:numLit>
              <c:formatCode>#,##0.0</c:formatCode>
              <c:ptCount val="6"/>
              <c:pt idx="0">
                <c:v>2.2999999999999998</c:v>
              </c:pt>
              <c:pt idx="1">
                <c:v>2.4</c:v>
              </c:pt>
              <c:pt idx="2">
                <c:v>2.5</c:v>
              </c:pt>
              <c:pt idx="3">
                <c:v>2.6</c:v>
              </c:pt>
              <c:pt idx="4">
                <c:v>2.7</c:v>
              </c:pt>
              <c:pt idx="5">
                <c:v>2.8</c:v>
              </c:pt>
            </c:numLit>
          </c:val>
          <c:extLst>
            <c:ext xmlns:c16="http://schemas.microsoft.com/office/drawing/2014/chart" uri="{C3380CC4-5D6E-409C-BE32-E72D297353CC}">
              <c16:uniqueId val="{0000000F-8F22-4CED-A508-12C2798DCBF6}"/>
            </c:ext>
          </c:extLst>
        </c:ser>
        <c:ser>
          <c:idx val="10"/>
          <c:order val="10"/>
          <c:tx>
            <c:v>Concentrates</c:v>
          </c:tx>
          <c:spPr>
            <a:solidFill>
              <a:schemeClr val="accent5">
                <a:lumMod val="60000"/>
              </a:schemeClr>
            </a:solidFill>
            <a:ln>
              <a:noFill/>
            </a:ln>
            <a:effectLst/>
          </c:spPr>
          <c:invertIfNegative val="0"/>
          <c:cat>
            <c:strLit>
              <c:ptCount val="6"/>
              <c:pt idx="0">
                <c:v>2018</c:v>
              </c:pt>
              <c:pt idx="1">
                <c:v>2019</c:v>
              </c:pt>
              <c:pt idx="2">
                <c:v>2020</c:v>
              </c:pt>
              <c:pt idx="3">
                <c:v>2021</c:v>
              </c:pt>
              <c:pt idx="4">
                <c:v>2022</c:v>
              </c:pt>
              <c:pt idx="5">
                <c:v>2023</c:v>
              </c:pt>
            </c:strLit>
          </c:cat>
          <c:val>
            <c:numLit>
              <c:formatCode>#,##0.0</c:formatCode>
              <c:ptCount val="6"/>
              <c:pt idx="0">
                <c:v>0.3</c:v>
              </c:pt>
              <c:pt idx="1">
                <c:v>0.3</c:v>
              </c:pt>
              <c:pt idx="2">
                <c:v>0.3</c:v>
              </c:pt>
              <c:pt idx="3">
                <c:v>0.4</c:v>
              </c:pt>
              <c:pt idx="4">
                <c:v>0.4</c:v>
              </c:pt>
              <c:pt idx="5">
                <c:v>0.4</c:v>
              </c:pt>
            </c:numLit>
          </c:val>
          <c:extLst>
            <c:ext xmlns:c16="http://schemas.microsoft.com/office/drawing/2014/chart" uri="{C3380CC4-5D6E-409C-BE32-E72D297353CC}">
              <c16:uniqueId val="{00000010-8F22-4CED-A508-12C2798DCBF6}"/>
            </c:ext>
          </c:extLst>
        </c:ser>
        <c:dLbls>
          <c:showLegendKey val="0"/>
          <c:showVal val="0"/>
          <c:showCatName val="0"/>
          <c:showSerName val="0"/>
          <c:showPercent val="0"/>
          <c:showBubbleSize val="0"/>
        </c:dLbls>
        <c:gapWidth val="81"/>
        <c:overlap val="100"/>
        <c:axId val="507466944"/>
        <c:axId val="507463104"/>
      </c:barChart>
      <c:lineChart>
        <c:grouping val="standard"/>
        <c:varyColors val="0"/>
        <c:ser>
          <c:idx val="11"/>
          <c:order val="11"/>
          <c:tx>
            <c:v>Total</c:v>
          </c:tx>
          <c:spPr>
            <a:ln w="28575" cap="rnd">
              <a:solidFill>
                <a:schemeClr val="bg1"/>
              </a:solidFill>
              <a:round/>
            </a:ln>
            <a:effectLst/>
          </c:spPr>
          <c:marker>
            <c:symbol val="none"/>
          </c:marker>
          <c:dLbls>
            <c:dLbl>
              <c:idx val="0"/>
              <c:layout>
                <c:manualLayout>
                  <c:x val="-2.7026252611364814E-2"/>
                  <c:y val="4.655361193623247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8F22-4CED-A508-12C2798DCBF6}"/>
                </c:ext>
              </c:extLst>
            </c:dLbl>
            <c:dLbl>
              <c:idx val="1"/>
              <c:layout>
                <c:manualLayout>
                  <c:x val="-2.7026252611364814E-2"/>
                  <c:y val="4.655361193623247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8F22-4CED-A508-12C2798DCBF6}"/>
                </c:ext>
              </c:extLst>
            </c:dLbl>
            <c:dLbl>
              <c:idx val="2"/>
              <c:layout>
                <c:manualLayout>
                  <c:x val="-2.7026252611364814E-2"/>
                  <c:y val="4.921495591494172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8F22-4CED-A508-12C2798DCBF6}"/>
                </c:ext>
              </c:extLst>
            </c:dLbl>
            <c:dLbl>
              <c:idx val="3"/>
              <c:layout>
                <c:manualLayout>
                  <c:x val="-2.4149589214732051E-2"/>
                  <c:y val="6.252167580848795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8F22-4CED-A508-12C2798DCBF6}"/>
                </c:ext>
              </c:extLst>
            </c:dLbl>
            <c:dLbl>
              <c:idx val="4"/>
              <c:layout>
                <c:manualLayout>
                  <c:x val="-2.7026252611364918E-2"/>
                  <c:y val="6.518301978719726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8F22-4CED-A508-12C2798DCBF6}"/>
                </c:ext>
              </c:extLst>
            </c:dLbl>
            <c:dLbl>
              <c:idx val="5"/>
              <c:layout>
                <c:manualLayout>
                  <c:x val="-2.7026252611364918E-2"/>
                  <c:y val="5.719898785106951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8F22-4CED-A508-12C2798DCBF6}"/>
                </c:ext>
              </c:extLst>
            </c:dLbl>
            <c:spPr>
              <a:noFill/>
              <a:ln>
                <a:noFill/>
              </a:ln>
              <a:effectLst/>
            </c:spPr>
            <c:txPr>
              <a:bodyPr rot="0" spcFirstLastPara="1" vertOverflow="ellipsis" vert="horz" wrap="square" anchor="ctr" anchorCtr="1"/>
              <a:lstStyle/>
              <a:p>
                <a:pPr>
                  <a:defRPr sz="1800" b="0" i="0" u="none" strike="noStrike" kern="1200" baseline="0">
                    <a:solidFill>
                      <a:srgbClr val="002060"/>
                    </a:solidFill>
                    <a:highlight>
                      <a:srgbClr val="FFFF00"/>
                    </a:highlight>
                    <a:latin typeface="Poppins" panose="00000500000000000000" pitchFamily="2" charset="0"/>
                    <a:ea typeface="+mn-ea"/>
                    <a:cs typeface="Poppins" panose="00000500000000000000" pitchFamily="2" charset="0"/>
                  </a:defRPr>
                </a:pPr>
                <a:endParaRPr lang="en-VN"/>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bg1"/>
                      </a:solidFill>
                      <a:round/>
                    </a:ln>
                    <a:effectLst/>
                  </c:spPr>
                </c15:leaderLines>
              </c:ext>
            </c:extLst>
          </c:dLbls>
          <c:val>
            <c:numLit>
              <c:formatCode>#,##0</c:formatCode>
              <c:ptCount val="6"/>
              <c:pt idx="0">
                <c:v>4325.7</c:v>
              </c:pt>
              <c:pt idx="1">
                <c:v>4626.0999999999995</c:v>
              </c:pt>
              <c:pt idx="2">
                <c:v>4889.3</c:v>
              </c:pt>
              <c:pt idx="3">
                <c:v>5002.6000000000004</c:v>
              </c:pt>
              <c:pt idx="4">
                <c:v>5237.8</c:v>
              </c:pt>
              <c:pt idx="5">
                <c:v>5482.1</c:v>
              </c:pt>
            </c:numLit>
          </c:val>
          <c:smooth val="0"/>
          <c:extLst>
            <c:ext xmlns:c16="http://schemas.microsoft.com/office/drawing/2014/chart" uri="{C3380CC4-5D6E-409C-BE32-E72D297353CC}">
              <c16:uniqueId val="{00000017-8F22-4CED-A508-12C2798DCBF6}"/>
            </c:ext>
          </c:extLst>
        </c:ser>
        <c:dLbls>
          <c:showLegendKey val="0"/>
          <c:showVal val="0"/>
          <c:showCatName val="0"/>
          <c:showSerName val="0"/>
          <c:showPercent val="0"/>
          <c:showBubbleSize val="0"/>
        </c:dLbls>
        <c:marker val="1"/>
        <c:smooth val="0"/>
        <c:axId val="507466944"/>
        <c:axId val="507463104"/>
      </c:lineChart>
      <c:catAx>
        <c:axId val="507466944"/>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rgbClr val="002060"/>
                </a:solidFill>
                <a:latin typeface="Poppins" panose="00000500000000000000" pitchFamily="2" charset="0"/>
                <a:ea typeface="+mn-ea"/>
                <a:cs typeface="Poppins" panose="00000500000000000000" pitchFamily="2" charset="0"/>
              </a:defRPr>
            </a:pPr>
            <a:endParaRPr lang="en-VN"/>
          </a:p>
        </c:txPr>
        <c:crossAx val="507463104"/>
        <c:crosses val="autoZero"/>
        <c:auto val="1"/>
        <c:lblAlgn val="ctr"/>
        <c:lblOffset val="100"/>
        <c:noMultiLvlLbl val="0"/>
      </c:catAx>
      <c:valAx>
        <c:axId val="507463104"/>
        <c:scaling>
          <c:orientation val="minMax"/>
        </c:scaling>
        <c:delete val="1"/>
        <c:axPos val="l"/>
        <c:numFmt formatCode="#,##0.0" sourceLinked="1"/>
        <c:majorTickMark val="none"/>
        <c:minorTickMark val="none"/>
        <c:tickLblPos val="nextTo"/>
        <c:crossAx val="507466944"/>
        <c:crosses val="autoZero"/>
        <c:crossBetween val="between"/>
      </c:valAx>
      <c:spPr>
        <a:noFill/>
        <a:ln>
          <a:noFill/>
        </a:ln>
        <a:effectLst/>
      </c:spPr>
    </c:plotArea>
    <c:legend>
      <c:legendPos val="b"/>
      <c:legendEntry>
        <c:idx val="9"/>
        <c:delete val="1"/>
      </c:legendEntry>
      <c:layout>
        <c:manualLayout>
          <c:xMode val="edge"/>
          <c:yMode val="edge"/>
          <c:x val="1.1350444175247325E-2"/>
          <c:y val="0.88598458341114894"/>
          <c:w val="0.9876510001467208"/>
          <c:h val="0.11238080356803845"/>
        </c:manualLayout>
      </c:layout>
      <c:overlay val="0"/>
      <c:spPr>
        <a:noFill/>
        <a:ln>
          <a:noFill/>
        </a:ln>
        <a:effectLst/>
      </c:spPr>
      <c:txPr>
        <a:bodyPr rot="0" spcFirstLastPara="1" vertOverflow="ellipsis" vert="horz" wrap="square" anchor="ctr" anchorCtr="1"/>
        <a:lstStyle/>
        <a:p>
          <a:pPr>
            <a:defRPr sz="1600" b="0" i="0" u="none" strike="noStrike" kern="1200" baseline="0">
              <a:solidFill>
                <a:srgbClr val="002060"/>
              </a:solidFill>
              <a:latin typeface="Poppins" panose="00000500000000000000" pitchFamily="2" charset="0"/>
              <a:ea typeface="+mn-ea"/>
              <a:cs typeface="Poppins" panose="00000500000000000000" pitchFamily="2" charset="0"/>
            </a:defRPr>
          </a:pPr>
          <a:endParaRPr lang="en-VN"/>
        </a:p>
      </c:txPr>
    </c:legend>
    <c:plotVisOnly val="1"/>
    <c:dispBlanksAs val="gap"/>
    <c:showDLblsOverMax val="0"/>
  </c:chart>
  <c:spPr>
    <a:noFill/>
    <a:ln>
      <a:noFill/>
    </a:ln>
    <a:effectLst/>
  </c:spPr>
  <c:txPr>
    <a:bodyPr/>
    <a:lstStyle/>
    <a:p>
      <a:pPr>
        <a:defRPr sz="1800">
          <a:latin typeface="Poppins" panose="00000500000000000000" pitchFamily="2" charset="0"/>
          <a:cs typeface="Poppins" panose="00000500000000000000" pitchFamily="2" charset="0"/>
        </a:defRPr>
      </a:pPr>
      <a:endParaRPr lang="en-VN"/>
    </a:p>
  </c:txPr>
  <c:externalData r:id="rId4">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China: percentage of newly launched RTD tea, by flavour, 2020-23</a:t>
            </a:r>
          </a:p>
        </c:rich>
      </c:tx>
      <c:overlay val="0"/>
    </c:title>
    <c:autoTitleDeleted val="0"/>
    <c:plotArea>
      <c:layout/>
      <c:barChart>
        <c:barDir val="col"/>
        <c:grouping val="clustered"/>
        <c:varyColors val="0"/>
        <c:ser>
          <c:idx val="0"/>
          <c:order val="0"/>
          <c:tx>
            <c:strRef>
              <c:f>Sheet1!$B$1</c:f>
              <c:strCache>
                <c:ptCount val="1"/>
                <c:pt idx="0">
                  <c:v>July 2020-June 2021</c:v>
                </c:pt>
              </c:strCache>
            </c:strRef>
          </c:tx>
          <c:spPr>
            <a:solidFill>
              <a:srgbClr val="5E358B"/>
            </a:solidFill>
          </c:spPr>
          <c:invertIfNegative val="0"/>
          <c:dLbls>
            <c:dLbl>
              <c:idx val="0"/>
              <c:tx>
                <c:rich>
                  <a:bodyPr/>
                  <a:lstStyle/>
                  <a:p>
                    <a:r>
                      <a:rPr lang="en-US"/>
                      <a:t>22</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CADD-4536-A8D4-F5A83620945C}"/>
                </c:ext>
              </c:extLst>
            </c:dLbl>
            <c:dLbl>
              <c:idx val="1"/>
              <c:tx>
                <c:rich>
                  <a:bodyPr/>
                  <a:lstStyle/>
                  <a:p>
                    <a:r>
                      <a:rPr lang="en-US"/>
                      <a:t>13</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CADD-4536-A8D4-F5A83620945C}"/>
                </c:ext>
              </c:extLst>
            </c:dLbl>
            <c:dLbl>
              <c:idx val="2"/>
              <c:tx>
                <c:rich>
                  <a:bodyPr/>
                  <a:lstStyle/>
                  <a:p>
                    <a:r>
                      <a:rPr lang="en-US"/>
                      <a:t>7</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CADD-4536-A8D4-F5A83620945C}"/>
                </c:ext>
              </c:extLst>
            </c:dLbl>
            <c:dLbl>
              <c:idx val="3"/>
              <c:tx>
                <c:rich>
                  <a:bodyPr/>
                  <a:lstStyle/>
                  <a:p>
                    <a:r>
                      <a:rPr lang="en-US"/>
                      <a:t>0</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CADD-4536-A8D4-F5A83620945C}"/>
                </c:ext>
              </c:extLst>
            </c:dLbl>
            <c:dLbl>
              <c:idx val="4"/>
              <c:tx>
                <c:rich>
                  <a:bodyPr/>
                  <a:lstStyle/>
                  <a:p>
                    <a:r>
                      <a:rPr lang="en-US"/>
                      <a:t>1</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CADD-4536-A8D4-F5A83620945C}"/>
                </c:ext>
              </c:extLst>
            </c:dLbl>
            <c:dLbl>
              <c:idx val="5"/>
              <c:tx>
                <c:rich>
                  <a:bodyPr/>
                  <a:lstStyle/>
                  <a:p>
                    <a:r>
                      <a:rPr lang="en-US"/>
                      <a:t>2</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CADD-4536-A8D4-F5A83620945C}"/>
                </c:ext>
              </c:extLst>
            </c:dLbl>
            <c:dLbl>
              <c:idx val="6"/>
              <c:tx>
                <c:rich>
                  <a:bodyPr/>
                  <a:lstStyle/>
                  <a:p>
                    <a:r>
                      <a:rPr lang="en-US"/>
                      <a:t>0</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6-CADD-4536-A8D4-F5A83620945C}"/>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Plain</c:v>
                </c:pt>
                <c:pt idx="1">
                  <c:v>Lemon</c:v>
                </c:pt>
                <c:pt idx="2">
                  <c:v>Peach</c:v>
                </c:pt>
                <c:pt idx="3">
                  <c:v>Grapefruit</c:v>
                </c:pt>
                <c:pt idx="4">
                  <c:v>Plum</c:v>
                </c:pt>
                <c:pt idx="5">
                  <c:v>Passion fruit</c:v>
                </c:pt>
                <c:pt idx="6">
                  <c:v>Grape</c:v>
                </c:pt>
              </c:strCache>
            </c:strRef>
          </c:cat>
          <c:val>
            <c:numRef>
              <c:f>Sheet1!$B$2:$B$8</c:f>
              <c:numCache>
                <c:formatCode>General</c:formatCode>
                <c:ptCount val="7"/>
                <c:pt idx="0">
                  <c:v>22</c:v>
                </c:pt>
                <c:pt idx="1">
                  <c:v>13</c:v>
                </c:pt>
                <c:pt idx="2">
                  <c:v>7</c:v>
                </c:pt>
                <c:pt idx="3">
                  <c:v>0</c:v>
                </c:pt>
                <c:pt idx="4">
                  <c:v>1</c:v>
                </c:pt>
                <c:pt idx="5">
                  <c:v>2</c:v>
                </c:pt>
                <c:pt idx="6">
                  <c:v>0</c:v>
                </c:pt>
              </c:numCache>
            </c:numRef>
          </c:val>
          <c:extLst>
            <c:ext xmlns:c16="http://schemas.microsoft.com/office/drawing/2014/chart" uri="{C3380CC4-5D6E-409C-BE32-E72D297353CC}">
              <c16:uniqueId val="{00000007-CADD-4536-A8D4-F5A83620945C}"/>
            </c:ext>
          </c:extLst>
        </c:ser>
        <c:ser>
          <c:idx val="1"/>
          <c:order val="1"/>
          <c:tx>
            <c:strRef>
              <c:f>Sheet1!$C$1</c:f>
              <c:strCache>
                <c:ptCount val="1"/>
                <c:pt idx="0">
                  <c:v>July 2021-June 2022</c:v>
                </c:pt>
              </c:strCache>
            </c:strRef>
          </c:tx>
          <c:spPr>
            <a:solidFill>
              <a:srgbClr val="31A9DF"/>
            </a:solidFill>
          </c:spPr>
          <c:invertIfNegative val="0"/>
          <c:dLbls>
            <c:dLbl>
              <c:idx val="0"/>
              <c:tx>
                <c:rich>
                  <a:bodyPr/>
                  <a:lstStyle/>
                  <a:p>
                    <a:r>
                      <a:rPr lang="en-US"/>
                      <a:t>19</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8-CADD-4536-A8D4-F5A83620945C}"/>
                </c:ext>
              </c:extLst>
            </c:dLbl>
            <c:dLbl>
              <c:idx val="1"/>
              <c:tx>
                <c:rich>
                  <a:bodyPr/>
                  <a:lstStyle/>
                  <a:p>
                    <a:r>
                      <a:rPr lang="en-US"/>
                      <a:t>10</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9-CADD-4536-A8D4-F5A83620945C}"/>
                </c:ext>
              </c:extLst>
            </c:dLbl>
            <c:dLbl>
              <c:idx val="2"/>
              <c:tx>
                <c:rich>
                  <a:bodyPr/>
                  <a:lstStyle/>
                  <a:p>
                    <a:r>
                      <a:rPr lang="en-US"/>
                      <a:t>8</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A-CADD-4536-A8D4-F5A83620945C}"/>
                </c:ext>
              </c:extLst>
            </c:dLbl>
            <c:dLbl>
              <c:idx val="3"/>
              <c:tx>
                <c:rich>
                  <a:bodyPr/>
                  <a:lstStyle/>
                  <a:p>
                    <a:r>
                      <a:rPr lang="en-US"/>
                      <a:t>1</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B-CADD-4536-A8D4-F5A83620945C}"/>
                </c:ext>
              </c:extLst>
            </c:dLbl>
            <c:dLbl>
              <c:idx val="4"/>
              <c:tx>
                <c:rich>
                  <a:bodyPr/>
                  <a:lstStyle/>
                  <a:p>
                    <a:r>
                      <a:rPr lang="en-US"/>
                      <a:t>1</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C-CADD-4536-A8D4-F5A83620945C}"/>
                </c:ext>
              </c:extLst>
            </c:dLbl>
            <c:dLbl>
              <c:idx val="5"/>
              <c:tx>
                <c:rich>
                  <a:bodyPr/>
                  <a:lstStyle/>
                  <a:p>
                    <a:r>
                      <a:rPr lang="en-US"/>
                      <a:t>1</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D-CADD-4536-A8D4-F5A83620945C}"/>
                </c:ext>
              </c:extLst>
            </c:dLbl>
            <c:dLbl>
              <c:idx val="6"/>
              <c:tx>
                <c:rich>
                  <a:bodyPr/>
                  <a:lstStyle/>
                  <a:p>
                    <a:r>
                      <a:rPr lang="en-US"/>
                      <a:t>1</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E-CADD-4536-A8D4-F5A83620945C}"/>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Plain</c:v>
                </c:pt>
                <c:pt idx="1">
                  <c:v>Lemon</c:v>
                </c:pt>
                <c:pt idx="2">
                  <c:v>Peach</c:v>
                </c:pt>
                <c:pt idx="3">
                  <c:v>Grapefruit</c:v>
                </c:pt>
                <c:pt idx="4">
                  <c:v>Plum</c:v>
                </c:pt>
                <c:pt idx="5">
                  <c:v>Passion fruit</c:v>
                </c:pt>
                <c:pt idx="6">
                  <c:v>Grape</c:v>
                </c:pt>
              </c:strCache>
            </c:strRef>
          </c:cat>
          <c:val>
            <c:numRef>
              <c:f>Sheet1!$C$2:$C$8</c:f>
              <c:numCache>
                <c:formatCode>General</c:formatCode>
                <c:ptCount val="7"/>
                <c:pt idx="0">
                  <c:v>19</c:v>
                </c:pt>
                <c:pt idx="1">
                  <c:v>10</c:v>
                </c:pt>
                <c:pt idx="2">
                  <c:v>8</c:v>
                </c:pt>
                <c:pt idx="3">
                  <c:v>1</c:v>
                </c:pt>
                <c:pt idx="4">
                  <c:v>1</c:v>
                </c:pt>
                <c:pt idx="5">
                  <c:v>1</c:v>
                </c:pt>
                <c:pt idx="6">
                  <c:v>1</c:v>
                </c:pt>
              </c:numCache>
            </c:numRef>
          </c:val>
          <c:extLst>
            <c:ext xmlns:c16="http://schemas.microsoft.com/office/drawing/2014/chart" uri="{C3380CC4-5D6E-409C-BE32-E72D297353CC}">
              <c16:uniqueId val="{0000000F-CADD-4536-A8D4-F5A83620945C}"/>
            </c:ext>
          </c:extLst>
        </c:ser>
        <c:ser>
          <c:idx val="2"/>
          <c:order val="2"/>
          <c:tx>
            <c:strRef>
              <c:f>Sheet1!$D$1</c:f>
              <c:strCache>
                <c:ptCount val="1"/>
                <c:pt idx="0">
                  <c:v>July 2022-June 2023</c:v>
                </c:pt>
              </c:strCache>
            </c:strRef>
          </c:tx>
          <c:spPr>
            <a:solidFill>
              <a:srgbClr val="047934"/>
            </a:solidFill>
          </c:spPr>
          <c:invertIfNegative val="0"/>
          <c:dLbls>
            <c:dLbl>
              <c:idx val="0"/>
              <c:tx>
                <c:rich>
                  <a:bodyPr/>
                  <a:lstStyle/>
                  <a:p>
                    <a:r>
                      <a:rPr lang="en-US"/>
                      <a:t>20</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0-CADD-4536-A8D4-F5A83620945C}"/>
                </c:ext>
              </c:extLst>
            </c:dLbl>
            <c:dLbl>
              <c:idx val="1"/>
              <c:tx>
                <c:rich>
                  <a:bodyPr/>
                  <a:lstStyle/>
                  <a:p>
                    <a:r>
                      <a:rPr lang="en-US"/>
                      <a:t>13</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1-CADD-4536-A8D4-F5A83620945C}"/>
                </c:ext>
              </c:extLst>
            </c:dLbl>
            <c:dLbl>
              <c:idx val="2"/>
              <c:tx>
                <c:rich>
                  <a:bodyPr/>
                  <a:lstStyle/>
                  <a:p>
                    <a:r>
                      <a:rPr lang="en-US"/>
                      <a:t>5</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2-CADD-4536-A8D4-F5A83620945C}"/>
                </c:ext>
              </c:extLst>
            </c:dLbl>
            <c:dLbl>
              <c:idx val="3"/>
              <c:tx>
                <c:rich>
                  <a:bodyPr/>
                  <a:lstStyle/>
                  <a:p>
                    <a:r>
                      <a:rPr lang="en-US"/>
                      <a:t>3</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3-CADD-4536-A8D4-F5A83620945C}"/>
                </c:ext>
              </c:extLst>
            </c:dLbl>
            <c:dLbl>
              <c:idx val="4"/>
              <c:tx>
                <c:rich>
                  <a:bodyPr/>
                  <a:lstStyle/>
                  <a:p>
                    <a:r>
                      <a:rPr lang="en-US"/>
                      <a:t>1</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4-CADD-4536-A8D4-F5A83620945C}"/>
                </c:ext>
              </c:extLst>
            </c:dLbl>
            <c:dLbl>
              <c:idx val="5"/>
              <c:tx>
                <c:rich>
                  <a:bodyPr/>
                  <a:lstStyle/>
                  <a:p>
                    <a:r>
                      <a:rPr lang="en-US"/>
                      <a:t>0</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5-CADD-4536-A8D4-F5A83620945C}"/>
                </c:ext>
              </c:extLst>
            </c:dLbl>
            <c:dLbl>
              <c:idx val="6"/>
              <c:tx>
                <c:rich>
                  <a:bodyPr/>
                  <a:lstStyle/>
                  <a:p>
                    <a:r>
                      <a:rPr lang="en-US"/>
                      <a:t>1</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6-CADD-4536-A8D4-F5A83620945C}"/>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Plain</c:v>
                </c:pt>
                <c:pt idx="1">
                  <c:v>Lemon</c:v>
                </c:pt>
                <c:pt idx="2">
                  <c:v>Peach</c:v>
                </c:pt>
                <c:pt idx="3">
                  <c:v>Grapefruit</c:v>
                </c:pt>
                <c:pt idx="4">
                  <c:v>Plum</c:v>
                </c:pt>
                <c:pt idx="5">
                  <c:v>Passion fruit</c:v>
                </c:pt>
                <c:pt idx="6">
                  <c:v>Grape</c:v>
                </c:pt>
              </c:strCache>
            </c:strRef>
          </c:cat>
          <c:val>
            <c:numRef>
              <c:f>Sheet1!$D$2:$D$8</c:f>
              <c:numCache>
                <c:formatCode>General</c:formatCode>
                <c:ptCount val="7"/>
                <c:pt idx="0">
                  <c:v>20</c:v>
                </c:pt>
                <c:pt idx="1">
                  <c:v>13</c:v>
                </c:pt>
                <c:pt idx="2">
                  <c:v>5</c:v>
                </c:pt>
                <c:pt idx="3">
                  <c:v>3</c:v>
                </c:pt>
                <c:pt idx="4">
                  <c:v>1</c:v>
                </c:pt>
                <c:pt idx="5">
                  <c:v>0</c:v>
                </c:pt>
                <c:pt idx="6">
                  <c:v>1</c:v>
                </c:pt>
              </c:numCache>
            </c:numRef>
          </c:val>
          <c:extLst>
            <c:ext xmlns:c16="http://schemas.microsoft.com/office/drawing/2014/chart" uri="{C3380CC4-5D6E-409C-BE32-E72D297353CC}">
              <c16:uniqueId val="{00000017-CADD-4536-A8D4-F5A83620945C}"/>
            </c:ext>
          </c:extLst>
        </c:ser>
        <c:dLbls>
          <c:showLegendKey val="0"/>
          <c:showVal val="0"/>
          <c:showCatName val="0"/>
          <c:showSerName val="0"/>
          <c:showPercent val="0"/>
          <c:showBubbleSize val="0"/>
        </c:dLbls>
        <c:gapWidth val="150"/>
        <c:axId val="67451136"/>
        <c:axId val="66437120"/>
      </c:barChart>
      <c:catAx>
        <c:axId val="67451136"/>
        <c:scaling>
          <c:orientation val="minMax"/>
        </c:scaling>
        <c:delete val="0"/>
        <c:axPos val="b"/>
        <c:numFmt formatCode="General" sourceLinked="1"/>
        <c:majorTickMark val="out"/>
        <c:minorTickMark val="none"/>
        <c:tickLblPos val="nextTo"/>
        <c:spPr>
          <a:ln>
            <a:solidFill>
              <a:srgbClr val="848484"/>
            </a:solidFill>
          </a:ln>
        </c:spPr>
        <c:crossAx val="66437120"/>
        <c:crosses val="autoZero"/>
        <c:auto val="0"/>
        <c:lblAlgn val="ctr"/>
        <c:lblOffset val="100"/>
        <c:noMultiLvlLbl val="0"/>
      </c:catAx>
      <c:valAx>
        <c:axId val="66437120"/>
        <c:scaling>
          <c:orientation val="minMax"/>
          <c:max val="30"/>
          <c:min val="0"/>
        </c:scaling>
        <c:delete val="0"/>
        <c:axPos val="l"/>
        <c:title>
          <c:tx>
            <c:rich>
              <a:bodyPr/>
              <a:lstStyle/>
              <a:p>
                <a:pPr>
                  <a:defRPr/>
                </a:pPr>
                <a:r>
                  <a:rPr lang="en-US"/>
                  <a:t>% of launches</a:t>
                </a:r>
              </a:p>
            </c:rich>
          </c:tx>
          <c:overlay val="0"/>
        </c:title>
        <c:numFmt formatCode="General" sourceLinked="1"/>
        <c:majorTickMark val="out"/>
        <c:minorTickMark val="none"/>
        <c:tickLblPos val="nextTo"/>
        <c:spPr>
          <a:ln>
            <a:solidFill>
              <a:srgbClr val="848484"/>
            </a:solidFill>
          </a:ln>
        </c:spPr>
        <c:crossAx val="67451136"/>
        <c:crosses val="autoZero"/>
        <c:crossBetween val="between"/>
        <c:majorUnit val="10"/>
      </c:valAx>
    </c:plotArea>
    <c:legend>
      <c:legendPos val="t"/>
      <c:overlay val="0"/>
    </c:legend>
    <c:plotVisOnly val="1"/>
    <c:dispBlanksAs val="zero"/>
    <c:showDLblsOverMax val="1"/>
  </c:chart>
  <c:spPr>
    <a:solidFill>
      <a:srgbClr val="FFFFFF"/>
    </a:solidFill>
  </c:spPr>
  <c:txPr>
    <a:bodyPr/>
    <a:lstStyle/>
    <a:p>
      <a:pPr>
        <a:defRPr sz="1600" smtId="4294967295">
          <a:solidFill>
            <a:srgbClr val="002060"/>
          </a:solidFill>
          <a:latin typeface="Poppins" panose="00000500000000000000" pitchFamily="2" charset="0"/>
          <a:cs typeface="Poppins" panose="00000500000000000000" pitchFamily="2" charset="0"/>
        </a:defRPr>
      </a:pPr>
      <a:endParaRPr lang="en-VN"/>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China: percentage of new RTD launches featuring health claims, by claim, 2020-23</a:t>
            </a:r>
          </a:p>
        </c:rich>
      </c:tx>
      <c:overlay val="0"/>
    </c:title>
    <c:autoTitleDeleted val="0"/>
    <c:plotArea>
      <c:layout/>
      <c:barChart>
        <c:barDir val="col"/>
        <c:grouping val="clustered"/>
        <c:varyColors val="0"/>
        <c:ser>
          <c:idx val="0"/>
          <c:order val="0"/>
          <c:tx>
            <c:strRef>
              <c:f>Sheet1!$B$1</c:f>
              <c:strCache>
                <c:ptCount val="1"/>
                <c:pt idx="0">
                  <c:v>July 2020-June 2021</c:v>
                </c:pt>
              </c:strCache>
            </c:strRef>
          </c:tx>
          <c:spPr>
            <a:solidFill>
              <a:srgbClr val="5E358B"/>
            </a:solidFill>
          </c:spPr>
          <c:invertIfNegative val="0"/>
          <c:dLbls>
            <c:dLbl>
              <c:idx val="0"/>
              <c:tx>
                <c:rich>
                  <a:bodyPr/>
                  <a:lstStyle/>
                  <a:p>
                    <a:r>
                      <a:rPr lang="en-US"/>
                      <a:t>25</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66E8-47C4-9D06-01524B9EF854}"/>
                </c:ext>
              </c:extLst>
            </c:dLbl>
            <c:dLbl>
              <c:idx val="1"/>
              <c:tx>
                <c:rich>
                  <a:bodyPr/>
                  <a:lstStyle/>
                  <a:p>
                    <a:r>
                      <a:rPr lang="en-US"/>
                      <a:t>23</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66E8-47C4-9D06-01524B9EF854}"/>
                </c:ext>
              </c:extLst>
            </c:dLbl>
            <c:dLbl>
              <c:idx val="2"/>
              <c:tx>
                <c:rich>
                  <a:bodyPr/>
                  <a:lstStyle/>
                  <a:p>
                    <a:r>
                      <a:rPr lang="en-US"/>
                      <a:t>12</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66E8-47C4-9D06-01524B9EF854}"/>
                </c:ext>
              </c:extLst>
            </c:dLbl>
            <c:dLbl>
              <c:idx val="3"/>
              <c:tx>
                <c:rich>
                  <a:bodyPr/>
                  <a:lstStyle/>
                  <a:p>
                    <a:r>
                      <a:rPr lang="en-US"/>
                      <a:t>8</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66E8-47C4-9D06-01524B9EF854}"/>
                </c:ext>
              </c:extLst>
            </c:dLbl>
            <c:dLbl>
              <c:idx val="4"/>
              <c:tx>
                <c:rich>
                  <a:bodyPr/>
                  <a:lstStyle/>
                  <a:p>
                    <a:r>
                      <a:rPr lang="en-US"/>
                      <a:t>9</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66E8-47C4-9D06-01524B9EF854}"/>
                </c:ext>
              </c:extLst>
            </c:dLbl>
            <c:dLbl>
              <c:idx val="5"/>
              <c:tx>
                <c:rich>
                  <a:bodyPr/>
                  <a:lstStyle/>
                  <a:p>
                    <a:r>
                      <a:rPr lang="en-US"/>
                      <a:t>7</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66E8-47C4-9D06-01524B9EF854}"/>
                </c:ext>
              </c:extLst>
            </c:dLbl>
            <c:dLbl>
              <c:idx val="6"/>
              <c:tx>
                <c:rich>
                  <a:bodyPr/>
                  <a:lstStyle/>
                  <a:p>
                    <a:r>
                      <a:rPr lang="en-US"/>
                      <a:t>5</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6-66E8-47C4-9D06-01524B9EF854}"/>
                </c:ext>
              </c:extLst>
            </c:dLbl>
            <c:dLbl>
              <c:idx val="7"/>
              <c:tx>
                <c:rich>
                  <a:bodyPr/>
                  <a:lstStyle/>
                  <a:p>
                    <a:r>
                      <a:rPr lang="en-US"/>
                      <a:t>3</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7-66E8-47C4-9D06-01524B9EF854}"/>
                </c:ext>
              </c:extLst>
            </c:dLbl>
            <c:dLbl>
              <c:idx val="8"/>
              <c:tx>
                <c:rich>
                  <a:bodyPr/>
                  <a:lstStyle/>
                  <a:p>
                    <a:r>
                      <a:rPr lang="en-US"/>
                      <a:t>1</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8-66E8-47C4-9D06-01524B9EF854}"/>
                </c:ext>
              </c:extLst>
            </c:dLbl>
            <c:dLbl>
              <c:idx val="9"/>
              <c:tx>
                <c:rich>
                  <a:bodyPr/>
                  <a:lstStyle/>
                  <a:p>
                    <a:r>
                      <a:rPr lang="en-US"/>
                      <a:t>4</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9-66E8-47C4-9D06-01524B9EF854}"/>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Sheet1!$A$2:$A$11</c:f>
              <c:strCache>
                <c:ptCount val="10"/>
                <c:pt idx="0">
                  <c:v>Low/no/reduced fat</c:v>
                </c:pt>
                <c:pt idx="1">
                  <c:v>Sugar-free</c:v>
                </c:pt>
                <c:pt idx="2">
                  <c:v>Low/no/reduced calorie</c:v>
                </c:pt>
                <c:pt idx="3">
                  <c:v>Low/reduced sugar</c:v>
                </c:pt>
                <c:pt idx="4">
                  <c:v>No additives/preservatives</c:v>
                </c:pt>
                <c:pt idx="5">
                  <c:v>Low/no/reduced transfat</c:v>
                </c:pt>
                <c:pt idx="6">
                  <c:v>High/added fibre</c:v>
                </c:pt>
                <c:pt idx="7">
                  <c:v>Diet/light</c:v>
                </c:pt>
                <c:pt idx="8">
                  <c:v>Vitamin/mineral-fortified</c:v>
                </c:pt>
                <c:pt idx="9">
                  <c:v>Free from added/artificial flavourings</c:v>
                </c:pt>
              </c:strCache>
            </c:strRef>
          </c:cat>
          <c:val>
            <c:numRef>
              <c:f>Sheet1!$B$2:$B$11</c:f>
              <c:numCache>
                <c:formatCode>General</c:formatCode>
                <c:ptCount val="10"/>
                <c:pt idx="0">
                  <c:v>25</c:v>
                </c:pt>
                <c:pt idx="1">
                  <c:v>23</c:v>
                </c:pt>
                <c:pt idx="2">
                  <c:v>12</c:v>
                </c:pt>
                <c:pt idx="3">
                  <c:v>8</c:v>
                </c:pt>
                <c:pt idx="4">
                  <c:v>9</c:v>
                </c:pt>
                <c:pt idx="5">
                  <c:v>7</c:v>
                </c:pt>
                <c:pt idx="6">
                  <c:v>5</c:v>
                </c:pt>
                <c:pt idx="7">
                  <c:v>3</c:v>
                </c:pt>
                <c:pt idx="8">
                  <c:v>1</c:v>
                </c:pt>
                <c:pt idx="9">
                  <c:v>4</c:v>
                </c:pt>
              </c:numCache>
            </c:numRef>
          </c:val>
          <c:extLst>
            <c:ext xmlns:c16="http://schemas.microsoft.com/office/drawing/2014/chart" uri="{C3380CC4-5D6E-409C-BE32-E72D297353CC}">
              <c16:uniqueId val="{0000000A-66E8-47C4-9D06-01524B9EF854}"/>
            </c:ext>
          </c:extLst>
        </c:ser>
        <c:ser>
          <c:idx val="1"/>
          <c:order val="1"/>
          <c:tx>
            <c:strRef>
              <c:f>Sheet1!$C$1</c:f>
              <c:strCache>
                <c:ptCount val="1"/>
                <c:pt idx="0">
                  <c:v>July 2021-June 2022</c:v>
                </c:pt>
              </c:strCache>
            </c:strRef>
          </c:tx>
          <c:spPr>
            <a:solidFill>
              <a:srgbClr val="31A9DF"/>
            </a:solidFill>
          </c:spPr>
          <c:invertIfNegative val="0"/>
          <c:dLbls>
            <c:dLbl>
              <c:idx val="0"/>
              <c:tx>
                <c:rich>
                  <a:bodyPr/>
                  <a:lstStyle/>
                  <a:p>
                    <a:r>
                      <a:rPr lang="en-US"/>
                      <a:t>38</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B-66E8-47C4-9D06-01524B9EF854}"/>
                </c:ext>
              </c:extLst>
            </c:dLbl>
            <c:dLbl>
              <c:idx val="1"/>
              <c:tx>
                <c:rich>
                  <a:bodyPr/>
                  <a:lstStyle/>
                  <a:p>
                    <a:r>
                      <a:rPr lang="en-US"/>
                      <a:t>29</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C-66E8-47C4-9D06-01524B9EF854}"/>
                </c:ext>
              </c:extLst>
            </c:dLbl>
            <c:dLbl>
              <c:idx val="2"/>
              <c:tx>
                <c:rich>
                  <a:bodyPr/>
                  <a:lstStyle/>
                  <a:p>
                    <a:r>
                      <a:rPr lang="en-US"/>
                      <a:t>26</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D-66E8-47C4-9D06-01524B9EF854}"/>
                </c:ext>
              </c:extLst>
            </c:dLbl>
            <c:dLbl>
              <c:idx val="3"/>
              <c:tx>
                <c:rich>
                  <a:bodyPr/>
                  <a:lstStyle/>
                  <a:p>
                    <a:r>
                      <a:rPr lang="en-US"/>
                      <a:t>25</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E-66E8-47C4-9D06-01524B9EF854}"/>
                </c:ext>
              </c:extLst>
            </c:dLbl>
            <c:dLbl>
              <c:idx val="4"/>
              <c:tx>
                <c:rich>
                  <a:bodyPr/>
                  <a:lstStyle/>
                  <a:p>
                    <a:r>
                      <a:rPr lang="en-US"/>
                      <a:t>6</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F-66E8-47C4-9D06-01524B9EF854}"/>
                </c:ext>
              </c:extLst>
            </c:dLbl>
            <c:dLbl>
              <c:idx val="5"/>
              <c:tx>
                <c:rich>
                  <a:bodyPr/>
                  <a:lstStyle/>
                  <a:p>
                    <a:r>
                      <a:rPr lang="en-US"/>
                      <a:t>6</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0-66E8-47C4-9D06-01524B9EF854}"/>
                </c:ext>
              </c:extLst>
            </c:dLbl>
            <c:dLbl>
              <c:idx val="6"/>
              <c:tx>
                <c:rich>
                  <a:bodyPr/>
                  <a:lstStyle/>
                  <a:p>
                    <a:r>
                      <a:rPr lang="en-US"/>
                      <a:t>7</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1-66E8-47C4-9D06-01524B9EF854}"/>
                </c:ext>
              </c:extLst>
            </c:dLbl>
            <c:dLbl>
              <c:idx val="7"/>
              <c:tx>
                <c:rich>
                  <a:bodyPr/>
                  <a:lstStyle/>
                  <a:p>
                    <a:r>
                      <a:rPr lang="en-US"/>
                      <a:t>4</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2-66E8-47C4-9D06-01524B9EF854}"/>
                </c:ext>
              </c:extLst>
            </c:dLbl>
            <c:dLbl>
              <c:idx val="8"/>
              <c:tx>
                <c:rich>
                  <a:bodyPr/>
                  <a:lstStyle/>
                  <a:p>
                    <a:r>
                      <a:rPr lang="en-US"/>
                      <a:t>4</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3-66E8-47C4-9D06-01524B9EF854}"/>
                </c:ext>
              </c:extLst>
            </c:dLbl>
            <c:dLbl>
              <c:idx val="9"/>
              <c:tx>
                <c:rich>
                  <a:bodyPr/>
                  <a:lstStyle/>
                  <a:p>
                    <a:r>
                      <a:rPr lang="en-US"/>
                      <a:t>2</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4-66E8-47C4-9D06-01524B9EF854}"/>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Sheet1!$A$2:$A$11</c:f>
              <c:strCache>
                <c:ptCount val="10"/>
                <c:pt idx="0">
                  <c:v>Low/no/reduced fat</c:v>
                </c:pt>
                <c:pt idx="1">
                  <c:v>Sugar-free</c:v>
                </c:pt>
                <c:pt idx="2">
                  <c:v>Low/no/reduced calorie</c:v>
                </c:pt>
                <c:pt idx="3">
                  <c:v>Low/reduced sugar</c:v>
                </c:pt>
                <c:pt idx="4">
                  <c:v>No additives/preservatives</c:v>
                </c:pt>
                <c:pt idx="5">
                  <c:v>Low/no/reduced transfat</c:v>
                </c:pt>
                <c:pt idx="6">
                  <c:v>High/added fibre</c:v>
                </c:pt>
                <c:pt idx="7">
                  <c:v>Diet/light</c:v>
                </c:pt>
                <c:pt idx="8">
                  <c:v>Vitamin/mineral-fortified</c:v>
                </c:pt>
                <c:pt idx="9">
                  <c:v>Free from added/artificial flavourings</c:v>
                </c:pt>
              </c:strCache>
            </c:strRef>
          </c:cat>
          <c:val>
            <c:numRef>
              <c:f>Sheet1!$C$2:$C$11</c:f>
              <c:numCache>
                <c:formatCode>General</c:formatCode>
                <c:ptCount val="10"/>
                <c:pt idx="0">
                  <c:v>38</c:v>
                </c:pt>
                <c:pt idx="1">
                  <c:v>29</c:v>
                </c:pt>
                <c:pt idx="2">
                  <c:v>26</c:v>
                </c:pt>
                <c:pt idx="3">
                  <c:v>25</c:v>
                </c:pt>
                <c:pt idx="4">
                  <c:v>6</c:v>
                </c:pt>
                <c:pt idx="5">
                  <c:v>6</c:v>
                </c:pt>
                <c:pt idx="6">
                  <c:v>7</c:v>
                </c:pt>
                <c:pt idx="7">
                  <c:v>4</c:v>
                </c:pt>
                <c:pt idx="8">
                  <c:v>4</c:v>
                </c:pt>
                <c:pt idx="9">
                  <c:v>2</c:v>
                </c:pt>
              </c:numCache>
            </c:numRef>
          </c:val>
          <c:extLst>
            <c:ext xmlns:c16="http://schemas.microsoft.com/office/drawing/2014/chart" uri="{C3380CC4-5D6E-409C-BE32-E72D297353CC}">
              <c16:uniqueId val="{00000015-66E8-47C4-9D06-01524B9EF854}"/>
            </c:ext>
          </c:extLst>
        </c:ser>
        <c:ser>
          <c:idx val="2"/>
          <c:order val="2"/>
          <c:tx>
            <c:strRef>
              <c:f>Sheet1!$D$1</c:f>
              <c:strCache>
                <c:ptCount val="1"/>
                <c:pt idx="0">
                  <c:v>July 2022-June 2023</c:v>
                </c:pt>
              </c:strCache>
            </c:strRef>
          </c:tx>
          <c:spPr>
            <a:solidFill>
              <a:srgbClr val="047934"/>
            </a:solidFill>
          </c:spPr>
          <c:invertIfNegative val="0"/>
          <c:dLbls>
            <c:dLbl>
              <c:idx val="0"/>
              <c:tx>
                <c:rich>
                  <a:bodyPr/>
                  <a:lstStyle/>
                  <a:p>
                    <a:r>
                      <a:rPr lang="en-US"/>
                      <a:t>36</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6-66E8-47C4-9D06-01524B9EF854}"/>
                </c:ext>
              </c:extLst>
            </c:dLbl>
            <c:dLbl>
              <c:idx val="1"/>
              <c:tx>
                <c:rich>
                  <a:bodyPr/>
                  <a:lstStyle/>
                  <a:p>
                    <a:r>
                      <a:rPr lang="en-US"/>
                      <a:t>25</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7-66E8-47C4-9D06-01524B9EF854}"/>
                </c:ext>
              </c:extLst>
            </c:dLbl>
            <c:dLbl>
              <c:idx val="2"/>
              <c:tx>
                <c:rich>
                  <a:bodyPr/>
                  <a:lstStyle/>
                  <a:p>
                    <a:r>
                      <a:rPr lang="en-US"/>
                      <a:t>19</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8-66E8-47C4-9D06-01524B9EF854}"/>
                </c:ext>
              </c:extLst>
            </c:dLbl>
            <c:dLbl>
              <c:idx val="3"/>
              <c:tx>
                <c:rich>
                  <a:bodyPr/>
                  <a:lstStyle/>
                  <a:p>
                    <a:r>
                      <a:rPr lang="en-US"/>
                      <a:t>23</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9-66E8-47C4-9D06-01524B9EF854}"/>
                </c:ext>
              </c:extLst>
            </c:dLbl>
            <c:dLbl>
              <c:idx val="4"/>
              <c:tx>
                <c:rich>
                  <a:bodyPr/>
                  <a:lstStyle/>
                  <a:p>
                    <a:r>
                      <a:rPr lang="en-US"/>
                      <a:t>6</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A-66E8-47C4-9D06-01524B9EF854}"/>
                </c:ext>
              </c:extLst>
            </c:dLbl>
            <c:dLbl>
              <c:idx val="5"/>
              <c:tx>
                <c:rich>
                  <a:bodyPr/>
                  <a:lstStyle/>
                  <a:p>
                    <a:r>
                      <a:rPr lang="en-US"/>
                      <a:t>6</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B-66E8-47C4-9D06-01524B9EF854}"/>
                </c:ext>
              </c:extLst>
            </c:dLbl>
            <c:dLbl>
              <c:idx val="6"/>
              <c:tx>
                <c:rich>
                  <a:bodyPr/>
                  <a:lstStyle/>
                  <a:p>
                    <a:r>
                      <a:rPr lang="en-US"/>
                      <a:t>1</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C-66E8-47C4-9D06-01524B9EF854}"/>
                </c:ext>
              </c:extLst>
            </c:dLbl>
            <c:dLbl>
              <c:idx val="7"/>
              <c:tx>
                <c:rich>
                  <a:bodyPr/>
                  <a:lstStyle/>
                  <a:p>
                    <a:r>
                      <a:rPr lang="en-US"/>
                      <a:t>4</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D-66E8-47C4-9D06-01524B9EF854}"/>
                </c:ext>
              </c:extLst>
            </c:dLbl>
            <c:dLbl>
              <c:idx val="8"/>
              <c:tx>
                <c:rich>
                  <a:bodyPr/>
                  <a:lstStyle/>
                  <a:p>
                    <a:r>
                      <a:rPr lang="en-US"/>
                      <a:t>4</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E-66E8-47C4-9D06-01524B9EF854}"/>
                </c:ext>
              </c:extLst>
            </c:dLbl>
            <c:dLbl>
              <c:idx val="9"/>
              <c:tx>
                <c:rich>
                  <a:bodyPr/>
                  <a:lstStyle/>
                  <a:p>
                    <a:r>
                      <a:rPr lang="en-US"/>
                      <a:t>3</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F-66E8-47C4-9D06-01524B9EF854}"/>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Sheet1!$A$2:$A$11</c:f>
              <c:strCache>
                <c:ptCount val="10"/>
                <c:pt idx="0">
                  <c:v>Low/no/reduced fat</c:v>
                </c:pt>
                <c:pt idx="1">
                  <c:v>Sugar-free</c:v>
                </c:pt>
                <c:pt idx="2">
                  <c:v>Low/no/reduced calorie</c:v>
                </c:pt>
                <c:pt idx="3">
                  <c:v>Low/reduced sugar</c:v>
                </c:pt>
                <c:pt idx="4">
                  <c:v>No additives/preservatives</c:v>
                </c:pt>
                <c:pt idx="5">
                  <c:v>Low/no/reduced transfat</c:v>
                </c:pt>
                <c:pt idx="6">
                  <c:v>High/added fibre</c:v>
                </c:pt>
                <c:pt idx="7">
                  <c:v>Diet/light</c:v>
                </c:pt>
                <c:pt idx="8">
                  <c:v>Vitamin/mineral-fortified</c:v>
                </c:pt>
                <c:pt idx="9">
                  <c:v>Free from added/artificial flavourings</c:v>
                </c:pt>
              </c:strCache>
            </c:strRef>
          </c:cat>
          <c:val>
            <c:numRef>
              <c:f>Sheet1!$D$2:$D$11</c:f>
              <c:numCache>
                <c:formatCode>General</c:formatCode>
                <c:ptCount val="10"/>
                <c:pt idx="0">
                  <c:v>36</c:v>
                </c:pt>
                <c:pt idx="1">
                  <c:v>25</c:v>
                </c:pt>
                <c:pt idx="2">
                  <c:v>19</c:v>
                </c:pt>
                <c:pt idx="3">
                  <c:v>23</c:v>
                </c:pt>
                <c:pt idx="4">
                  <c:v>6</c:v>
                </c:pt>
                <c:pt idx="5">
                  <c:v>6</c:v>
                </c:pt>
                <c:pt idx="6">
                  <c:v>1</c:v>
                </c:pt>
                <c:pt idx="7">
                  <c:v>4</c:v>
                </c:pt>
                <c:pt idx="8">
                  <c:v>4</c:v>
                </c:pt>
                <c:pt idx="9">
                  <c:v>3</c:v>
                </c:pt>
              </c:numCache>
            </c:numRef>
          </c:val>
          <c:extLst>
            <c:ext xmlns:c16="http://schemas.microsoft.com/office/drawing/2014/chart" uri="{C3380CC4-5D6E-409C-BE32-E72D297353CC}">
              <c16:uniqueId val="{00000020-66E8-47C4-9D06-01524B9EF854}"/>
            </c:ext>
          </c:extLst>
        </c:ser>
        <c:dLbls>
          <c:showLegendKey val="0"/>
          <c:showVal val="0"/>
          <c:showCatName val="0"/>
          <c:showSerName val="0"/>
          <c:showPercent val="0"/>
          <c:showBubbleSize val="0"/>
        </c:dLbls>
        <c:gapWidth val="150"/>
        <c:axId val="67451136"/>
        <c:axId val="66437120"/>
      </c:barChart>
      <c:catAx>
        <c:axId val="67451136"/>
        <c:scaling>
          <c:orientation val="minMax"/>
        </c:scaling>
        <c:delete val="0"/>
        <c:axPos val="b"/>
        <c:numFmt formatCode="General" sourceLinked="1"/>
        <c:majorTickMark val="out"/>
        <c:minorTickMark val="none"/>
        <c:tickLblPos val="nextTo"/>
        <c:spPr>
          <a:ln>
            <a:solidFill>
              <a:srgbClr val="848484"/>
            </a:solidFill>
          </a:ln>
        </c:spPr>
        <c:crossAx val="66437120"/>
        <c:crosses val="autoZero"/>
        <c:auto val="0"/>
        <c:lblAlgn val="ctr"/>
        <c:lblOffset val="100"/>
        <c:noMultiLvlLbl val="0"/>
      </c:catAx>
      <c:valAx>
        <c:axId val="66437120"/>
        <c:scaling>
          <c:orientation val="minMax"/>
          <c:max val="50"/>
          <c:min val="0"/>
        </c:scaling>
        <c:delete val="0"/>
        <c:axPos val="l"/>
        <c:title>
          <c:tx>
            <c:rich>
              <a:bodyPr/>
              <a:lstStyle/>
              <a:p>
                <a:pPr>
                  <a:defRPr/>
                </a:pPr>
                <a:r>
                  <a:rPr lang="en-US"/>
                  <a:t>% of launches</a:t>
                </a:r>
              </a:p>
            </c:rich>
          </c:tx>
          <c:overlay val="0"/>
        </c:title>
        <c:numFmt formatCode="General" sourceLinked="1"/>
        <c:majorTickMark val="out"/>
        <c:minorTickMark val="none"/>
        <c:tickLblPos val="nextTo"/>
        <c:spPr>
          <a:ln>
            <a:solidFill>
              <a:srgbClr val="848484"/>
            </a:solidFill>
          </a:ln>
        </c:spPr>
        <c:crossAx val="67451136"/>
        <c:crosses val="autoZero"/>
        <c:crossBetween val="between"/>
        <c:majorUnit val="10"/>
      </c:valAx>
    </c:plotArea>
    <c:plotVisOnly val="1"/>
    <c:dispBlanksAs val="zero"/>
    <c:showDLblsOverMax val="1"/>
  </c:chart>
  <c:spPr>
    <a:solidFill>
      <a:srgbClr val="FFFFFF"/>
    </a:solidFill>
  </c:spPr>
  <c:txPr>
    <a:bodyPr/>
    <a:lstStyle/>
    <a:p>
      <a:pPr>
        <a:defRPr sz="1600" smtId="4294967295">
          <a:solidFill>
            <a:srgbClr val="002060"/>
          </a:solidFill>
          <a:latin typeface="Poppins" panose="00000500000000000000" pitchFamily="2" charset="0"/>
          <a:cs typeface="Poppins" panose="00000500000000000000" pitchFamily="2" charset="0"/>
        </a:defRPr>
      </a:pPr>
      <a:endParaRPr lang="en-VN"/>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Japan: tea drink sales by category, 2022</a:t>
            </a:r>
          </a:p>
        </c:rich>
      </c:tx>
      <c:overlay val="0"/>
    </c:title>
    <c:autoTitleDeleted val="0"/>
    <c:plotArea>
      <c:layout/>
      <c:barChart>
        <c:barDir val="col"/>
        <c:grouping val="clustered"/>
        <c:varyColors val="0"/>
        <c:ser>
          <c:idx val="0"/>
          <c:order val="0"/>
          <c:tx>
            <c:strRef>
              <c:f>Sheet1!$B$1</c:f>
              <c:strCache>
                <c:ptCount val="1"/>
                <c:pt idx="0">
                  <c:v>Column02</c:v>
                </c:pt>
              </c:strCache>
            </c:strRef>
          </c:tx>
          <c:spPr>
            <a:solidFill>
              <a:srgbClr val="5E358B"/>
            </a:solidFill>
          </c:spPr>
          <c:invertIfNegative val="0"/>
          <c:dLbls>
            <c:dLbl>
              <c:idx val="0"/>
              <c:tx>
                <c:rich>
                  <a:bodyPr/>
                  <a:lstStyle/>
                  <a:p>
                    <a:r>
                      <a:rPr lang="en-US"/>
                      <a:t>458,603</a:t>
                    </a:r>
                  </a:p>
                </c:rich>
              </c:tx>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0DEF-4DFF-8AFD-F79B316F966F}"/>
                </c:ext>
              </c:extLst>
            </c:dLbl>
            <c:dLbl>
              <c:idx val="1"/>
              <c:tx>
                <c:rich>
                  <a:bodyPr/>
                  <a:lstStyle/>
                  <a:p>
                    <a:r>
                      <a:rPr lang="en-US"/>
                      <a:t>216,685</a:t>
                    </a:r>
                  </a:p>
                </c:rich>
              </c:tx>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0DEF-4DFF-8AFD-F79B316F966F}"/>
                </c:ext>
              </c:extLst>
            </c:dLbl>
            <c:dLbl>
              <c:idx val="2"/>
              <c:tx>
                <c:rich>
                  <a:bodyPr/>
                  <a:lstStyle/>
                  <a:p>
                    <a:r>
                      <a:rPr lang="en-US"/>
                      <a:t>168,874</a:t>
                    </a:r>
                  </a:p>
                </c:rich>
              </c:tx>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0DEF-4DFF-8AFD-F79B316F966F}"/>
                </c:ext>
              </c:extLst>
            </c:dLbl>
            <c:dLbl>
              <c:idx val="3"/>
              <c:tx>
                <c:rich>
                  <a:bodyPr/>
                  <a:lstStyle/>
                  <a:p>
                    <a:r>
                      <a:rPr lang="en-US"/>
                      <a:t>87,498</a:t>
                    </a:r>
                  </a:p>
                </c:rich>
              </c:tx>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0DEF-4DFF-8AFD-F79B316F966F}"/>
                </c:ext>
              </c:extLst>
            </c:dLbl>
            <c:dLbl>
              <c:idx val="4"/>
              <c:tx>
                <c:rich>
                  <a:bodyPr/>
                  <a:lstStyle/>
                  <a:p>
                    <a:r>
                      <a:rPr lang="en-US"/>
                      <a:t>55,344</a:t>
                    </a:r>
                  </a:p>
                </c:rich>
              </c:tx>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0DEF-4DFF-8AFD-F79B316F966F}"/>
                </c:ext>
              </c:extLst>
            </c:dLbl>
            <c:dLbl>
              <c:idx val="5"/>
              <c:tx>
                <c:rich>
                  <a:bodyPr/>
                  <a:lstStyle/>
                  <a:p>
                    <a:r>
                      <a:rPr lang="en-US"/>
                      <a:t>41,782</a:t>
                    </a:r>
                  </a:p>
                </c:rich>
              </c:tx>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0DEF-4DFF-8AFD-F79B316F966F}"/>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1"/>
              </c:ext>
            </c:extLst>
          </c:dLbls>
          <c:cat>
            <c:strRef>
              <c:f>Sheet1!$A$2:$A$7</c:f>
              <c:strCache>
                <c:ptCount val="6"/>
                <c:pt idx="0">
                  <c:v>Green tea drinks</c:v>
                </c:pt>
                <c:pt idx="1">
                  <c:v>Black tea drinks</c:v>
                </c:pt>
                <c:pt idx="2">
                  <c:v>Barley tea drinks</c:v>
                </c:pt>
                <c:pt idx="3">
                  <c:v>Blended tea drinks</c:v>
                </c:pt>
                <c:pt idx="4">
                  <c:v>Oolong tea drinks</c:v>
                </c:pt>
                <c:pt idx="5">
                  <c:v>Other tea-based drinks</c:v>
                </c:pt>
              </c:strCache>
            </c:strRef>
          </c:cat>
          <c:val>
            <c:numRef>
              <c:f>Sheet1!$B$2:$B$7</c:f>
              <c:numCache>
                <c:formatCode>General</c:formatCode>
                <c:ptCount val="6"/>
                <c:pt idx="0">
                  <c:v>458603</c:v>
                </c:pt>
                <c:pt idx="1">
                  <c:v>216685</c:v>
                </c:pt>
                <c:pt idx="2">
                  <c:v>168874</c:v>
                </c:pt>
                <c:pt idx="3">
                  <c:v>87498</c:v>
                </c:pt>
                <c:pt idx="4">
                  <c:v>55344</c:v>
                </c:pt>
                <c:pt idx="5">
                  <c:v>41782</c:v>
                </c:pt>
              </c:numCache>
            </c:numRef>
          </c:val>
          <c:extLst>
            <c:ext xmlns:c16="http://schemas.microsoft.com/office/drawing/2014/chart" uri="{C3380CC4-5D6E-409C-BE32-E72D297353CC}">
              <c16:uniqueId val="{00000006-0DEF-4DFF-8AFD-F79B316F966F}"/>
            </c:ext>
          </c:extLst>
        </c:ser>
        <c:dLbls>
          <c:showLegendKey val="0"/>
          <c:showVal val="0"/>
          <c:showCatName val="0"/>
          <c:showSerName val="0"/>
          <c:showPercent val="0"/>
          <c:showBubbleSize val="0"/>
        </c:dLbls>
        <c:gapWidth val="150"/>
        <c:axId val="67451136"/>
        <c:axId val="66437120"/>
      </c:barChart>
      <c:catAx>
        <c:axId val="67451136"/>
        <c:scaling>
          <c:orientation val="minMax"/>
        </c:scaling>
        <c:delete val="0"/>
        <c:axPos val="b"/>
        <c:numFmt formatCode="General" sourceLinked="1"/>
        <c:majorTickMark val="out"/>
        <c:minorTickMark val="none"/>
        <c:tickLblPos val="nextTo"/>
        <c:spPr>
          <a:ln>
            <a:solidFill>
              <a:srgbClr val="848484"/>
            </a:solidFill>
          </a:ln>
        </c:spPr>
        <c:crossAx val="66437120"/>
        <c:crosses val="autoZero"/>
        <c:auto val="0"/>
        <c:lblAlgn val="ctr"/>
        <c:lblOffset val="100"/>
        <c:noMultiLvlLbl val="0"/>
      </c:catAx>
      <c:valAx>
        <c:axId val="66437120"/>
        <c:scaling>
          <c:orientation val="minMax"/>
          <c:max val="700000"/>
          <c:min val="0"/>
        </c:scaling>
        <c:delete val="1"/>
        <c:axPos val="l"/>
        <c:title>
          <c:tx>
            <c:rich>
              <a:bodyPr/>
              <a:lstStyle/>
              <a:p>
                <a:pPr>
                  <a:defRPr/>
                </a:pPr>
                <a:r>
                  <a:rPr lang="en-US"/>
                  <a:t>m JPY</a:t>
                </a:r>
              </a:p>
            </c:rich>
          </c:tx>
          <c:overlay val="0"/>
        </c:title>
        <c:numFmt formatCode="General" sourceLinked="1"/>
        <c:majorTickMark val="out"/>
        <c:minorTickMark val="none"/>
        <c:tickLblPos val="nextTo"/>
        <c:crossAx val="67451136"/>
        <c:crosses val="autoZero"/>
        <c:crossBetween val="between"/>
        <c:majorUnit val="200000"/>
      </c:valAx>
    </c:plotArea>
    <c:plotVisOnly val="1"/>
    <c:dispBlanksAs val="zero"/>
    <c:showDLblsOverMax val="1"/>
  </c:chart>
  <c:spPr>
    <a:solidFill>
      <a:srgbClr val="FFFFFF"/>
    </a:solidFill>
  </c:spPr>
  <c:txPr>
    <a:bodyPr/>
    <a:lstStyle/>
    <a:p>
      <a:pPr>
        <a:defRPr sz="1600" smtId="4294967295">
          <a:solidFill>
            <a:srgbClr val="002060"/>
          </a:solidFill>
          <a:latin typeface="Poppins" panose="00000500000000000000" pitchFamily="2" charset="0"/>
          <a:cs typeface="Poppins" panose="00000500000000000000" pitchFamily="2" charset="0"/>
        </a:defRPr>
      </a:pPr>
      <a:endParaRPr lang="en-VN"/>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Japan: % of RTD tea launches, by select ingredient, 2021-24</a:t>
            </a:r>
          </a:p>
        </c:rich>
      </c:tx>
      <c:overlay val="0"/>
    </c:title>
    <c:autoTitleDeleted val="0"/>
    <c:plotArea>
      <c:layout>
        <c:manualLayout>
          <c:layoutTarget val="inner"/>
          <c:xMode val="edge"/>
          <c:yMode val="edge"/>
          <c:x val="0.12178639030646675"/>
          <c:y val="0.11004016064257029"/>
          <c:w val="0.83181079228931054"/>
          <c:h val="0.67353951238022958"/>
        </c:manualLayout>
      </c:layout>
      <c:barChart>
        <c:barDir val="col"/>
        <c:grouping val="clustered"/>
        <c:varyColors val="0"/>
        <c:ser>
          <c:idx val="0"/>
          <c:order val="0"/>
          <c:tx>
            <c:strRef>
              <c:f>Sheet1!$B$1</c:f>
              <c:strCache>
                <c:ptCount val="1"/>
                <c:pt idx="0">
                  <c:v>Mar 2021 - Feb 2022</c:v>
                </c:pt>
              </c:strCache>
            </c:strRef>
          </c:tx>
          <c:spPr>
            <a:solidFill>
              <a:srgbClr val="5E358B"/>
            </a:solidFill>
          </c:spPr>
          <c:invertIfNegative val="0"/>
          <c:dLbls>
            <c:dLbl>
              <c:idx val="0"/>
              <c:tx>
                <c:rich>
                  <a:bodyPr/>
                  <a:lstStyle/>
                  <a:p>
                    <a:r>
                      <a:rPr lang="en-US"/>
                      <a:t>42%</a:t>
                    </a:r>
                  </a:p>
                </c:rich>
              </c:tx>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AE11-4A29-9FD1-A6C2292C8897}"/>
                </c:ext>
              </c:extLst>
            </c:dLbl>
            <c:dLbl>
              <c:idx val="1"/>
              <c:tx>
                <c:rich>
                  <a:bodyPr/>
                  <a:lstStyle/>
                  <a:p>
                    <a:r>
                      <a:rPr lang="en-US"/>
                      <a:t>32%</a:t>
                    </a:r>
                  </a:p>
                </c:rich>
              </c:tx>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AE11-4A29-9FD1-A6C2292C8897}"/>
                </c:ext>
              </c:extLst>
            </c:dLbl>
            <c:dLbl>
              <c:idx val="2"/>
              <c:tx>
                <c:rich>
                  <a:bodyPr/>
                  <a:lstStyle/>
                  <a:p>
                    <a:r>
                      <a:rPr lang="en-US"/>
                      <a:t>13%</a:t>
                    </a:r>
                  </a:p>
                </c:rich>
              </c:tx>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AE11-4A29-9FD1-A6C2292C8897}"/>
                </c:ext>
              </c:extLst>
            </c:dLbl>
            <c:dLbl>
              <c:idx val="3"/>
              <c:tx>
                <c:rich>
                  <a:bodyPr/>
                  <a:lstStyle/>
                  <a:p>
                    <a:r>
                      <a:rPr lang="en-US"/>
                      <a:t>9%</a:t>
                    </a:r>
                  </a:p>
                </c:rich>
              </c:tx>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AE11-4A29-9FD1-A6C2292C8897}"/>
                </c:ext>
              </c:extLst>
            </c:dLbl>
            <c:dLbl>
              <c:idx val="4"/>
              <c:tx>
                <c:rich>
                  <a:bodyPr/>
                  <a:lstStyle/>
                  <a:p>
                    <a:r>
                      <a:rPr lang="en-US"/>
                      <a:t>7%</a:t>
                    </a:r>
                  </a:p>
                </c:rich>
              </c:tx>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AE11-4A29-9FD1-A6C2292C8897}"/>
                </c:ext>
              </c:extLst>
            </c:dLbl>
            <c:dLbl>
              <c:idx val="5"/>
              <c:tx>
                <c:rich>
                  <a:bodyPr/>
                  <a:lstStyle/>
                  <a:p>
                    <a:r>
                      <a:rPr lang="en-US"/>
                      <a:t>6%</a:t>
                    </a:r>
                  </a:p>
                </c:rich>
              </c:tx>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AE11-4A29-9FD1-A6C2292C8897}"/>
                </c:ext>
              </c:extLst>
            </c:dLbl>
            <c:dLbl>
              <c:idx val="6"/>
              <c:tx>
                <c:rich>
                  <a:bodyPr/>
                  <a:lstStyle/>
                  <a:p>
                    <a:r>
                      <a:rPr lang="en-US"/>
                      <a:t>4%</a:t>
                    </a:r>
                  </a:p>
                </c:rich>
              </c:tx>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6-AE11-4A29-9FD1-A6C2292C8897}"/>
                </c:ext>
              </c:extLst>
            </c:dLbl>
            <c:dLbl>
              <c:idx val="7"/>
              <c:tx>
                <c:rich>
                  <a:bodyPr/>
                  <a:lstStyle/>
                  <a:p>
                    <a:r>
                      <a:rPr lang="en-US"/>
                      <a:t>4%</a:t>
                    </a:r>
                  </a:p>
                </c:rich>
              </c:tx>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7-AE11-4A29-9FD1-A6C2292C8897}"/>
                </c:ext>
              </c:extLst>
            </c:dLbl>
            <c:dLbl>
              <c:idx val="8"/>
              <c:tx>
                <c:rich>
                  <a:bodyPr/>
                  <a:lstStyle/>
                  <a:p>
                    <a:r>
                      <a:rPr lang="en-US"/>
                      <a:t>4%</a:t>
                    </a:r>
                  </a:p>
                </c:rich>
              </c:tx>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8-AE11-4A29-9FD1-A6C2292C8897}"/>
                </c:ext>
              </c:extLst>
            </c:dLbl>
            <c:dLbl>
              <c:idx val="9"/>
              <c:tx>
                <c:rich>
                  <a:bodyPr/>
                  <a:lstStyle/>
                  <a:p>
                    <a:r>
                      <a:rPr lang="en-US"/>
                      <a:t>1%</a:t>
                    </a:r>
                  </a:p>
                </c:rich>
              </c:tx>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9-AE11-4A29-9FD1-A6C2292C8897}"/>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1"/>
              </c:ext>
            </c:extLst>
          </c:dLbls>
          <c:cat>
            <c:strRef>
              <c:f>Sheet1!$A$2:$A$11</c:f>
              <c:strCache>
                <c:ptCount val="10"/>
                <c:pt idx="0">
                  <c:v>Black Tea</c:v>
                </c:pt>
                <c:pt idx="1">
                  <c:v>Green Tea</c:v>
                </c:pt>
                <c:pt idx="2">
                  <c:v>Barley</c:v>
                </c:pt>
                <c:pt idx="3">
                  <c:v>Rice</c:v>
                </c:pt>
                <c:pt idx="4">
                  <c:v>Rooibos Tea</c:v>
                </c:pt>
                <c:pt idx="5">
                  <c:v>Corn</c:v>
                </c:pt>
                <c:pt idx="6">
                  <c:v>Jasmine Tea</c:v>
                </c:pt>
                <c:pt idx="7">
                  <c:v>Millet</c:v>
                </c:pt>
                <c:pt idx="8">
                  <c:v>Oolong Tea</c:v>
                </c:pt>
                <c:pt idx="9">
                  <c:v>Du Zhong</c:v>
                </c:pt>
              </c:strCache>
            </c:strRef>
          </c:cat>
          <c:val>
            <c:numRef>
              <c:f>Sheet1!$B$2:$B$11</c:f>
              <c:numCache>
                <c:formatCode>General</c:formatCode>
                <c:ptCount val="10"/>
                <c:pt idx="0">
                  <c:v>42</c:v>
                </c:pt>
                <c:pt idx="1">
                  <c:v>32</c:v>
                </c:pt>
                <c:pt idx="2">
                  <c:v>13</c:v>
                </c:pt>
                <c:pt idx="3">
                  <c:v>9</c:v>
                </c:pt>
                <c:pt idx="4">
                  <c:v>7</c:v>
                </c:pt>
                <c:pt idx="5">
                  <c:v>6</c:v>
                </c:pt>
                <c:pt idx="6">
                  <c:v>4</c:v>
                </c:pt>
                <c:pt idx="7">
                  <c:v>4</c:v>
                </c:pt>
                <c:pt idx="8">
                  <c:v>4</c:v>
                </c:pt>
                <c:pt idx="9">
                  <c:v>1</c:v>
                </c:pt>
              </c:numCache>
            </c:numRef>
          </c:val>
          <c:extLst>
            <c:ext xmlns:c16="http://schemas.microsoft.com/office/drawing/2014/chart" uri="{C3380CC4-5D6E-409C-BE32-E72D297353CC}">
              <c16:uniqueId val="{0000000A-AE11-4A29-9FD1-A6C2292C8897}"/>
            </c:ext>
          </c:extLst>
        </c:ser>
        <c:ser>
          <c:idx val="1"/>
          <c:order val="1"/>
          <c:tx>
            <c:strRef>
              <c:f>Sheet1!$C$1</c:f>
              <c:strCache>
                <c:ptCount val="1"/>
                <c:pt idx="0">
                  <c:v>Mar 2022 - Feb 2023</c:v>
                </c:pt>
              </c:strCache>
            </c:strRef>
          </c:tx>
          <c:spPr>
            <a:solidFill>
              <a:srgbClr val="31A9DF"/>
            </a:solidFill>
          </c:spPr>
          <c:invertIfNegative val="0"/>
          <c:dLbls>
            <c:dLbl>
              <c:idx val="0"/>
              <c:tx>
                <c:rich>
                  <a:bodyPr/>
                  <a:lstStyle/>
                  <a:p>
                    <a:r>
                      <a:rPr lang="en-US"/>
                      <a:t>39%</a:t>
                    </a:r>
                  </a:p>
                </c:rich>
              </c:tx>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B-AE11-4A29-9FD1-A6C2292C8897}"/>
                </c:ext>
              </c:extLst>
            </c:dLbl>
            <c:dLbl>
              <c:idx val="1"/>
              <c:tx>
                <c:rich>
                  <a:bodyPr/>
                  <a:lstStyle/>
                  <a:p>
                    <a:r>
                      <a:rPr lang="en-US"/>
                      <a:t>40%</a:t>
                    </a:r>
                  </a:p>
                </c:rich>
              </c:tx>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C-AE11-4A29-9FD1-A6C2292C8897}"/>
                </c:ext>
              </c:extLst>
            </c:dLbl>
            <c:dLbl>
              <c:idx val="2"/>
              <c:tx>
                <c:rich>
                  <a:bodyPr/>
                  <a:lstStyle/>
                  <a:p>
                    <a:r>
                      <a:rPr lang="en-US"/>
                      <a:t>9%</a:t>
                    </a:r>
                  </a:p>
                </c:rich>
              </c:tx>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D-AE11-4A29-9FD1-A6C2292C8897}"/>
                </c:ext>
              </c:extLst>
            </c:dLbl>
            <c:dLbl>
              <c:idx val="3"/>
              <c:tx>
                <c:rich>
                  <a:bodyPr/>
                  <a:lstStyle/>
                  <a:p>
                    <a:r>
                      <a:rPr lang="en-US"/>
                      <a:t>7%</a:t>
                    </a:r>
                  </a:p>
                </c:rich>
              </c:tx>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E-AE11-4A29-9FD1-A6C2292C8897}"/>
                </c:ext>
              </c:extLst>
            </c:dLbl>
            <c:dLbl>
              <c:idx val="4"/>
              <c:tx>
                <c:rich>
                  <a:bodyPr/>
                  <a:lstStyle/>
                  <a:p>
                    <a:r>
                      <a:rPr lang="en-US"/>
                      <a:t>5%</a:t>
                    </a:r>
                  </a:p>
                </c:rich>
              </c:tx>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F-AE11-4A29-9FD1-A6C2292C8897}"/>
                </c:ext>
              </c:extLst>
            </c:dLbl>
            <c:dLbl>
              <c:idx val="5"/>
              <c:tx>
                <c:rich>
                  <a:bodyPr/>
                  <a:lstStyle/>
                  <a:p>
                    <a:r>
                      <a:rPr lang="en-US"/>
                      <a:t>5%</a:t>
                    </a:r>
                  </a:p>
                </c:rich>
              </c:tx>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0-AE11-4A29-9FD1-A6C2292C8897}"/>
                </c:ext>
              </c:extLst>
            </c:dLbl>
            <c:dLbl>
              <c:idx val="6"/>
              <c:tx>
                <c:rich>
                  <a:bodyPr/>
                  <a:lstStyle/>
                  <a:p>
                    <a:r>
                      <a:rPr lang="en-US"/>
                      <a:t>5%</a:t>
                    </a:r>
                  </a:p>
                </c:rich>
              </c:tx>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1-AE11-4A29-9FD1-A6C2292C8897}"/>
                </c:ext>
              </c:extLst>
            </c:dLbl>
            <c:dLbl>
              <c:idx val="7"/>
              <c:tx>
                <c:rich>
                  <a:bodyPr/>
                  <a:lstStyle/>
                  <a:p>
                    <a:r>
                      <a:rPr lang="en-US"/>
                      <a:t>3%</a:t>
                    </a:r>
                  </a:p>
                </c:rich>
              </c:tx>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2-AE11-4A29-9FD1-A6C2292C8897}"/>
                </c:ext>
              </c:extLst>
            </c:dLbl>
            <c:dLbl>
              <c:idx val="8"/>
              <c:tx>
                <c:rich>
                  <a:bodyPr/>
                  <a:lstStyle/>
                  <a:p>
                    <a:r>
                      <a:rPr lang="en-US"/>
                      <a:t>2%</a:t>
                    </a:r>
                  </a:p>
                </c:rich>
              </c:tx>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3-AE11-4A29-9FD1-A6C2292C8897}"/>
                </c:ext>
              </c:extLst>
            </c:dLbl>
            <c:dLbl>
              <c:idx val="9"/>
              <c:tx>
                <c:rich>
                  <a:bodyPr/>
                  <a:lstStyle/>
                  <a:p>
                    <a:r>
                      <a:rPr lang="en-US"/>
                      <a:t>1%</a:t>
                    </a:r>
                  </a:p>
                </c:rich>
              </c:tx>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4-AE11-4A29-9FD1-A6C2292C8897}"/>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1"/>
              </c:ext>
            </c:extLst>
          </c:dLbls>
          <c:cat>
            <c:strRef>
              <c:f>Sheet1!$A$2:$A$11</c:f>
              <c:strCache>
                <c:ptCount val="10"/>
                <c:pt idx="0">
                  <c:v>Black Tea</c:v>
                </c:pt>
                <c:pt idx="1">
                  <c:v>Green Tea</c:v>
                </c:pt>
                <c:pt idx="2">
                  <c:v>Barley</c:v>
                </c:pt>
                <c:pt idx="3">
                  <c:v>Rice</c:v>
                </c:pt>
                <c:pt idx="4">
                  <c:v>Rooibos Tea</c:v>
                </c:pt>
                <c:pt idx="5">
                  <c:v>Corn</c:v>
                </c:pt>
                <c:pt idx="6">
                  <c:v>Jasmine Tea</c:v>
                </c:pt>
                <c:pt idx="7">
                  <c:v>Millet</c:v>
                </c:pt>
                <c:pt idx="8">
                  <c:v>Oolong Tea</c:v>
                </c:pt>
                <c:pt idx="9">
                  <c:v>Du Zhong</c:v>
                </c:pt>
              </c:strCache>
            </c:strRef>
          </c:cat>
          <c:val>
            <c:numRef>
              <c:f>Sheet1!$C$2:$C$11</c:f>
              <c:numCache>
                <c:formatCode>General</c:formatCode>
                <c:ptCount val="10"/>
                <c:pt idx="0">
                  <c:v>39</c:v>
                </c:pt>
                <c:pt idx="1">
                  <c:v>40</c:v>
                </c:pt>
                <c:pt idx="2">
                  <c:v>9</c:v>
                </c:pt>
                <c:pt idx="3">
                  <c:v>7</c:v>
                </c:pt>
                <c:pt idx="4">
                  <c:v>5</c:v>
                </c:pt>
                <c:pt idx="5">
                  <c:v>5</c:v>
                </c:pt>
                <c:pt idx="6">
                  <c:v>5</c:v>
                </c:pt>
                <c:pt idx="7">
                  <c:v>3</c:v>
                </c:pt>
                <c:pt idx="8">
                  <c:v>2</c:v>
                </c:pt>
                <c:pt idx="9">
                  <c:v>1</c:v>
                </c:pt>
              </c:numCache>
            </c:numRef>
          </c:val>
          <c:extLst>
            <c:ext xmlns:c16="http://schemas.microsoft.com/office/drawing/2014/chart" uri="{C3380CC4-5D6E-409C-BE32-E72D297353CC}">
              <c16:uniqueId val="{00000015-AE11-4A29-9FD1-A6C2292C8897}"/>
            </c:ext>
          </c:extLst>
        </c:ser>
        <c:ser>
          <c:idx val="2"/>
          <c:order val="2"/>
          <c:tx>
            <c:strRef>
              <c:f>Sheet1!$D$1</c:f>
              <c:strCache>
                <c:ptCount val="1"/>
                <c:pt idx="0">
                  <c:v>Mar 2023 - Feb 2024</c:v>
                </c:pt>
              </c:strCache>
            </c:strRef>
          </c:tx>
          <c:spPr>
            <a:solidFill>
              <a:srgbClr val="047934"/>
            </a:solidFill>
          </c:spPr>
          <c:invertIfNegative val="0"/>
          <c:dLbls>
            <c:dLbl>
              <c:idx val="0"/>
              <c:tx>
                <c:rich>
                  <a:bodyPr/>
                  <a:lstStyle/>
                  <a:p>
                    <a:r>
                      <a:rPr lang="en-US"/>
                      <a:t>44%</a:t>
                    </a:r>
                  </a:p>
                </c:rich>
              </c:tx>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6-AE11-4A29-9FD1-A6C2292C8897}"/>
                </c:ext>
              </c:extLst>
            </c:dLbl>
            <c:dLbl>
              <c:idx val="1"/>
              <c:tx>
                <c:rich>
                  <a:bodyPr/>
                  <a:lstStyle/>
                  <a:p>
                    <a:r>
                      <a:rPr lang="en-US"/>
                      <a:t>34%</a:t>
                    </a:r>
                  </a:p>
                </c:rich>
              </c:tx>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7-AE11-4A29-9FD1-A6C2292C8897}"/>
                </c:ext>
              </c:extLst>
            </c:dLbl>
            <c:dLbl>
              <c:idx val="2"/>
              <c:tx>
                <c:rich>
                  <a:bodyPr/>
                  <a:lstStyle/>
                  <a:p>
                    <a:r>
                      <a:rPr lang="en-US"/>
                      <a:t>10%</a:t>
                    </a:r>
                  </a:p>
                </c:rich>
              </c:tx>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8-AE11-4A29-9FD1-A6C2292C8897}"/>
                </c:ext>
              </c:extLst>
            </c:dLbl>
            <c:dLbl>
              <c:idx val="3"/>
              <c:tx>
                <c:rich>
                  <a:bodyPr/>
                  <a:lstStyle/>
                  <a:p>
                    <a:r>
                      <a:rPr lang="en-US"/>
                      <a:t>7%</a:t>
                    </a:r>
                  </a:p>
                </c:rich>
              </c:tx>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9-AE11-4A29-9FD1-A6C2292C8897}"/>
                </c:ext>
              </c:extLst>
            </c:dLbl>
            <c:dLbl>
              <c:idx val="4"/>
              <c:tx>
                <c:rich>
                  <a:bodyPr/>
                  <a:lstStyle/>
                  <a:p>
                    <a:r>
                      <a:rPr lang="en-US"/>
                      <a:t>5%</a:t>
                    </a:r>
                  </a:p>
                </c:rich>
              </c:tx>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A-AE11-4A29-9FD1-A6C2292C8897}"/>
                </c:ext>
              </c:extLst>
            </c:dLbl>
            <c:dLbl>
              <c:idx val="5"/>
              <c:tx>
                <c:rich>
                  <a:bodyPr/>
                  <a:lstStyle/>
                  <a:p>
                    <a:r>
                      <a:rPr lang="en-US"/>
                      <a:t>5%</a:t>
                    </a:r>
                  </a:p>
                </c:rich>
              </c:tx>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B-AE11-4A29-9FD1-A6C2292C8897}"/>
                </c:ext>
              </c:extLst>
            </c:dLbl>
            <c:dLbl>
              <c:idx val="6"/>
              <c:tx>
                <c:rich>
                  <a:bodyPr/>
                  <a:lstStyle/>
                  <a:p>
                    <a:r>
                      <a:rPr lang="en-US"/>
                      <a:t>3%</a:t>
                    </a:r>
                  </a:p>
                </c:rich>
              </c:tx>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C-AE11-4A29-9FD1-A6C2292C8897}"/>
                </c:ext>
              </c:extLst>
            </c:dLbl>
            <c:dLbl>
              <c:idx val="7"/>
              <c:tx>
                <c:rich>
                  <a:bodyPr/>
                  <a:lstStyle/>
                  <a:p>
                    <a:r>
                      <a:rPr lang="en-US"/>
                      <a:t>3%</a:t>
                    </a:r>
                  </a:p>
                </c:rich>
              </c:tx>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D-AE11-4A29-9FD1-A6C2292C8897}"/>
                </c:ext>
              </c:extLst>
            </c:dLbl>
            <c:dLbl>
              <c:idx val="8"/>
              <c:tx>
                <c:rich>
                  <a:bodyPr/>
                  <a:lstStyle/>
                  <a:p>
                    <a:r>
                      <a:rPr lang="en-US"/>
                      <a:t>4%</a:t>
                    </a:r>
                  </a:p>
                </c:rich>
              </c:tx>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E-AE11-4A29-9FD1-A6C2292C8897}"/>
                </c:ext>
              </c:extLst>
            </c:dLbl>
            <c:dLbl>
              <c:idx val="9"/>
              <c:tx>
                <c:rich>
                  <a:bodyPr/>
                  <a:lstStyle/>
                  <a:p>
                    <a:r>
                      <a:rPr lang="en-US"/>
                      <a:t>1%</a:t>
                    </a:r>
                  </a:p>
                </c:rich>
              </c:tx>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F-AE11-4A29-9FD1-A6C2292C8897}"/>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1"/>
              </c:ext>
            </c:extLst>
          </c:dLbls>
          <c:cat>
            <c:strRef>
              <c:f>Sheet1!$A$2:$A$11</c:f>
              <c:strCache>
                <c:ptCount val="10"/>
                <c:pt idx="0">
                  <c:v>Black Tea</c:v>
                </c:pt>
                <c:pt idx="1">
                  <c:v>Green Tea</c:v>
                </c:pt>
                <c:pt idx="2">
                  <c:v>Barley</c:v>
                </c:pt>
                <c:pt idx="3">
                  <c:v>Rice</c:v>
                </c:pt>
                <c:pt idx="4">
                  <c:v>Rooibos Tea</c:v>
                </c:pt>
                <c:pt idx="5">
                  <c:v>Corn</c:v>
                </c:pt>
                <c:pt idx="6">
                  <c:v>Jasmine Tea</c:v>
                </c:pt>
                <c:pt idx="7">
                  <c:v>Millet</c:v>
                </c:pt>
                <c:pt idx="8">
                  <c:v>Oolong Tea</c:v>
                </c:pt>
                <c:pt idx="9">
                  <c:v>Du Zhong</c:v>
                </c:pt>
              </c:strCache>
            </c:strRef>
          </c:cat>
          <c:val>
            <c:numRef>
              <c:f>Sheet1!$D$2:$D$11</c:f>
              <c:numCache>
                <c:formatCode>General</c:formatCode>
                <c:ptCount val="10"/>
                <c:pt idx="0">
                  <c:v>44</c:v>
                </c:pt>
                <c:pt idx="1">
                  <c:v>34</c:v>
                </c:pt>
                <c:pt idx="2">
                  <c:v>10</c:v>
                </c:pt>
                <c:pt idx="3">
                  <c:v>7</c:v>
                </c:pt>
                <c:pt idx="4">
                  <c:v>5</c:v>
                </c:pt>
                <c:pt idx="5">
                  <c:v>5</c:v>
                </c:pt>
                <c:pt idx="6">
                  <c:v>3</c:v>
                </c:pt>
                <c:pt idx="7">
                  <c:v>3</c:v>
                </c:pt>
                <c:pt idx="8">
                  <c:v>4</c:v>
                </c:pt>
                <c:pt idx="9">
                  <c:v>1</c:v>
                </c:pt>
              </c:numCache>
            </c:numRef>
          </c:val>
          <c:extLst>
            <c:ext xmlns:c16="http://schemas.microsoft.com/office/drawing/2014/chart" uri="{C3380CC4-5D6E-409C-BE32-E72D297353CC}">
              <c16:uniqueId val="{00000020-AE11-4A29-9FD1-A6C2292C8897}"/>
            </c:ext>
          </c:extLst>
        </c:ser>
        <c:dLbls>
          <c:showLegendKey val="0"/>
          <c:showVal val="0"/>
          <c:showCatName val="0"/>
          <c:showSerName val="0"/>
          <c:showPercent val="0"/>
          <c:showBubbleSize val="0"/>
        </c:dLbls>
        <c:gapWidth val="150"/>
        <c:axId val="67451136"/>
        <c:axId val="66437120"/>
      </c:barChart>
      <c:catAx>
        <c:axId val="67451136"/>
        <c:scaling>
          <c:orientation val="minMax"/>
        </c:scaling>
        <c:delete val="0"/>
        <c:axPos val="b"/>
        <c:numFmt formatCode="General" sourceLinked="1"/>
        <c:majorTickMark val="out"/>
        <c:minorTickMark val="none"/>
        <c:tickLblPos val="nextTo"/>
        <c:spPr>
          <a:ln>
            <a:solidFill>
              <a:srgbClr val="848484"/>
            </a:solidFill>
          </a:ln>
        </c:spPr>
        <c:crossAx val="66437120"/>
        <c:crosses val="autoZero"/>
        <c:auto val="0"/>
        <c:lblAlgn val="ctr"/>
        <c:lblOffset val="100"/>
        <c:noMultiLvlLbl val="0"/>
      </c:catAx>
      <c:valAx>
        <c:axId val="66437120"/>
        <c:scaling>
          <c:orientation val="minMax"/>
          <c:max val="70"/>
          <c:min val="0"/>
        </c:scaling>
        <c:delete val="0"/>
        <c:axPos val="l"/>
        <c:title>
          <c:tx>
            <c:rich>
              <a:bodyPr/>
              <a:lstStyle/>
              <a:p>
                <a:pPr>
                  <a:defRPr/>
                </a:pPr>
                <a:r>
                  <a:rPr lang="en-US"/>
                  <a:t>% of launches</a:t>
                </a:r>
              </a:p>
            </c:rich>
          </c:tx>
          <c:overlay val="0"/>
        </c:title>
        <c:numFmt formatCode="General\%" sourceLinked="0"/>
        <c:majorTickMark val="out"/>
        <c:minorTickMark val="none"/>
        <c:tickLblPos val="nextTo"/>
        <c:spPr>
          <a:ln>
            <a:solidFill>
              <a:srgbClr val="848484"/>
            </a:solidFill>
          </a:ln>
        </c:spPr>
        <c:crossAx val="67451136"/>
        <c:crosses val="autoZero"/>
        <c:crossBetween val="between"/>
        <c:majorUnit val="20"/>
      </c:valAx>
    </c:plotArea>
    <c:legend>
      <c:legendPos val="r"/>
      <c:layout>
        <c:manualLayout>
          <c:xMode val="edge"/>
          <c:yMode val="edge"/>
          <c:x val="0.54844808787829291"/>
          <c:y val="0.23546184738955822"/>
          <c:w val="0.25642994008385506"/>
          <c:h val="0.17927710843373493"/>
        </c:manualLayout>
      </c:layout>
      <c:overlay val="0"/>
    </c:legend>
    <c:plotVisOnly val="1"/>
    <c:dispBlanksAs val="zero"/>
    <c:showDLblsOverMax val="1"/>
  </c:chart>
  <c:spPr>
    <a:solidFill>
      <a:srgbClr val="FFFFFF"/>
    </a:solidFill>
  </c:spPr>
  <c:txPr>
    <a:bodyPr/>
    <a:lstStyle/>
    <a:p>
      <a:pPr>
        <a:defRPr sz="1600" smtId="4294967295">
          <a:solidFill>
            <a:srgbClr val="002060"/>
          </a:solidFill>
          <a:latin typeface="Poppins" panose="00000500000000000000" pitchFamily="2" charset="0"/>
          <a:cs typeface="Poppins" panose="00000500000000000000" pitchFamily="2" charset="0"/>
        </a:defRPr>
      </a:pPr>
      <a:endParaRPr lang="en-VN"/>
    </a:p>
  </c:tx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Japan: top five functional claims** among newly launched RTD tea, 2021-24</a:t>
            </a:r>
          </a:p>
        </c:rich>
      </c:tx>
      <c:overlay val="0"/>
    </c:title>
    <c:autoTitleDeleted val="0"/>
    <c:plotArea>
      <c:layout>
        <c:manualLayout>
          <c:layoutTarget val="inner"/>
          <c:xMode val="edge"/>
          <c:yMode val="edge"/>
          <c:x val="9.7824273875592477E-2"/>
          <c:y val="0.12589670753181167"/>
          <c:w val="0.86963454960603925"/>
          <c:h val="0.63657048406923822"/>
        </c:manualLayout>
      </c:layout>
      <c:barChart>
        <c:barDir val="col"/>
        <c:grouping val="clustered"/>
        <c:varyColors val="0"/>
        <c:ser>
          <c:idx val="0"/>
          <c:order val="0"/>
          <c:tx>
            <c:strRef>
              <c:f>Sheet1!$B$1</c:f>
              <c:strCache>
                <c:ptCount val="1"/>
                <c:pt idx="0">
                  <c:v>Mar 2021-Feb 2022</c:v>
                </c:pt>
              </c:strCache>
            </c:strRef>
          </c:tx>
          <c:spPr>
            <a:solidFill>
              <a:srgbClr val="5E358B"/>
            </a:solidFill>
          </c:spPr>
          <c:invertIfNegative val="0"/>
          <c:dLbls>
            <c:dLbl>
              <c:idx val="0"/>
              <c:tx>
                <c:rich>
                  <a:bodyPr/>
                  <a:lstStyle/>
                  <a:p>
                    <a:r>
                      <a:rPr lang="en-US"/>
                      <a:t>7.69</a:t>
                    </a:r>
                  </a:p>
                </c:rich>
              </c:tx>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1822-4038-A70E-77D52E86D64D}"/>
                </c:ext>
              </c:extLst>
            </c:dLbl>
            <c:dLbl>
              <c:idx val="1"/>
              <c:tx>
                <c:rich>
                  <a:bodyPr/>
                  <a:lstStyle/>
                  <a:p>
                    <a:r>
                      <a:rPr lang="en-US"/>
                      <a:t>1.03</a:t>
                    </a:r>
                  </a:p>
                </c:rich>
              </c:tx>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1822-4038-A70E-77D52E86D64D}"/>
                </c:ext>
              </c:extLst>
            </c:dLbl>
            <c:dLbl>
              <c:idx val="2"/>
              <c:tx>
                <c:rich>
                  <a:bodyPr/>
                  <a:lstStyle/>
                  <a:p>
                    <a:r>
                      <a:rPr lang="en-US"/>
                      <a:t>1.54</a:t>
                    </a:r>
                  </a:p>
                </c:rich>
              </c:tx>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1822-4038-A70E-77D52E86D64D}"/>
                </c:ext>
              </c:extLst>
            </c:dLbl>
            <c:dLbl>
              <c:idx val="3"/>
              <c:tx>
                <c:rich>
                  <a:bodyPr/>
                  <a:lstStyle/>
                  <a:p>
                    <a:r>
                      <a:rPr lang="en-US"/>
                      <a:t>1.03</a:t>
                    </a:r>
                  </a:p>
                </c:rich>
              </c:tx>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1822-4038-A70E-77D52E86D64D}"/>
                </c:ext>
              </c:extLst>
            </c:dLbl>
            <c:dLbl>
              <c:idx val="4"/>
              <c:tx>
                <c:rich>
                  <a:bodyPr/>
                  <a:lstStyle/>
                  <a:p>
                    <a:r>
                      <a:rPr lang="en-US"/>
                      <a:t>1.03</a:t>
                    </a:r>
                  </a:p>
                </c:rich>
              </c:tx>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1822-4038-A70E-77D52E86D64D}"/>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1"/>
              </c:ext>
            </c:extLst>
          </c:dLbls>
          <c:cat>
            <c:strRef>
              <c:f>Sheet1!$A$2:$A$6</c:f>
              <c:strCache>
                <c:ptCount val="5"/>
                <c:pt idx="0">
                  <c:v>Slimming</c:v>
                </c:pt>
                <c:pt idx="1">
                  <c:v>Cardiovascular</c:v>
                </c:pt>
                <c:pt idx="2">
                  <c:v>Brain &amp; nervous system</c:v>
                </c:pt>
                <c:pt idx="3">
                  <c:v>Immune system</c:v>
                </c:pt>
                <c:pt idx="4">
                  <c:v>Stress &amp; sleep</c:v>
                </c:pt>
              </c:strCache>
            </c:strRef>
          </c:cat>
          <c:val>
            <c:numRef>
              <c:f>Sheet1!$B$2:$B$6</c:f>
              <c:numCache>
                <c:formatCode>General</c:formatCode>
                <c:ptCount val="5"/>
                <c:pt idx="0">
                  <c:v>7.69</c:v>
                </c:pt>
                <c:pt idx="1">
                  <c:v>1.03</c:v>
                </c:pt>
                <c:pt idx="2">
                  <c:v>1.54</c:v>
                </c:pt>
                <c:pt idx="3">
                  <c:v>1.03</c:v>
                </c:pt>
                <c:pt idx="4">
                  <c:v>1.03</c:v>
                </c:pt>
              </c:numCache>
            </c:numRef>
          </c:val>
          <c:extLst>
            <c:ext xmlns:c16="http://schemas.microsoft.com/office/drawing/2014/chart" uri="{C3380CC4-5D6E-409C-BE32-E72D297353CC}">
              <c16:uniqueId val="{00000005-1822-4038-A70E-77D52E86D64D}"/>
            </c:ext>
          </c:extLst>
        </c:ser>
        <c:ser>
          <c:idx val="1"/>
          <c:order val="1"/>
          <c:tx>
            <c:strRef>
              <c:f>Sheet1!$C$1</c:f>
              <c:strCache>
                <c:ptCount val="1"/>
                <c:pt idx="0">
                  <c:v>Mar 2022-Feb 2023</c:v>
                </c:pt>
              </c:strCache>
            </c:strRef>
          </c:tx>
          <c:spPr>
            <a:solidFill>
              <a:srgbClr val="31A9DF"/>
            </a:solidFill>
          </c:spPr>
          <c:invertIfNegative val="0"/>
          <c:dLbls>
            <c:dLbl>
              <c:idx val="0"/>
              <c:tx>
                <c:rich>
                  <a:bodyPr/>
                  <a:lstStyle/>
                  <a:p>
                    <a:r>
                      <a:rPr lang="en-US"/>
                      <a:t>8.10</a:t>
                    </a:r>
                  </a:p>
                </c:rich>
              </c:tx>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6-1822-4038-A70E-77D52E86D64D}"/>
                </c:ext>
              </c:extLst>
            </c:dLbl>
            <c:dLbl>
              <c:idx val="1"/>
              <c:tx>
                <c:rich>
                  <a:bodyPr/>
                  <a:lstStyle/>
                  <a:p>
                    <a:r>
                      <a:rPr lang="en-US"/>
                      <a:t>1.43</a:t>
                    </a:r>
                  </a:p>
                </c:rich>
              </c:tx>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7-1822-4038-A70E-77D52E86D64D}"/>
                </c:ext>
              </c:extLst>
            </c:dLbl>
            <c:dLbl>
              <c:idx val="2"/>
              <c:tx>
                <c:rich>
                  <a:bodyPr/>
                  <a:lstStyle/>
                  <a:p>
                    <a:r>
                      <a:rPr lang="en-US"/>
                      <a:t>0.48</a:t>
                    </a:r>
                  </a:p>
                </c:rich>
              </c:tx>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8-1822-4038-A70E-77D52E86D64D}"/>
                </c:ext>
              </c:extLst>
            </c:dLbl>
            <c:dLbl>
              <c:idx val="3"/>
              <c:tx>
                <c:rich>
                  <a:bodyPr/>
                  <a:lstStyle/>
                  <a:p>
                    <a:r>
                      <a:rPr lang="en-US"/>
                      <a:t>0.48</a:t>
                    </a:r>
                  </a:p>
                </c:rich>
              </c:tx>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9-1822-4038-A70E-77D52E86D64D}"/>
                </c:ext>
              </c:extLst>
            </c:dLbl>
            <c:dLbl>
              <c:idx val="4"/>
              <c:tx>
                <c:rich>
                  <a:bodyPr/>
                  <a:lstStyle/>
                  <a:p>
                    <a:r>
                      <a:rPr lang="en-US"/>
                      <a:t>0.00</a:t>
                    </a:r>
                  </a:p>
                </c:rich>
              </c:tx>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A-1822-4038-A70E-77D52E86D64D}"/>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1"/>
              </c:ext>
            </c:extLst>
          </c:dLbls>
          <c:cat>
            <c:strRef>
              <c:f>Sheet1!$A$2:$A$6</c:f>
              <c:strCache>
                <c:ptCount val="5"/>
                <c:pt idx="0">
                  <c:v>Slimming</c:v>
                </c:pt>
                <c:pt idx="1">
                  <c:v>Cardiovascular</c:v>
                </c:pt>
                <c:pt idx="2">
                  <c:v>Brain &amp; nervous system</c:v>
                </c:pt>
                <c:pt idx="3">
                  <c:v>Immune system</c:v>
                </c:pt>
                <c:pt idx="4">
                  <c:v>Stress &amp; sleep</c:v>
                </c:pt>
              </c:strCache>
            </c:strRef>
          </c:cat>
          <c:val>
            <c:numRef>
              <c:f>Sheet1!$C$2:$C$6</c:f>
              <c:numCache>
                <c:formatCode>General</c:formatCode>
                <c:ptCount val="5"/>
                <c:pt idx="0">
                  <c:v>8.1</c:v>
                </c:pt>
                <c:pt idx="1">
                  <c:v>1.43</c:v>
                </c:pt>
                <c:pt idx="2">
                  <c:v>0.48</c:v>
                </c:pt>
                <c:pt idx="3">
                  <c:v>0.48</c:v>
                </c:pt>
                <c:pt idx="4">
                  <c:v>0</c:v>
                </c:pt>
              </c:numCache>
            </c:numRef>
          </c:val>
          <c:extLst>
            <c:ext xmlns:c16="http://schemas.microsoft.com/office/drawing/2014/chart" uri="{C3380CC4-5D6E-409C-BE32-E72D297353CC}">
              <c16:uniqueId val="{0000000B-1822-4038-A70E-77D52E86D64D}"/>
            </c:ext>
          </c:extLst>
        </c:ser>
        <c:ser>
          <c:idx val="2"/>
          <c:order val="2"/>
          <c:tx>
            <c:strRef>
              <c:f>Sheet1!$D$1</c:f>
              <c:strCache>
                <c:ptCount val="1"/>
                <c:pt idx="0">
                  <c:v>Mar 2023-Feb 2024</c:v>
                </c:pt>
              </c:strCache>
            </c:strRef>
          </c:tx>
          <c:spPr>
            <a:solidFill>
              <a:srgbClr val="047934"/>
            </a:solidFill>
          </c:spPr>
          <c:invertIfNegative val="0"/>
          <c:dLbls>
            <c:dLbl>
              <c:idx val="0"/>
              <c:tx>
                <c:rich>
                  <a:bodyPr/>
                  <a:lstStyle/>
                  <a:p>
                    <a:r>
                      <a:rPr lang="en-US"/>
                      <a:t>7.36</a:t>
                    </a:r>
                  </a:p>
                </c:rich>
              </c:tx>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C-1822-4038-A70E-77D52E86D64D}"/>
                </c:ext>
              </c:extLst>
            </c:dLbl>
            <c:dLbl>
              <c:idx val="1"/>
              <c:tx>
                <c:rich>
                  <a:bodyPr/>
                  <a:lstStyle/>
                  <a:p>
                    <a:r>
                      <a:rPr lang="en-US"/>
                      <a:t>0.61</a:t>
                    </a:r>
                  </a:p>
                </c:rich>
              </c:tx>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D-1822-4038-A70E-77D52E86D64D}"/>
                </c:ext>
              </c:extLst>
            </c:dLbl>
            <c:dLbl>
              <c:idx val="2"/>
              <c:tx>
                <c:rich>
                  <a:bodyPr/>
                  <a:lstStyle/>
                  <a:p>
                    <a:r>
                      <a:rPr lang="en-US"/>
                      <a:t>0.61</a:t>
                    </a:r>
                  </a:p>
                </c:rich>
              </c:tx>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E-1822-4038-A70E-77D52E86D64D}"/>
                </c:ext>
              </c:extLst>
            </c:dLbl>
            <c:dLbl>
              <c:idx val="3"/>
              <c:tx>
                <c:rich>
                  <a:bodyPr/>
                  <a:lstStyle/>
                  <a:p>
                    <a:r>
                      <a:rPr lang="en-US"/>
                      <a:t>1.23</a:t>
                    </a:r>
                  </a:p>
                </c:rich>
              </c:tx>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F-1822-4038-A70E-77D52E86D64D}"/>
                </c:ext>
              </c:extLst>
            </c:dLbl>
            <c:dLbl>
              <c:idx val="4"/>
              <c:tx>
                <c:rich>
                  <a:bodyPr/>
                  <a:lstStyle/>
                  <a:p>
                    <a:r>
                      <a:rPr lang="en-US"/>
                      <a:t>1.23</a:t>
                    </a:r>
                  </a:p>
                </c:rich>
              </c:tx>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0-1822-4038-A70E-77D52E86D64D}"/>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1"/>
              </c:ext>
            </c:extLst>
          </c:dLbls>
          <c:cat>
            <c:strRef>
              <c:f>Sheet1!$A$2:$A$6</c:f>
              <c:strCache>
                <c:ptCount val="5"/>
                <c:pt idx="0">
                  <c:v>Slimming</c:v>
                </c:pt>
                <c:pt idx="1">
                  <c:v>Cardiovascular</c:v>
                </c:pt>
                <c:pt idx="2">
                  <c:v>Brain &amp; nervous system</c:v>
                </c:pt>
                <c:pt idx="3">
                  <c:v>Immune system</c:v>
                </c:pt>
                <c:pt idx="4">
                  <c:v>Stress &amp; sleep</c:v>
                </c:pt>
              </c:strCache>
            </c:strRef>
          </c:cat>
          <c:val>
            <c:numRef>
              <c:f>Sheet1!$D$2:$D$6</c:f>
              <c:numCache>
                <c:formatCode>General</c:formatCode>
                <c:ptCount val="5"/>
                <c:pt idx="0">
                  <c:v>7.36</c:v>
                </c:pt>
                <c:pt idx="1">
                  <c:v>0.61</c:v>
                </c:pt>
                <c:pt idx="2">
                  <c:v>0.61</c:v>
                </c:pt>
                <c:pt idx="3">
                  <c:v>1.23</c:v>
                </c:pt>
                <c:pt idx="4">
                  <c:v>1.23</c:v>
                </c:pt>
              </c:numCache>
            </c:numRef>
          </c:val>
          <c:extLst>
            <c:ext xmlns:c16="http://schemas.microsoft.com/office/drawing/2014/chart" uri="{C3380CC4-5D6E-409C-BE32-E72D297353CC}">
              <c16:uniqueId val="{00000011-1822-4038-A70E-77D52E86D64D}"/>
            </c:ext>
          </c:extLst>
        </c:ser>
        <c:dLbls>
          <c:showLegendKey val="0"/>
          <c:showVal val="0"/>
          <c:showCatName val="0"/>
          <c:showSerName val="0"/>
          <c:showPercent val="0"/>
          <c:showBubbleSize val="0"/>
        </c:dLbls>
        <c:gapWidth val="150"/>
        <c:axId val="67451136"/>
        <c:axId val="66437120"/>
      </c:barChart>
      <c:catAx>
        <c:axId val="67451136"/>
        <c:scaling>
          <c:orientation val="minMax"/>
        </c:scaling>
        <c:delete val="0"/>
        <c:axPos val="b"/>
        <c:numFmt formatCode="General" sourceLinked="1"/>
        <c:majorTickMark val="out"/>
        <c:minorTickMark val="none"/>
        <c:tickLblPos val="nextTo"/>
        <c:spPr>
          <a:ln>
            <a:solidFill>
              <a:srgbClr val="848484"/>
            </a:solidFill>
          </a:ln>
        </c:spPr>
        <c:crossAx val="66437120"/>
        <c:crosses val="autoZero"/>
        <c:auto val="0"/>
        <c:lblAlgn val="ctr"/>
        <c:lblOffset val="100"/>
        <c:noMultiLvlLbl val="0"/>
      </c:catAx>
      <c:valAx>
        <c:axId val="66437120"/>
        <c:scaling>
          <c:orientation val="minMax"/>
          <c:max val="10"/>
          <c:min val="0"/>
        </c:scaling>
        <c:delete val="0"/>
        <c:axPos val="l"/>
        <c:title>
          <c:tx>
            <c:rich>
              <a:bodyPr/>
              <a:lstStyle/>
              <a:p>
                <a:pPr>
                  <a:defRPr/>
                </a:pPr>
                <a:r>
                  <a:rPr lang="en-US"/>
                  <a:t>% of launches</a:t>
                </a:r>
              </a:p>
            </c:rich>
          </c:tx>
          <c:overlay val="0"/>
        </c:title>
        <c:numFmt formatCode="General" sourceLinked="1"/>
        <c:majorTickMark val="out"/>
        <c:minorTickMark val="none"/>
        <c:tickLblPos val="nextTo"/>
        <c:spPr>
          <a:ln>
            <a:solidFill>
              <a:srgbClr val="848484"/>
            </a:solidFill>
          </a:ln>
        </c:spPr>
        <c:crossAx val="67451136"/>
        <c:crosses val="autoZero"/>
        <c:crossBetween val="between"/>
        <c:majorUnit val="2"/>
      </c:valAx>
    </c:plotArea>
    <c:legend>
      <c:legendPos val="r"/>
      <c:layout>
        <c:manualLayout>
          <c:xMode val="edge"/>
          <c:yMode val="edge"/>
          <c:x val="0.51430462834596824"/>
          <c:y val="0.26584637363367553"/>
          <c:w val="0.36315199945966881"/>
          <c:h val="0.13666151699392007"/>
        </c:manualLayout>
      </c:layout>
      <c:overlay val="0"/>
    </c:legend>
    <c:plotVisOnly val="1"/>
    <c:dispBlanksAs val="zero"/>
    <c:showDLblsOverMax val="1"/>
  </c:chart>
  <c:spPr>
    <a:solidFill>
      <a:srgbClr val="FFFFFF"/>
    </a:solidFill>
  </c:spPr>
  <c:txPr>
    <a:bodyPr/>
    <a:lstStyle/>
    <a:p>
      <a:pPr>
        <a:defRPr sz="1400" smtId="4294967295">
          <a:solidFill>
            <a:srgbClr val="002060"/>
          </a:solidFill>
          <a:latin typeface="Poppins" panose="00000500000000000000" pitchFamily="2" charset="0"/>
          <a:cs typeface="Poppins" panose="00000500000000000000" pitchFamily="2" charset="0"/>
        </a:defRPr>
      </a:pPr>
      <a:endParaRPr lang="en-VN"/>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80" b="0" i="0" u="none" strike="noStrike" kern="1200" spc="0" baseline="0">
                <a:solidFill>
                  <a:srgbClr val="002060"/>
                </a:solidFill>
                <a:latin typeface="Poppins" panose="00000500000000000000" pitchFamily="2" charset="0"/>
                <a:ea typeface="+mn-ea"/>
                <a:cs typeface="Poppins" panose="00000500000000000000" pitchFamily="2" charset="0"/>
              </a:defRPr>
            </a:pPr>
            <a:r>
              <a:rPr lang="en-US" sz="2000" b="1"/>
              <a:t>Sales of Drinking Milk Products &amp; Dairy Plant-based drink </a:t>
            </a:r>
          </a:p>
          <a:p>
            <a:pPr>
              <a:defRPr/>
            </a:pPr>
            <a:r>
              <a:rPr lang="en-US" sz="2000" b="1"/>
              <a:t>by Category: Value 2018-2023 (VND Billion)</a:t>
            </a:r>
          </a:p>
        </c:rich>
      </c:tx>
      <c:overlay val="0"/>
      <c:spPr>
        <a:noFill/>
        <a:ln>
          <a:noFill/>
        </a:ln>
        <a:effectLst/>
      </c:spPr>
      <c:txPr>
        <a:bodyPr rot="0" spcFirstLastPara="1" vertOverflow="ellipsis" vert="horz" wrap="square" anchor="ctr" anchorCtr="1"/>
        <a:lstStyle/>
        <a:p>
          <a:pPr>
            <a:defRPr sz="1680" b="0" i="0" u="none" strike="noStrike" kern="1200" spc="0" baseline="0">
              <a:solidFill>
                <a:srgbClr val="002060"/>
              </a:solidFill>
              <a:latin typeface="Poppins" panose="00000500000000000000" pitchFamily="2" charset="0"/>
              <a:ea typeface="+mn-ea"/>
              <a:cs typeface="Poppins" panose="00000500000000000000" pitchFamily="2" charset="0"/>
            </a:defRPr>
          </a:pPr>
          <a:endParaRPr lang="en-VN"/>
        </a:p>
      </c:txPr>
    </c:title>
    <c:autoTitleDeleted val="0"/>
    <c:plotArea>
      <c:layout>
        <c:manualLayout>
          <c:layoutTarget val="inner"/>
          <c:xMode val="edge"/>
          <c:yMode val="edge"/>
          <c:x val="1.7834311635158123E-2"/>
          <c:y val="0.21022391208814251"/>
          <c:w val="0.96730361043503987"/>
          <c:h val="0.56485840917490027"/>
        </c:manualLayout>
      </c:layout>
      <c:barChart>
        <c:barDir val="col"/>
        <c:grouping val="stacked"/>
        <c:varyColors val="0"/>
        <c:ser>
          <c:idx val="0"/>
          <c:order val="0"/>
          <c:tx>
            <c:strRef>
              <c:f>'[Drinking milk product_Vietnam_Euromonitor 2023.xlsx]Sheet2'!$K$20</c:f>
              <c:strCache>
                <c:ptCount val="1"/>
                <c:pt idx="0">
                  <c:v>Plant-based Dairy</c:v>
                </c:pt>
              </c:strCache>
            </c:strRef>
          </c:tx>
          <c:spPr>
            <a:solidFill>
              <a:schemeClr val="accent6"/>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rgbClr val="002060"/>
                    </a:solidFill>
                    <a:latin typeface="Poppins" panose="00000500000000000000" pitchFamily="2" charset="0"/>
                    <a:ea typeface="+mn-ea"/>
                    <a:cs typeface="Poppins" panose="00000500000000000000" pitchFamily="2" charset="0"/>
                  </a:defRPr>
                </a:pPr>
                <a:endParaRPr lang="en-V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'[Drinking milk product_Vietnam_Euromonitor 2023.xlsx]Sheet2'!$L$15:$Q$15</c:f>
              <c:numCache>
                <c:formatCode>General</c:formatCode>
                <c:ptCount val="6"/>
                <c:pt idx="0">
                  <c:v>2018</c:v>
                </c:pt>
                <c:pt idx="1">
                  <c:v>2019</c:v>
                </c:pt>
                <c:pt idx="2">
                  <c:v>2020</c:v>
                </c:pt>
                <c:pt idx="3">
                  <c:v>2021</c:v>
                </c:pt>
                <c:pt idx="4">
                  <c:v>2022</c:v>
                </c:pt>
                <c:pt idx="5">
                  <c:v>2023</c:v>
                </c:pt>
              </c:numCache>
            </c:numRef>
          </c:cat>
          <c:val>
            <c:numRef>
              <c:f>'[Drinking milk product_Vietnam_Euromonitor 2023.xlsx]Sheet2'!$L$20:$Q$20</c:f>
              <c:numCache>
                <c:formatCode>#,##0</c:formatCode>
                <c:ptCount val="6"/>
                <c:pt idx="0">
                  <c:v>5305.8</c:v>
                </c:pt>
                <c:pt idx="1">
                  <c:v>5776.7</c:v>
                </c:pt>
                <c:pt idx="2">
                  <c:v>5495.9</c:v>
                </c:pt>
                <c:pt idx="3">
                  <c:v>5425.2</c:v>
                </c:pt>
                <c:pt idx="4">
                  <c:v>5702.9</c:v>
                </c:pt>
                <c:pt idx="5">
                  <c:v>6006.9</c:v>
                </c:pt>
              </c:numCache>
            </c:numRef>
          </c:val>
          <c:extLst>
            <c:ext xmlns:c16="http://schemas.microsoft.com/office/drawing/2014/chart" uri="{C3380CC4-5D6E-409C-BE32-E72D297353CC}">
              <c16:uniqueId val="{00000000-81C7-4CFC-BAF2-BFD660D96AF6}"/>
            </c:ext>
          </c:extLst>
        </c:ser>
        <c:ser>
          <c:idx val="1"/>
          <c:order val="1"/>
          <c:tx>
            <c:strRef>
              <c:f>'[Drinking milk product_Vietnam_Euromonitor 2023.xlsx]Sheet2'!$K$16</c:f>
              <c:strCache>
                <c:ptCount val="1"/>
                <c:pt idx="0">
                  <c:v>Dairy Only Flavoured Milk Drinks</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rgbClr val="002060"/>
                    </a:solidFill>
                    <a:latin typeface="Poppins" panose="00000500000000000000" pitchFamily="2" charset="0"/>
                    <a:ea typeface="+mn-ea"/>
                    <a:cs typeface="Poppins" panose="00000500000000000000" pitchFamily="2" charset="0"/>
                  </a:defRPr>
                </a:pPr>
                <a:endParaRPr lang="en-V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'[Drinking milk product_Vietnam_Euromonitor 2023.xlsx]Sheet2'!$L$15:$Q$15</c:f>
              <c:numCache>
                <c:formatCode>General</c:formatCode>
                <c:ptCount val="6"/>
                <c:pt idx="0">
                  <c:v>2018</c:v>
                </c:pt>
                <c:pt idx="1">
                  <c:v>2019</c:v>
                </c:pt>
                <c:pt idx="2">
                  <c:v>2020</c:v>
                </c:pt>
                <c:pt idx="3">
                  <c:v>2021</c:v>
                </c:pt>
                <c:pt idx="4">
                  <c:v>2022</c:v>
                </c:pt>
                <c:pt idx="5">
                  <c:v>2023</c:v>
                </c:pt>
              </c:numCache>
            </c:numRef>
          </c:cat>
          <c:val>
            <c:numRef>
              <c:f>'[Drinking milk product_Vietnam_Euromonitor 2023.xlsx]Sheet2'!$L$16:$Q$16</c:f>
              <c:numCache>
                <c:formatCode>#,##0</c:formatCode>
                <c:ptCount val="6"/>
                <c:pt idx="0">
                  <c:v>11162.3</c:v>
                </c:pt>
                <c:pt idx="1">
                  <c:v>12873.1</c:v>
                </c:pt>
                <c:pt idx="2">
                  <c:v>14417.9</c:v>
                </c:pt>
                <c:pt idx="3">
                  <c:v>15427</c:v>
                </c:pt>
                <c:pt idx="4">
                  <c:v>16486.5</c:v>
                </c:pt>
                <c:pt idx="5">
                  <c:v>17707.2</c:v>
                </c:pt>
              </c:numCache>
            </c:numRef>
          </c:val>
          <c:extLst>
            <c:ext xmlns:c16="http://schemas.microsoft.com/office/drawing/2014/chart" uri="{C3380CC4-5D6E-409C-BE32-E72D297353CC}">
              <c16:uniqueId val="{00000001-81C7-4CFC-BAF2-BFD660D96AF6}"/>
            </c:ext>
          </c:extLst>
        </c:ser>
        <c:ser>
          <c:idx val="2"/>
          <c:order val="2"/>
          <c:tx>
            <c:strRef>
              <c:f>'[Drinking milk product_Vietnam_Euromonitor 2023.xlsx]Sheet2'!$K$17</c:f>
              <c:strCache>
                <c:ptCount val="1"/>
                <c:pt idx="0">
                  <c:v>Flavoured Milk Drinks with Fruit Juice</c:v>
                </c:pt>
              </c:strCache>
            </c:strRef>
          </c:tx>
          <c:spPr>
            <a:solidFill>
              <a:schemeClr val="accent2">
                <a:lumMod val="20000"/>
                <a:lumOff val="80000"/>
              </a:schemeClr>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rgbClr val="002060"/>
                    </a:solidFill>
                    <a:latin typeface="Poppins" panose="00000500000000000000" pitchFamily="2" charset="0"/>
                    <a:ea typeface="+mn-ea"/>
                    <a:cs typeface="Poppins" panose="00000500000000000000" pitchFamily="2" charset="0"/>
                  </a:defRPr>
                </a:pPr>
                <a:endParaRPr lang="en-V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'[Drinking milk product_Vietnam_Euromonitor 2023.xlsx]Sheet2'!$L$15:$Q$15</c:f>
              <c:numCache>
                <c:formatCode>General</c:formatCode>
                <c:ptCount val="6"/>
                <c:pt idx="0">
                  <c:v>2018</c:v>
                </c:pt>
                <c:pt idx="1">
                  <c:v>2019</c:v>
                </c:pt>
                <c:pt idx="2">
                  <c:v>2020</c:v>
                </c:pt>
                <c:pt idx="3">
                  <c:v>2021</c:v>
                </c:pt>
                <c:pt idx="4">
                  <c:v>2022</c:v>
                </c:pt>
                <c:pt idx="5">
                  <c:v>2023</c:v>
                </c:pt>
              </c:numCache>
            </c:numRef>
          </c:cat>
          <c:val>
            <c:numRef>
              <c:f>'[Drinking milk product_Vietnam_Euromonitor 2023.xlsx]Sheet2'!$L$17:$Q$17</c:f>
              <c:numCache>
                <c:formatCode>#,##0</c:formatCode>
                <c:ptCount val="6"/>
                <c:pt idx="0">
                  <c:v>2492.5</c:v>
                </c:pt>
                <c:pt idx="1">
                  <c:v>2684.5</c:v>
                </c:pt>
                <c:pt idx="2">
                  <c:v>3112.3</c:v>
                </c:pt>
                <c:pt idx="3">
                  <c:v>3361.2</c:v>
                </c:pt>
                <c:pt idx="4">
                  <c:v>3777</c:v>
                </c:pt>
                <c:pt idx="5">
                  <c:v>4249.8</c:v>
                </c:pt>
              </c:numCache>
            </c:numRef>
          </c:val>
          <c:extLst>
            <c:ext xmlns:c16="http://schemas.microsoft.com/office/drawing/2014/chart" uri="{C3380CC4-5D6E-409C-BE32-E72D297353CC}">
              <c16:uniqueId val="{00000002-81C7-4CFC-BAF2-BFD660D96AF6}"/>
            </c:ext>
          </c:extLst>
        </c:ser>
        <c:ser>
          <c:idx val="3"/>
          <c:order val="3"/>
          <c:tx>
            <c:strRef>
              <c:f>'[Drinking milk product_Vietnam_Euromonitor 2023.xlsx]Sheet2'!$K$18</c:f>
              <c:strCache>
                <c:ptCount val="1"/>
                <c:pt idx="0">
                  <c:v>Fresh Milk</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rgbClr val="002060"/>
                    </a:solidFill>
                    <a:latin typeface="Poppins" panose="00000500000000000000" pitchFamily="2" charset="0"/>
                    <a:ea typeface="+mn-ea"/>
                    <a:cs typeface="Poppins" panose="00000500000000000000" pitchFamily="2" charset="0"/>
                  </a:defRPr>
                </a:pPr>
                <a:endParaRPr lang="en-V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'[Drinking milk product_Vietnam_Euromonitor 2023.xlsx]Sheet2'!$L$15:$Q$15</c:f>
              <c:numCache>
                <c:formatCode>General</c:formatCode>
                <c:ptCount val="6"/>
                <c:pt idx="0">
                  <c:v>2018</c:v>
                </c:pt>
                <c:pt idx="1">
                  <c:v>2019</c:v>
                </c:pt>
                <c:pt idx="2">
                  <c:v>2020</c:v>
                </c:pt>
                <c:pt idx="3">
                  <c:v>2021</c:v>
                </c:pt>
                <c:pt idx="4">
                  <c:v>2022</c:v>
                </c:pt>
                <c:pt idx="5">
                  <c:v>2023</c:v>
                </c:pt>
              </c:numCache>
            </c:numRef>
          </c:cat>
          <c:val>
            <c:numRef>
              <c:f>'[Drinking milk product_Vietnam_Euromonitor 2023.xlsx]Sheet2'!$L$18:$Q$18</c:f>
              <c:numCache>
                <c:formatCode>#,##0</c:formatCode>
                <c:ptCount val="6"/>
                <c:pt idx="0">
                  <c:v>1401.7</c:v>
                </c:pt>
                <c:pt idx="1">
                  <c:v>1611</c:v>
                </c:pt>
                <c:pt idx="2">
                  <c:v>1803.1</c:v>
                </c:pt>
                <c:pt idx="3">
                  <c:v>1942.3</c:v>
                </c:pt>
                <c:pt idx="4">
                  <c:v>2108.6999999999998</c:v>
                </c:pt>
                <c:pt idx="5">
                  <c:v>2306.6999999999998</c:v>
                </c:pt>
              </c:numCache>
            </c:numRef>
          </c:val>
          <c:extLst>
            <c:ext xmlns:c16="http://schemas.microsoft.com/office/drawing/2014/chart" uri="{C3380CC4-5D6E-409C-BE32-E72D297353CC}">
              <c16:uniqueId val="{00000003-81C7-4CFC-BAF2-BFD660D96AF6}"/>
            </c:ext>
          </c:extLst>
        </c:ser>
        <c:ser>
          <c:idx val="4"/>
          <c:order val="4"/>
          <c:tx>
            <c:strRef>
              <c:f>'[Drinking milk product_Vietnam_Euromonitor 2023.xlsx]Sheet2'!$K$19</c:f>
              <c:strCache>
                <c:ptCount val="1"/>
                <c:pt idx="0">
                  <c:v>Shelf Stable Milk</c:v>
                </c:pt>
              </c:strCache>
            </c:strRef>
          </c:tx>
          <c:spPr>
            <a:solidFill>
              <a:schemeClr val="accent4">
                <a:lumMod val="40000"/>
                <a:lumOff val="60000"/>
              </a:schemeClr>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rgbClr val="002060"/>
                    </a:solidFill>
                    <a:latin typeface="Poppins" panose="00000500000000000000" pitchFamily="2" charset="0"/>
                    <a:ea typeface="+mn-ea"/>
                    <a:cs typeface="Poppins" panose="00000500000000000000" pitchFamily="2" charset="0"/>
                  </a:defRPr>
                </a:pPr>
                <a:endParaRPr lang="en-V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'[Drinking milk product_Vietnam_Euromonitor 2023.xlsx]Sheet2'!$L$15:$Q$15</c:f>
              <c:numCache>
                <c:formatCode>General</c:formatCode>
                <c:ptCount val="6"/>
                <c:pt idx="0">
                  <c:v>2018</c:v>
                </c:pt>
                <c:pt idx="1">
                  <c:v>2019</c:v>
                </c:pt>
                <c:pt idx="2">
                  <c:v>2020</c:v>
                </c:pt>
                <c:pt idx="3">
                  <c:v>2021</c:v>
                </c:pt>
                <c:pt idx="4">
                  <c:v>2022</c:v>
                </c:pt>
                <c:pt idx="5">
                  <c:v>2023</c:v>
                </c:pt>
              </c:numCache>
            </c:numRef>
          </c:cat>
          <c:val>
            <c:numRef>
              <c:f>'[Drinking milk product_Vietnam_Euromonitor 2023.xlsx]Sheet2'!$L$19:$Q$19</c:f>
              <c:numCache>
                <c:formatCode>#,##0</c:formatCode>
                <c:ptCount val="6"/>
                <c:pt idx="0">
                  <c:v>27851.200000000001</c:v>
                </c:pt>
                <c:pt idx="1">
                  <c:v>31054.2</c:v>
                </c:pt>
                <c:pt idx="2">
                  <c:v>33089.9</c:v>
                </c:pt>
                <c:pt idx="3">
                  <c:v>34758.9</c:v>
                </c:pt>
                <c:pt idx="4">
                  <c:v>35110.400000000001</c:v>
                </c:pt>
                <c:pt idx="5">
                  <c:v>36350</c:v>
                </c:pt>
              </c:numCache>
            </c:numRef>
          </c:val>
          <c:extLst>
            <c:ext xmlns:c16="http://schemas.microsoft.com/office/drawing/2014/chart" uri="{C3380CC4-5D6E-409C-BE32-E72D297353CC}">
              <c16:uniqueId val="{00000004-81C7-4CFC-BAF2-BFD660D96AF6}"/>
            </c:ext>
          </c:extLst>
        </c:ser>
        <c:dLbls>
          <c:showLegendKey val="0"/>
          <c:showVal val="0"/>
          <c:showCatName val="0"/>
          <c:showSerName val="0"/>
          <c:showPercent val="0"/>
          <c:showBubbleSize val="0"/>
        </c:dLbls>
        <c:gapWidth val="94"/>
        <c:overlap val="100"/>
        <c:axId val="2128717055"/>
        <c:axId val="2122041359"/>
      </c:barChart>
      <c:lineChart>
        <c:grouping val="stacked"/>
        <c:varyColors val="0"/>
        <c:ser>
          <c:idx val="5"/>
          <c:order val="5"/>
          <c:tx>
            <c:strRef>
              <c:f>'[Drinking milk product_Vietnam_Euromonitor 2023.xlsx]Sheet2'!$K$21</c:f>
              <c:strCache>
                <c:ptCount val="1"/>
                <c:pt idx="0">
                  <c:v>Total</c:v>
                </c:pt>
              </c:strCache>
            </c:strRef>
          </c:tx>
          <c:spPr>
            <a:ln w="28575" cap="rnd">
              <a:noFill/>
              <a:round/>
            </a:ln>
            <a:effectLst/>
          </c:spPr>
          <c:marker>
            <c:symbol val="circle"/>
            <c:size val="5"/>
            <c:spPr>
              <a:noFill/>
              <a:ln w="9525">
                <a:noFill/>
              </a:ln>
              <a:effectLst/>
            </c:spPr>
          </c:marker>
          <c:dLbls>
            <c:spPr>
              <a:noFill/>
              <a:ln>
                <a:noFill/>
              </a:ln>
              <a:effectLst/>
            </c:spPr>
            <c:txPr>
              <a:bodyPr rot="0" spcFirstLastPara="1" vertOverflow="ellipsis" vert="horz" wrap="square" anchor="ctr" anchorCtr="1"/>
              <a:lstStyle/>
              <a:p>
                <a:pPr>
                  <a:defRPr sz="1400" b="0" i="0" u="none" strike="noStrike" kern="1200" baseline="0">
                    <a:solidFill>
                      <a:srgbClr val="002060"/>
                    </a:solidFill>
                    <a:latin typeface="Poppins" panose="00000500000000000000" pitchFamily="2" charset="0"/>
                    <a:ea typeface="+mn-ea"/>
                    <a:cs typeface="Poppins" panose="00000500000000000000" pitchFamily="2" charset="0"/>
                  </a:defRPr>
                </a:pPr>
                <a:endParaRPr lang="en-VN"/>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'[Drinking milk product_Vietnam_Euromonitor 2023.xlsx]Sheet2'!$L$15:$Q$15</c:f>
              <c:numCache>
                <c:formatCode>General</c:formatCode>
                <c:ptCount val="6"/>
                <c:pt idx="0">
                  <c:v>2018</c:v>
                </c:pt>
                <c:pt idx="1">
                  <c:v>2019</c:v>
                </c:pt>
                <c:pt idx="2">
                  <c:v>2020</c:v>
                </c:pt>
                <c:pt idx="3">
                  <c:v>2021</c:v>
                </c:pt>
                <c:pt idx="4">
                  <c:v>2022</c:v>
                </c:pt>
                <c:pt idx="5">
                  <c:v>2023</c:v>
                </c:pt>
              </c:numCache>
            </c:numRef>
          </c:cat>
          <c:val>
            <c:numRef>
              <c:f>'[Drinking milk product_Vietnam_Euromonitor 2023.xlsx]Sheet2'!$L$21:$Q$21</c:f>
              <c:numCache>
                <c:formatCode>#,##0</c:formatCode>
                <c:ptCount val="6"/>
                <c:pt idx="0">
                  <c:v>48213.5</c:v>
                </c:pt>
                <c:pt idx="1">
                  <c:v>53999.5</c:v>
                </c:pt>
                <c:pt idx="2">
                  <c:v>57919.1</c:v>
                </c:pt>
                <c:pt idx="3">
                  <c:v>60914.6</c:v>
                </c:pt>
                <c:pt idx="4">
                  <c:v>63185.500000000007</c:v>
                </c:pt>
                <c:pt idx="5">
                  <c:v>66620.599999999991</c:v>
                </c:pt>
              </c:numCache>
            </c:numRef>
          </c:val>
          <c:smooth val="0"/>
          <c:extLst>
            <c:ext xmlns:c16="http://schemas.microsoft.com/office/drawing/2014/chart" uri="{C3380CC4-5D6E-409C-BE32-E72D297353CC}">
              <c16:uniqueId val="{00000005-81C7-4CFC-BAF2-BFD660D96AF6}"/>
            </c:ext>
          </c:extLst>
        </c:ser>
        <c:dLbls>
          <c:showLegendKey val="0"/>
          <c:showVal val="0"/>
          <c:showCatName val="0"/>
          <c:showSerName val="0"/>
          <c:showPercent val="0"/>
          <c:showBubbleSize val="0"/>
        </c:dLbls>
        <c:marker val="1"/>
        <c:smooth val="0"/>
        <c:axId val="2128717055"/>
        <c:axId val="2122041359"/>
      </c:lineChart>
      <c:catAx>
        <c:axId val="212871705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rgbClr val="002060"/>
                </a:solidFill>
                <a:latin typeface="Poppins" panose="00000500000000000000" pitchFamily="2" charset="0"/>
                <a:ea typeface="+mn-ea"/>
                <a:cs typeface="Poppins" panose="00000500000000000000" pitchFamily="2" charset="0"/>
              </a:defRPr>
            </a:pPr>
            <a:endParaRPr lang="en-VN"/>
          </a:p>
        </c:txPr>
        <c:crossAx val="2122041359"/>
        <c:crosses val="autoZero"/>
        <c:auto val="1"/>
        <c:lblAlgn val="ctr"/>
        <c:lblOffset val="100"/>
        <c:noMultiLvlLbl val="0"/>
      </c:catAx>
      <c:valAx>
        <c:axId val="2122041359"/>
        <c:scaling>
          <c:orientation val="minMax"/>
        </c:scaling>
        <c:delete val="1"/>
        <c:axPos val="l"/>
        <c:numFmt formatCode="#,##0" sourceLinked="1"/>
        <c:majorTickMark val="none"/>
        <c:minorTickMark val="none"/>
        <c:tickLblPos val="nextTo"/>
        <c:crossAx val="2128717055"/>
        <c:crosses val="autoZero"/>
        <c:crossBetween val="between"/>
      </c:valAx>
      <c:spPr>
        <a:noFill/>
        <a:ln>
          <a:noFill/>
        </a:ln>
        <a:effectLst/>
      </c:spPr>
    </c:plotArea>
    <c:legend>
      <c:legendPos val="b"/>
      <c:legendEntry>
        <c:idx val="5"/>
        <c:delete val="1"/>
      </c:legendEntry>
      <c:layout>
        <c:manualLayout>
          <c:xMode val="edge"/>
          <c:yMode val="edge"/>
          <c:x val="9.1099484294306171E-2"/>
          <c:y val="0.85620491332787585"/>
          <c:w val="0.77033201317830446"/>
          <c:h val="0.12200845534819557"/>
        </c:manualLayout>
      </c:layout>
      <c:overlay val="0"/>
      <c:spPr>
        <a:noFill/>
        <a:ln>
          <a:noFill/>
        </a:ln>
        <a:effectLst/>
      </c:spPr>
      <c:txPr>
        <a:bodyPr rot="0" spcFirstLastPara="1" vertOverflow="ellipsis" vert="horz" wrap="square" anchor="ctr" anchorCtr="1"/>
        <a:lstStyle/>
        <a:p>
          <a:pPr>
            <a:defRPr sz="1400" b="0" i="0" u="none" strike="noStrike" kern="1200" baseline="0">
              <a:solidFill>
                <a:srgbClr val="002060"/>
              </a:solidFill>
              <a:latin typeface="Poppins" panose="00000500000000000000" pitchFamily="2" charset="0"/>
              <a:ea typeface="+mn-ea"/>
              <a:cs typeface="Poppins" panose="00000500000000000000" pitchFamily="2" charset="0"/>
            </a:defRPr>
          </a:pPr>
          <a:endParaRPr lang="en-VN"/>
        </a:p>
      </c:txPr>
    </c:legend>
    <c:plotVisOnly val="1"/>
    <c:dispBlanksAs val="gap"/>
    <c:showDLblsOverMax val="0"/>
  </c:chart>
  <c:spPr>
    <a:solidFill>
      <a:schemeClr val="bg1">
        <a:lumMod val="95000"/>
      </a:schemeClr>
    </a:solidFill>
    <a:ln>
      <a:noFill/>
    </a:ln>
    <a:effectLst/>
  </c:spPr>
  <c:txPr>
    <a:bodyPr/>
    <a:lstStyle/>
    <a:p>
      <a:pPr>
        <a:defRPr sz="1400">
          <a:solidFill>
            <a:srgbClr val="002060"/>
          </a:solidFill>
          <a:latin typeface="Poppins" panose="00000500000000000000" pitchFamily="2" charset="0"/>
          <a:cs typeface="Poppins" panose="00000500000000000000" pitchFamily="2" charset="0"/>
        </a:defRPr>
      </a:pPr>
      <a:endParaRPr lang="en-VN"/>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3816473431558303"/>
          <c:y val="0.12312281277340333"/>
          <c:w val="0.32810102754579978"/>
          <c:h val="0.77142798556430447"/>
        </c:manualLayout>
      </c:layout>
      <c:pieChart>
        <c:varyColors val="1"/>
        <c:ser>
          <c:idx val="0"/>
          <c:order val="0"/>
          <c:explosion val="3"/>
          <c:dPt>
            <c:idx val="0"/>
            <c:bubble3D val="0"/>
            <c:spPr>
              <a:solidFill>
                <a:srgbClr val="0B346B"/>
              </a:solidFill>
              <a:ln w="19050">
                <a:solidFill>
                  <a:schemeClr val="lt1"/>
                </a:solidFill>
              </a:ln>
              <a:effectLst/>
            </c:spPr>
            <c:extLst>
              <c:ext xmlns:c16="http://schemas.microsoft.com/office/drawing/2014/chart" uri="{C3380CC4-5D6E-409C-BE32-E72D297353CC}">
                <c16:uniqueId val="{00000001-C8AA-4925-8F3A-04165A9B8A58}"/>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C8AA-4925-8F3A-04165A9B8A58}"/>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C8AA-4925-8F3A-04165A9B8A58}"/>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C8AA-4925-8F3A-04165A9B8A58}"/>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C8AA-4925-8F3A-04165A9B8A58}"/>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C8AA-4925-8F3A-04165A9B8A58}"/>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C8AA-4925-8F3A-04165A9B8A58}"/>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C8AA-4925-8F3A-04165A9B8A58}"/>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11-C8AA-4925-8F3A-04165A9B8A58}"/>
              </c:ext>
            </c:extLst>
          </c:dPt>
          <c:dPt>
            <c:idx val="9"/>
            <c:bubble3D val="0"/>
            <c:spPr>
              <a:solidFill>
                <a:schemeClr val="accent4">
                  <a:lumMod val="60000"/>
                </a:schemeClr>
              </a:solidFill>
              <a:ln w="19050">
                <a:solidFill>
                  <a:schemeClr val="lt1"/>
                </a:solidFill>
              </a:ln>
              <a:effectLst/>
            </c:spPr>
            <c:extLst>
              <c:ext xmlns:c16="http://schemas.microsoft.com/office/drawing/2014/chart" uri="{C3380CC4-5D6E-409C-BE32-E72D297353CC}">
                <c16:uniqueId val="{00000013-C8AA-4925-8F3A-04165A9B8A58}"/>
              </c:ext>
            </c:extLst>
          </c:dPt>
          <c:dLbls>
            <c:dLbl>
              <c:idx val="0"/>
              <c:layout>
                <c:manualLayout>
                  <c:x val="-4.7257385536309697E-2"/>
                  <c:y val="-0.24305555555555555"/>
                </c:manualLayout>
              </c:layout>
              <c:dLblPos val="bestFi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1-C8AA-4925-8F3A-04165A9B8A58}"/>
                </c:ext>
              </c:extLst>
            </c:dLbl>
            <c:dLbl>
              <c:idx val="1"/>
              <c:layout>
                <c:manualLayout>
                  <c:x val="7.3839664900483904E-3"/>
                  <c:y val="2.4305555555555428E-2"/>
                </c:manualLayout>
              </c:layout>
              <c:dLblPos val="bestFi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3-C8AA-4925-8F3A-04165A9B8A58}"/>
                </c:ext>
              </c:extLst>
            </c:dLbl>
            <c:dLbl>
              <c:idx val="2"/>
              <c:layout>
                <c:manualLayout>
                  <c:x val="-5.4148462066033739E-17"/>
                  <c:y val="2.4305555555555428E-2"/>
                </c:manualLayout>
              </c:layout>
              <c:dLblPos val="bestFi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5-C8AA-4925-8F3A-04165A9B8A58}"/>
                </c:ext>
              </c:extLst>
            </c:dLbl>
            <c:dLbl>
              <c:idx val="3"/>
              <c:layout>
                <c:manualLayout>
                  <c:x val="-3.3966245854222595E-2"/>
                  <c:y val="3.125E-2"/>
                </c:manualLayout>
              </c:layout>
              <c:dLblPos val="bestFi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7-C8AA-4925-8F3A-04165A9B8A58}"/>
                </c:ext>
              </c:extLst>
            </c:dLbl>
            <c:dLbl>
              <c:idx val="4"/>
              <c:layout>
                <c:manualLayout>
                  <c:x val="-2.2151899470145224E-2"/>
                  <c:y val="1.3888888888888888E-2"/>
                </c:manualLayout>
              </c:layout>
              <c:dLblPos val="bestFi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9-C8AA-4925-8F3A-04165A9B8A58}"/>
                </c:ext>
              </c:extLst>
            </c:dLbl>
            <c:dLbl>
              <c:idx val="5"/>
              <c:layout>
                <c:manualLayout>
                  <c:x val="-2.5105486066164553E-2"/>
                  <c:y val="-6.9444444444445082E-3"/>
                </c:manualLayout>
              </c:layout>
              <c:dLblPos val="bestFi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B-C8AA-4925-8F3A-04165A9B8A58}"/>
                </c:ext>
              </c:extLst>
            </c:dLbl>
            <c:dLbl>
              <c:idx val="6"/>
              <c:layout>
                <c:manualLayout>
                  <c:x val="-1.476793298009678E-3"/>
                  <c:y val="-2.7777777777777842E-2"/>
                </c:manualLayout>
              </c:layout>
              <c:dLblPos val="bestFi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D-C8AA-4925-8F3A-04165A9B8A58}"/>
                </c:ext>
              </c:extLst>
            </c:dLbl>
            <c:dLbl>
              <c:idx val="7"/>
              <c:layout>
                <c:manualLayout>
                  <c:x val="-2.2151899470145169E-2"/>
                  <c:y val="-4.8611111111111112E-2"/>
                </c:manualLayout>
              </c:layout>
              <c:dLblPos val="bestFi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F-C8AA-4925-8F3A-04165A9B8A58}"/>
                </c:ext>
              </c:extLst>
            </c:dLbl>
            <c:dLbl>
              <c:idx val="8"/>
              <c:layout>
                <c:manualLayout>
                  <c:x val="0"/>
                  <c:y val="-6.9444444444444448E-2"/>
                </c:manualLayout>
              </c:layout>
              <c:dLblPos val="bestFi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11-C8AA-4925-8F3A-04165A9B8A58}"/>
                </c:ext>
              </c:extLst>
            </c:dLbl>
            <c:dLbl>
              <c:idx val="9"/>
              <c:layout>
                <c:manualLayout>
                  <c:x val="4.4303798940290339E-3"/>
                  <c:y val="-2.430555555555557E-2"/>
                </c:manualLayout>
              </c:layout>
              <c:dLblPos val="bestFi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13-C8AA-4925-8F3A-04165A9B8A58}"/>
                </c:ext>
              </c:extLst>
            </c:dLbl>
            <c:spPr>
              <a:noFill/>
              <a:ln>
                <a:noFill/>
              </a:ln>
              <a:effectLst/>
            </c:spPr>
            <c:txPr>
              <a:bodyPr rot="0" spcFirstLastPara="1" vertOverflow="ellipsis" vert="horz" wrap="square" anchor="ctr" anchorCtr="1"/>
              <a:lstStyle/>
              <a:p>
                <a:pPr>
                  <a:defRPr sz="1400" b="0" i="0" u="none" strike="noStrike" kern="1200" baseline="0">
                    <a:solidFill>
                      <a:srgbClr val="002060"/>
                    </a:solidFill>
                    <a:latin typeface="Poppins" panose="00000500000000000000" pitchFamily="2" charset="0"/>
                    <a:ea typeface="+mn-ea"/>
                    <a:cs typeface="Poppins" panose="00000500000000000000" pitchFamily="2" charset="0"/>
                  </a:defRPr>
                </a:pPr>
                <a:endParaRPr lang="en-VN"/>
              </a:p>
            </c:txPr>
            <c:dLblPos val="outEnd"/>
            <c:showLegendKey val="0"/>
            <c:showVal val="0"/>
            <c:showCatName val="1"/>
            <c:showSerName val="0"/>
            <c:showPercent val="1"/>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'[Drinking milk product_Vietnam_Euromonitor 2023.xlsx]Sheet2'!$B$92:$B$101</c:f>
              <c:strCache>
                <c:ptCount val="10"/>
                <c:pt idx="0">
                  <c:v>Vinamilk</c:v>
                </c:pt>
                <c:pt idx="1">
                  <c:v>FCVN</c:v>
                </c:pt>
                <c:pt idx="2">
                  <c:v>TH Food</c:v>
                </c:pt>
                <c:pt idx="3">
                  <c:v>Nestlé</c:v>
                </c:pt>
                <c:pt idx="4">
                  <c:v>Abbott </c:v>
                </c:pt>
                <c:pt idx="5">
                  <c:v>IDP</c:v>
                </c:pt>
                <c:pt idx="6">
                  <c:v>Mead Johnson </c:v>
                </c:pt>
                <c:pt idx="7">
                  <c:v>Nutifood</c:v>
                </c:pt>
                <c:pt idx="8">
                  <c:v>Vinasoy</c:v>
                </c:pt>
                <c:pt idx="9">
                  <c:v>Others</c:v>
                </c:pt>
              </c:strCache>
            </c:strRef>
          </c:cat>
          <c:val>
            <c:numRef>
              <c:f>'[Drinking milk product_Vietnam_Euromonitor 2023.xlsx]Sheet2'!$G$92:$G$101</c:f>
              <c:numCache>
                <c:formatCode>General</c:formatCode>
                <c:ptCount val="10"/>
                <c:pt idx="0">
                  <c:v>42.3</c:v>
                </c:pt>
                <c:pt idx="1">
                  <c:v>10.1</c:v>
                </c:pt>
                <c:pt idx="2">
                  <c:v>8</c:v>
                </c:pt>
                <c:pt idx="3">
                  <c:v>7.3</c:v>
                </c:pt>
                <c:pt idx="4">
                  <c:v>5.8</c:v>
                </c:pt>
                <c:pt idx="5">
                  <c:v>3.1</c:v>
                </c:pt>
                <c:pt idx="6">
                  <c:v>3.1</c:v>
                </c:pt>
                <c:pt idx="7">
                  <c:v>2.8</c:v>
                </c:pt>
                <c:pt idx="8">
                  <c:v>2.5</c:v>
                </c:pt>
                <c:pt idx="9">
                  <c:v>15.000000000000014</c:v>
                </c:pt>
              </c:numCache>
            </c:numRef>
          </c:val>
          <c:extLst>
            <c:ext xmlns:c16="http://schemas.microsoft.com/office/drawing/2014/chart" uri="{C3380CC4-5D6E-409C-BE32-E72D297353CC}">
              <c16:uniqueId val="{00000014-C8AA-4925-8F3A-04165A9B8A58}"/>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solidFill>
            <a:srgbClr val="002060"/>
          </a:solidFill>
          <a:latin typeface="Poppins" panose="00000500000000000000" pitchFamily="2" charset="0"/>
          <a:cs typeface="Poppins" panose="00000500000000000000" pitchFamily="2" charset="0"/>
        </a:defRPr>
      </a:pPr>
      <a:endParaRPr lang="en-VN"/>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[Liquid plant-based drinks.xlsx]Claim!PivotTable4</c:name>
    <c:fmtId val="-1"/>
  </c:pivotSource>
  <c:chart>
    <c:title>
      <c:tx>
        <c:rich>
          <a:bodyPr rot="0" spcFirstLastPara="1" vertOverflow="ellipsis" vert="horz" wrap="square" anchor="ctr" anchorCtr="1"/>
          <a:lstStyle/>
          <a:p>
            <a:pPr>
              <a:defRPr sz="2400" b="1" i="0" u="none" strike="noStrike" kern="1200" spc="0" baseline="0">
                <a:solidFill>
                  <a:srgbClr val="002060"/>
                </a:solidFill>
                <a:latin typeface="Poppins" panose="00000500000000000000" pitchFamily="2" charset="0"/>
                <a:ea typeface="+mn-ea"/>
                <a:cs typeface="Poppins" panose="00000500000000000000" pitchFamily="2" charset="0"/>
              </a:defRPr>
            </a:pPr>
            <a:r>
              <a:rPr lang="en-US" sz="2400" b="1"/>
              <a:t>NPD by top health claims (2021-2024)</a:t>
            </a:r>
          </a:p>
        </c:rich>
      </c:tx>
      <c:overlay val="0"/>
      <c:spPr>
        <a:noFill/>
        <a:ln>
          <a:noFill/>
        </a:ln>
        <a:effectLst/>
      </c:spPr>
      <c:txPr>
        <a:bodyPr rot="0" spcFirstLastPara="1" vertOverflow="ellipsis" vert="horz" wrap="square" anchor="ctr" anchorCtr="1"/>
        <a:lstStyle/>
        <a:p>
          <a:pPr>
            <a:defRPr sz="2400" b="1" i="0" u="none" strike="noStrike" kern="1200" spc="0" baseline="0">
              <a:solidFill>
                <a:srgbClr val="002060"/>
              </a:solidFill>
              <a:latin typeface="Poppins" panose="00000500000000000000" pitchFamily="2" charset="0"/>
              <a:ea typeface="+mn-ea"/>
              <a:cs typeface="Poppins" panose="00000500000000000000" pitchFamily="2" charset="0"/>
            </a:defRPr>
          </a:pPr>
          <a:endParaRPr lang="en-VN"/>
        </a:p>
      </c:txPr>
    </c:title>
    <c:autoTitleDeleted val="0"/>
    <c:pivotFmts>
      <c:pivotFmt>
        <c:idx val="0"/>
        <c:spPr>
          <a:solidFill>
            <a:schemeClr val="accent1"/>
          </a:solidFill>
          <a:ln>
            <a:noFill/>
          </a:ln>
          <a:effectLst/>
        </c:spPr>
        <c:marker>
          <c:symbol val="none"/>
        </c:marker>
        <c:dLbl>
          <c:idx val="0"/>
          <c:spPr>
            <a:noFill/>
            <a:ln>
              <a:noFill/>
            </a:ln>
            <a:effectLst/>
          </c:spPr>
          <c:txPr>
            <a:bodyPr rot="0" spcFirstLastPara="1" vertOverflow="ellipsis" vert="horz" wrap="square" anchor="ctr" anchorCtr="1"/>
            <a:lstStyle/>
            <a:p>
              <a:pPr>
                <a:defRPr sz="900" b="0" i="0" u="none" strike="noStrike" kern="1200" baseline="0">
                  <a:solidFill>
                    <a:srgbClr val="002060"/>
                  </a:solidFill>
                  <a:latin typeface="+mj-lt"/>
                  <a:ea typeface="+mn-ea"/>
                  <a:cs typeface="+mn-cs"/>
                </a:defRPr>
              </a:pPr>
              <a:endParaRPr lang="en-VN"/>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1"/>
        <c:spPr>
          <a:solidFill>
            <a:schemeClr val="accent1"/>
          </a:solidFill>
          <a:ln>
            <a:noFill/>
          </a:ln>
          <a:effectLst/>
        </c:spPr>
        <c:marker>
          <c:symbol val="none"/>
        </c:marker>
        <c:dLbl>
          <c:idx val="0"/>
          <c:spPr>
            <a:noFill/>
            <a:ln>
              <a:noFill/>
            </a:ln>
            <a:effectLst/>
          </c:spPr>
          <c:txPr>
            <a:bodyPr rot="0" spcFirstLastPara="1" vertOverflow="ellipsis" vert="horz" wrap="square" anchor="ctr" anchorCtr="1"/>
            <a:lstStyle/>
            <a:p>
              <a:pPr>
                <a:defRPr sz="900" b="0" i="0" u="none" strike="noStrike" kern="1200" baseline="0">
                  <a:solidFill>
                    <a:srgbClr val="002060"/>
                  </a:solidFill>
                  <a:latin typeface="+mj-lt"/>
                  <a:ea typeface="+mn-ea"/>
                  <a:cs typeface="+mn-cs"/>
                </a:defRPr>
              </a:pPr>
              <a:endParaRPr lang="en-VN"/>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2"/>
        <c:spPr>
          <a:solidFill>
            <a:schemeClr val="accent1"/>
          </a:solidFill>
          <a:ln>
            <a:noFill/>
          </a:ln>
          <a:effectLst/>
        </c:spPr>
        <c:marker>
          <c:symbol val="none"/>
        </c:marker>
        <c:dLbl>
          <c:idx val="0"/>
          <c:spPr>
            <a:noFill/>
            <a:ln>
              <a:noFill/>
            </a:ln>
            <a:effectLst/>
          </c:spPr>
          <c:txPr>
            <a:bodyPr rot="0" spcFirstLastPara="1" vertOverflow="ellipsis" vert="horz" wrap="square" anchor="ctr" anchorCtr="1"/>
            <a:lstStyle/>
            <a:p>
              <a:pPr>
                <a:defRPr sz="900" b="0" i="0" u="none" strike="noStrike" kern="1200" baseline="0">
                  <a:solidFill>
                    <a:srgbClr val="002060"/>
                  </a:solidFill>
                  <a:latin typeface="+mj-lt"/>
                  <a:ea typeface="+mn-ea"/>
                  <a:cs typeface="+mn-cs"/>
                </a:defRPr>
              </a:pPr>
              <a:endParaRPr lang="en-VN"/>
            </a:p>
          </c:txPr>
          <c:dLblPos val="outEnd"/>
          <c:showLegendKey val="0"/>
          <c:showVal val="1"/>
          <c:showCatName val="0"/>
          <c:showSerName val="0"/>
          <c:showPercent val="0"/>
          <c:showBubbleSize val="0"/>
          <c:extLst>
            <c:ext xmlns:c15="http://schemas.microsoft.com/office/drawing/2012/chart" uri="{CE6537A1-D6FC-4f65-9D91-7224C49458BB}"/>
          </c:extLst>
        </c:dLbl>
      </c:pivotFmt>
    </c:pivotFmts>
    <c:plotArea>
      <c:layout>
        <c:manualLayout>
          <c:layoutTarget val="inner"/>
          <c:xMode val="edge"/>
          <c:yMode val="edge"/>
          <c:x val="7.7030812324929976E-3"/>
          <c:y val="0.12040038567989955"/>
          <c:w val="0.98459383753501406"/>
          <c:h val="0.34920262761773296"/>
        </c:manualLayout>
      </c:layout>
      <c:barChart>
        <c:barDir val="col"/>
        <c:grouping val="clustered"/>
        <c:varyColors val="0"/>
        <c:ser>
          <c:idx val="0"/>
          <c:order val="0"/>
          <c:tx>
            <c:strRef>
              <c:f>Claim!$I$4</c:f>
              <c:strCache>
                <c:ptCount val="1"/>
                <c:pt idx="0">
                  <c:v>Total</c:v>
                </c:pt>
              </c:strCache>
            </c:strRef>
          </c:tx>
          <c:spPr>
            <a:solidFill>
              <a:schemeClr val="accent6"/>
            </a:solidFill>
            <a:ln>
              <a:no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rgbClr val="002060"/>
                    </a:solidFill>
                    <a:latin typeface="Poppins" panose="00000500000000000000" pitchFamily="2" charset="0"/>
                    <a:ea typeface="+mn-ea"/>
                    <a:cs typeface="Poppins" panose="00000500000000000000" pitchFamily="2" charset="0"/>
                  </a:defRPr>
                </a:pPr>
                <a:endParaRPr lang="en-VN"/>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Claim!$G$5:$H$47</c:f>
              <c:multiLvlStrCache>
                <c:ptCount val="42"/>
                <c:lvl>
                  <c:pt idx="0">
                    <c:v>No Added Sugar</c:v>
                  </c:pt>
                  <c:pt idx="1">
                    <c:v>Low/No/Reduced Cholesterol</c:v>
                  </c:pt>
                  <c:pt idx="2">
                    <c:v>Sugar Free</c:v>
                  </c:pt>
                  <c:pt idx="3">
                    <c:v>Low/No/Reduced Fat</c:v>
                  </c:pt>
                  <c:pt idx="4">
                    <c:v>Low/No/Reduced Saturated Fat</c:v>
                  </c:pt>
                  <c:pt idx="5">
                    <c:v>Low/Reduced Sugar</c:v>
                  </c:pt>
                  <c:pt idx="6">
                    <c:v>Low/No/Reduced Sodium</c:v>
                  </c:pt>
                  <c:pt idx="7">
                    <c:v>Low/No/Reduced Calorie</c:v>
                  </c:pt>
                  <c:pt idx="8">
                    <c:v>Low/No/Reduced Transfat</c:v>
                  </c:pt>
                  <c:pt idx="9">
                    <c:v>Diet/Light</c:v>
                  </c:pt>
                  <c:pt idx="10">
                    <c:v>Low/No/Reduced Carb</c:v>
                  </c:pt>
                  <c:pt idx="11">
                    <c:v>Low/No/Reduced Glycemic</c:v>
                  </c:pt>
                  <c:pt idx="12">
                    <c:v>Vitamin/Mineral Fortified</c:v>
                  </c:pt>
                  <c:pt idx="13">
                    <c:v>Added Calcium</c:v>
                  </c:pt>
                  <c:pt idx="14">
                    <c:v>High/Added Protein</c:v>
                  </c:pt>
                  <c:pt idx="15">
                    <c:v>High/Added Fibre</c:v>
                  </c:pt>
                  <c:pt idx="16">
                    <c:v>Stanols/Sterols</c:v>
                  </c:pt>
                  <c:pt idx="17">
                    <c:v>Dairy Free</c:v>
                  </c:pt>
                  <c:pt idx="18">
                    <c:v>Free from Added/Artificial Preservatives</c:v>
                  </c:pt>
                  <c:pt idx="19">
                    <c:v>Free from Added/Artificial Colourings</c:v>
                  </c:pt>
                  <c:pt idx="20">
                    <c:v>Free from Added/Artificial Flavourings</c:v>
                  </c:pt>
                  <c:pt idx="21">
                    <c:v>Free from Added/Artificial Additives</c:v>
                  </c:pt>
                  <c:pt idx="22">
                    <c:v>Palm Oil Free</c:v>
                  </c:pt>
                  <c:pt idx="23">
                    <c:v>Hormone Free</c:v>
                  </c:pt>
                  <c:pt idx="24">
                    <c:v>Functional - Bone Health</c:v>
                  </c:pt>
                  <c:pt idx="25">
                    <c:v>Functional - Energy</c:v>
                  </c:pt>
                  <c:pt idx="26">
                    <c:v>Functional - Other</c:v>
                  </c:pt>
                  <c:pt idx="27">
                    <c:v>Functional - Immune System</c:v>
                  </c:pt>
                  <c:pt idx="28">
                    <c:v>Antioxidant</c:v>
                  </c:pt>
                  <c:pt idx="29">
                    <c:v>Functional - Cardiovascular</c:v>
                  </c:pt>
                  <c:pt idx="30">
                    <c:v>Functional - Digestive</c:v>
                  </c:pt>
                  <c:pt idx="31">
                    <c:v>Functional - Brain &amp; Nervous System</c:v>
                  </c:pt>
                  <c:pt idx="32">
                    <c:v>Functional - Weight &amp; Muscle Gain</c:v>
                  </c:pt>
                  <c:pt idx="33">
                    <c:v>Probiotic</c:v>
                  </c:pt>
                  <c:pt idx="34">
                    <c:v>Functional - Skin, Nails &amp; Hair</c:v>
                  </c:pt>
                  <c:pt idx="35">
                    <c:v>High Satiety</c:v>
                  </c:pt>
                  <c:pt idx="36">
                    <c:v>Functional - Eye Health</c:v>
                  </c:pt>
                  <c:pt idx="37">
                    <c:v>Prebiotic</c:v>
                  </c:pt>
                  <c:pt idx="38">
                    <c:v>Functional - Slimming</c:v>
                  </c:pt>
                  <c:pt idx="39">
                    <c:v>Functional - Beauty Benefits</c:v>
                  </c:pt>
                  <c:pt idx="40">
                    <c:v>Functional - Stress &amp; Sleep</c:v>
                  </c:pt>
                  <c:pt idx="41">
                    <c:v>Anti-Ageing</c:v>
                  </c:pt>
                </c:lvl>
                <c:lvl>
                  <c:pt idx="0">
                    <c:v>Minus</c:v>
                  </c:pt>
                  <c:pt idx="12">
                    <c:v>Plus</c:v>
                  </c:pt>
                  <c:pt idx="17">
                    <c:v>Free from</c:v>
                  </c:pt>
                  <c:pt idx="24">
                    <c:v>Functional</c:v>
                  </c:pt>
                  <c:pt idx="41">
                    <c:v>Beauty enhancing</c:v>
                  </c:pt>
                </c:lvl>
              </c:multiLvlStrCache>
            </c:multiLvlStrRef>
          </c:cat>
          <c:val>
            <c:numRef>
              <c:f>Claim!$I$5:$I$47</c:f>
              <c:numCache>
                <c:formatCode>_(* #,##0_);_(* \(#,##0\);_(* "-"??_);_(@_)</c:formatCode>
                <c:ptCount val="42"/>
                <c:pt idx="0">
                  <c:v>1999</c:v>
                </c:pt>
                <c:pt idx="1">
                  <c:v>817</c:v>
                </c:pt>
                <c:pt idx="2">
                  <c:v>654</c:v>
                </c:pt>
                <c:pt idx="3">
                  <c:v>500</c:v>
                </c:pt>
                <c:pt idx="4">
                  <c:v>483</c:v>
                </c:pt>
                <c:pt idx="5">
                  <c:v>453</c:v>
                </c:pt>
                <c:pt idx="6">
                  <c:v>290</c:v>
                </c:pt>
                <c:pt idx="7">
                  <c:v>197</c:v>
                </c:pt>
                <c:pt idx="8">
                  <c:v>187</c:v>
                </c:pt>
                <c:pt idx="9">
                  <c:v>87</c:v>
                </c:pt>
                <c:pt idx="10">
                  <c:v>28</c:v>
                </c:pt>
                <c:pt idx="11">
                  <c:v>16</c:v>
                </c:pt>
                <c:pt idx="12">
                  <c:v>2243</c:v>
                </c:pt>
                <c:pt idx="13">
                  <c:v>1669</c:v>
                </c:pt>
                <c:pt idx="14">
                  <c:v>524</c:v>
                </c:pt>
                <c:pt idx="15">
                  <c:v>217</c:v>
                </c:pt>
                <c:pt idx="16">
                  <c:v>8</c:v>
                </c:pt>
                <c:pt idx="17">
                  <c:v>1799</c:v>
                </c:pt>
                <c:pt idx="18">
                  <c:v>1048</c:v>
                </c:pt>
                <c:pt idx="19">
                  <c:v>739</c:v>
                </c:pt>
                <c:pt idx="20">
                  <c:v>686</c:v>
                </c:pt>
                <c:pt idx="21">
                  <c:v>162</c:v>
                </c:pt>
                <c:pt idx="22">
                  <c:v>14</c:v>
                </c:pt>
                <c:pt idx="23">
                  <c:v>9</c:v>
                </c:pt>
                <c:pt idx="24">
                  <c:v>330</c:v>
                </c:pt>
                <c:pt idx="25">
                  <c:v>203</c:v>
                </c:pt>
                <c:pt idx="26">
                  <c:v>187</c:v>
                </c:pt>
                <c:pt idx="27">
                  <c:v>137</c:v>
                </c:pt>
                <c:pt idx="28">
                  <c:v>130</c:v>
                </c:pt>
                <c:pt idx="29">
                  <c:v>112</c:v>
                </c:pt>
                <c:pt idx="30">
                  <c:v>98</c:v>
                </c:pt>
                <c:pt idx="31">
                  <c:v>77</c:v>
                </c:pt>
                <c:pt idx="32">
                  <c:v>74</c:v>
                </c:pt>
                <c:pt idx="33">
                  <c:v>47</c:v>
                </c:pt>
                <c:pt idx="34">
                  <c:v>34</c:v>
                </c:pt>
                <c:pt idx="35">
                  <c:v>27</c:v>
                </c:pt>
                <c:pt idx="36">
                  <c:v>27</c:v>
                </c:pt>
                <c:pt idx="37">
                  <c:v>17</c:v>
                </c:pt>
                <c:pt idx="38">
                  <c:v>15</c:v>
                </c:pt>
                <c:pt idx="39">
                  <c:v>9</c:v>
                </c:pt>
                <c:pt idx="40">
                  <c:v>7</c:v>
                </c:pt>
                <c:pt idx="41">
                  <c:v>7</c:v>
                </c:pt>
              </c:numCache>
            </c:numRef>
          </c:val>
          <c:extLst>
            <c:ext xmlns:c16="http://schemas.microsoft.com/office/drawing/2014/chart" uri="{C3380CC4-5D6E-409C-BE32-E72D297353CC}">
              <c16:uniqueId val="{00000000-90E5-4463-863B-1613A9B08936}"/>
            </c:ext>
          </c:extLst>
        </c:ser>
        <c:dLbls>
          <c:dLblPos val="outEnd"/>
          <c:showLegendKey val="0"/>
          <c:showVal val="1"/>
          <c:showCatName val="0"/>
          <c:showSerName val="0"/>
          <c:showPercent val="0"/>
          <c:showBubbleSize val="0"/>
        </c:dLbls>
        <c:gapWidth val="219"/>
        <c:overlap val="-27"/>
        <c:axId val="1378302608"/>
        <c:axId val="1378305104"/>
      </c:barChart>
      <c:catAx>
        <c:axId val="13783026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rgbClr val="002060"/>
                </a:solidFill>
                <a:latin typeface="Poppins" panose="00000500000000000000" pitchFamily="2" charset="0"/>
                <a:ea typeface="+mn-ea"/>
                <a:cs typeface="Poppins" panose="00000500000000000000" pitchFamily="2" charset="0"/>
              </a:defRPr>
            </a:pPr>
            <a:endParaRPr lang="en-VN"/>
          </a:p>
        </c:txPr>
        <c:crossAx val="1378305104"/>
        <c:crosses val="autoZero"/>
        <c:auto val="1"/>
        <c:lblAlgn val="ctr"/>
        <c:lblOffset val="100"/>
        <c:noMultiLvlLbl val="0"/>
      </c:catAx>
      <c:valAx>
        <c:axId val="1378305104"/>
        <c:scaling>
          <c:orientation val="minMax"/>
        </c:scaling>
        <c:delete val="1"/>
        <c:axPos val="l"/>
        <c:numFmt formatCode="_(* #,##0_);_(* \(#,##0\);_(* &quot;-&quot;??_);_(@_)" sourceLinked="1"/>
        <c:majorTickMark val="none"/>
        <c:minorTickMark val="none"/>
        <c:tickLblPos val="nextTo"/>
        <c:crossAx val="13783026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solidFill>
            <a:srgbClr val="002060"/>
          </a:solidFill>
          <a:latin typeface="Poppins" panose="00000500000000000000" pitchFamily="2" charset="0"/>
          <a:cs typeface="Poppins" panose="00000500000000000000" pitchFamily="2" charset="0"/>
        </a:defRPr>
      </a:pPr>
      <a:endParaRPr lang="en-VN"/>
    </a:p>
  </c:txPr>
  <c:externalData r:id="rId3">
    <c:autoUpdate val="0"/>
  </c:externalData>
  <c:extLst>
    <c:ext xmlns:c14="http://schemas.microsoft.com/office/drawing/2007/8/2/chart" uri="{781A3756-C4B2-4CAC-9D66-4F8BD8637D16}">
      <c14:pivotOptions>
        <c14:dropZoneFilter val="1"/>
        <c14:dropZoneCategories val="1"/>
        <c14:dropZoneData val="1"/>
      </c14:pivotOptions>
    </c:ext>
    <c:ext xmlns:c16="http://schemas.microsoft.com/office/drawing/2014/chart" uri="{E28EC0CA-F0BB-4C9C-879D-F8772B89E7AC}">
      <c16:pivotOptions16>
        <c16:showExpandCollapseFieldButtons val="1"/>
      </c16:pivotOptions16>
    </c:ext>
  </c:extLst>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1" i="0" u="none" strike="noStrike" kern="1200" spc="0" baseline="0">
                <a:solidFill>
                  <a:srgbClr val="002060"/>
                </a:solidFill>
                <a:latin typeface="Poppins" panose="00000500000000000000" pitchFamily="2" charset="0"/>
                <a:ea typeface="+mn-ea"/>
                <a:cs typeface="Poppins" panose="00000500000000000000" pitchFamily="2" charset="0"/>
              </a:defRPr>
            </a:pPr>
            <a:r>
              <a:rPr lang="en-US" sz="2160" b="1"/>
              <a:t>Off-trade Sales of Soft Drinks by Category: % by 2023 Value </a:t>
            </a:r>
          </a:p>
        </c:rich>
      </c:tx>
      <c:layout>
        <c:manualLayout>
          <c:xMode val="edge"/>
          <c:yMode val="edge"/>
          <c:x val="0.17815122828747529"/>
          <c:y val="1.975907372318866E-2"/>
        </c:manualLayout>
      </c:layout>
      <c:overlay val="0"/>
      <c:spPr>
        <a:noFill/>
        <a:ln>
          <a:noFill/>
        </a:ln>
        <a:effectLst/>
      </c:spPr>
      <c:txPr>
        <a:bodyPr rot="0" spcFirstLastPara="1" vertOverflow="ellipsis" vert="horz" wrap="square" anchor="ctr" anchorCtr="1"/>
        <a:lstStyle/>
        <a:p>
          <a:pPr>
            <a:defRPr sz="2000" b="1" i="0" u="none" strike="noStrike" kern="1200" spc="0" baseline="0">
              <a:solidFill>
                <a:srgbClr val="002060"/>
              </a:solidFill>
              <a:latin typeface="Poppins" panose="00000500000000000000" pitchFamily="2" charset="0"/>
              <a:ea typeface="+mn-ea"/>
              <a:cs typeface="Poppins" panose="00000500000000000000" pitchFamily="2" charset="0"/>
            </a:defRPr>
          </a:pPr>
          <a:endParaRPr lang="en-VN"/>
        </a:p>
      </c:txPr>
    </c:title>
    <c:autoTitleDeleted val="0"/>
    <c:plotArea>
      <c:layout>
        <c:manualLayout>
          <c:layoutTarget val="inner"/>
          <c:xMode val="edge"/>
          <c:yMode val="edge"/>
          <c:x val="0.27080775015482617"/>
          <c:y val="0.42706905911256876"/>
          <c:w val="0.48944955616502994"/>
          <c:h val="0.44458875577928053"/>
        </c:manualLayout>
      </c:layout>
      <c:pieChart>
        <c:varyColors val="1"/>
        <c:ser>
          <c:idx val="0"/>
          <c:order val="0"/>
          <c:dPt>
            <c:idx val="0"/>
            <c:bubble3D val="0"/>
            <c:spPr>
              <a:solidFill>
                <a:srgbClr val="145D81"/>
              </a:solidFill>
              <a:ln w="19050">
                <a:solidFill>
                  <a:schemeClr val="lt1"/>
                </a:solidFill>
              </a:ln>
              <a:effectLst/>
            </c:spPr>
            <c:extLst>
              <c:ext xmlns:c16="http://schemas.microsoft.com/office/drawing/2014/chart" uri="{C3380CC4-5D6E-409C-BE32-E72D297353CC}">
                <c16:uniqueId val="{00000001-C4BB-4FD3-9BE9-74903731CBC1}"/>
              </c:ext>
            </c:extLst>
          </c:dPt>
          <c:dPt>
            <c:idx val="1"/>
            <c:bubble3D val="0"/>
            <c:spPr>
              <a:solidFill>
                <a:srgbClr val="0C394F"/>
              </a:solidFill>
              <a:ln w="19050">
                <a:solidFill>
                  <a:schemeClr val="lt1"/>
                </a:solidFill>
              </a:ln>
              <a:effectLst/>
            </c:spPr>
            <c:extLst>
              <c:ext xmlns:c16="http://schemas.microsoft.com/office/drawing/2014/chart" uri="{C3380CC4-5D6E-409C-BE32-E72D297353CC}">
                <c16:uniqueId val="{00000003-C4BB-4FD3-9BE9-74903731CBC1}"/>
              </c:ext>
            </c:extLst>
          </c:dPt>
          <c:dPt>
            <c:idx val="2"/>
            <c:bubble3D val="0"/>
            <c:spPr>
              <a:solidFill>
                <a:srgbClr val="9A2A91"/>
              </a:solidFill>
              <a:ln w="19050">
                <a:solidFill>
                  <a:schemeClr val="lt1"/>
                </a:solidFill>
              </a:ln>
              <a:effectLst/>
            </c:spPr>
            <c:extLst>
              <c:ext xmlns:c16="http://schemas.microsoft.com/office/drawing/2014/chart" uri="{C3380CC4-5D6E-409C-BE32-E72D297353CC}">
                <c16:uniqueId val="{00000005-C4BB-4FD3-9BE9-74903731CBC1}"/>
              </c:ext>
            </c:extLst>
          </c:dPt>
          <c:dPt>
            <c:idx val="3"/>
            <c:bubble3D val="0"/>
            <c:spPr>
              <a:solidFill>
                <a:srgbClr val="4BA130"/>
              </a:solidFill>
              <a:ln w="19050">
                <a:solidFill>
                  <a:schemeClr val="lt1"/>
                </a:solidFill>
              </a:ln>
              <a:effectLst/>
            </c:spPr>
            <c:extLst>
              <c:ext xmlns:c16="http://schemas.microsoft.com/office/drawing/2014/chart" uri="{C3380CC4-5D6E-409C-BE32-E72D297353CC}">
                <c16:uniqueId val="{00000007-C4BB-4FD3-9BE9-74903731CBC1}"/>
              </c:ext>
            </c:extLst>
          </c:dPt>
          <c:dPt>
            <c:idx val="4"/>
            <c:bubble3D val="0"/>
            <c:spPr>
              <a:solidFill>
                <a:srgbClr val="E06E34"/>
              </a:solidFill>
              <a:ln w="19050">
                <a:solidFill>
                  <a:schemeClr val="lt1"/>
                </a:solidFill>
              </a:ln>
              <a:effectLst/>
            </c:spPr>
            <c:extLst>
              <c:ext xmlns:c16="http://schemas.microsoft.com/office/drawing/2014/chart" uri="{C3380CC4-5D6E-409C-BE32-E72D297353CC}">
                <c16:uniqueId val="{00000009-C4BB-4FD3-9BE9-74903731CBC1}"/>
              </c:ext>
            </c:extLst>
          </c:dPt>
          <c:dPt>
            <c:idx val="5"/>
            <c:bubble3D val="0"/>
            <c:spPr>
              <a:solidFill>
                <a:srgbClr val="933E13"/>
              </a:solidFill>
              <a:ln w="19050">
                <a:solidFill>
                  <a:schemeClr val="lt1"/>
                </a:solidFill>
              </a:ln>
              <a:effectLst/>
            </c:spPr>
            <c:extLst>
              <c:ext xmlns:c16="http://schemas.microsoft.com/office/drawing/2014/chart" uri="{C3380CC4-5D6E-409C-BE32-E72D297353CC}">
                <c16:uniqueId val="{0000000B-C4BB-4FD3-9BE9-74903731CBC1}"/>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C4BB-4FD3-9BE9-74903731CBC1}"/>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C4BB-4FD3-9BE9-74903731CBC1}"/>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11-C4BB-4FD3-9BE9-74903731CBC1}"/>
              </c:ext>
            </c:extLst>
          </c:dPt>
          <c:dLbls>
            <c:dLbl>
              <c:idx val="0"/>
              <c:layout>
                <c:manualLayout>
                  <c:x val="1.4981273408239701E-2"/>
                  <c:y val="2.0412233356830619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C4BB-4FD3-9BE9-74903731CBC1}"/>
                </c:ext>
              </c:extLst>
            </c:dLbl>
            <c:dLbl>
              <c:idx val="1"/>
              <c:layout>
                <c:manualLayout>
                  <c:x val="1.31086142322096E-2"/>
                  <c:y val="0"/>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C4BB-4FD3-9BE9-74903731CBC1}"/>
                </c:ext>
              </c:extLst>
            </c:dLbl>
            <c:dLbl>
              <c:idx val="2"/>
              <c:layout>
                <c:manualLayout>
                  <c:x val="-5.0561797752808987E-2"/>
                  <c:y val="3.5721408374453582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C4BB-4FD3-9BE9-74903731CBC1}"/>
                </c:ext>
              </c:extLst>
            </c:dLbl>
            <c:dLbl>
              <c:idx val="3"/>
              <c:layout>
                <c:manualLayout>
                  <c:x val="-3.9325842696629212E-2"/>
                  <c:y val="-1.6671554363837816E-3"/>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C4BB-4FD3-9BE9-74903731CBC1}"/>
                </c:ext>
              </c:extLst>
            </c:dLbl>
            <c:dLbl>
              <c:idx val="4"/>
              <c:layout>
                <c:manualLayout>
                  <c:x val="-9.4190775310389566E-2"/>
                  <c:y val="4.1896666292978807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C4BB-4FD3-9BE9-74903731CBC1}"/>
                </c:ext>
              </c:extLst>
            </c:dLbl>
            <c:dLbl>
              <c:idx val="5"/>
              <c:layout>
                <c:manualLayout>
                  <c:x val="-5.3297797045032264E-2"/>
                  <c:y val="-4.2755316978757306E-2"/>
                </c:manualLayout>
              </c:layout>
              <c:dLblPos val="bestFit"/>
              <c:showLegendKey val="0"/>
              <c:showVal val="0"/>
              <c:showCatName val="1"/>
              <c:showSerName val="0"/>
              <c:showPercent val="1"/>
              <c:showBubbleSize val="0"/>
              <c:extLst>
                <c:ext xmlns:c15="http://schemas.microsoft.com/office/drawing/2012/chart" uri="{CE6537A1-D6FC-4f65-9D91-7224C49458BB}">
                  <c15:layout>
                    <c:manualLayout>
                      <c:w val="0.17338951310861422"/>
                      <c:h val="0.12503665772878822"/>
                    </c:manualLayout>
                  </c15:layout>
                </c:ext>
                <c:ext xmlns:c16="http://schemas.microsoft.com/office/drawing/2014/chart" uri="{C3380CC4-5D6E-409C-BE32-E72D297353CC}">
                  <c16:uniqueId val="{0000000B-C4BB-4FD3-9BE9-74903731CBC1}"/>
                </c:ext>
              </c:extLst>
            </c:dLbl>
            <c:dLbl>
              <c:idx val="6"/>
              <c:layout>
                <c:manualLayout>
                  <c:x val="2.7625409183401951E-3"/>
                  <c:y val="-7.7213975855913664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D-C4BB-4FD3-9BE9-74903731CBC1}"/>
                </c:ext>
              </c:extLst>
            </c:dLbl>
            <c:dLbl>
              <c:idx val="7"/>
              <c:layout>
                <c:manualLayout>
                  <c:x val="0.17162051372791884"/>
                  <c:y val="-0.10467957403784788"/>
                </c:manualLayout>
              </c:layout>
              <c:dLblPos val="bestFit"/>
              <c:showLegendKey val="0"/>
              <c:showVal val="0"/>
              <c:showCatName val="1"/>
              <c:showSerName val="0"/>
              <c:showPercent val="1"/>
              <c:showBubbleSize val="0"/>
              <c:extLst>
                <c:ext xmlns:c15="http://schemas.microsoft.com/office/drawing/2012/chart" uri="{CE6537A1-D6FC-4f65-9D91-7224C49458BB}">
                  <c15:layout>
                    <c:manualLayout>
                      <c:w val="0.26804314488778791"/>
                      <c:h val="0.12757645848019136"/>
                    </c:manualLayout>
                  </c15:layout>
                </c:ext>
                <c:ext xmlns:c16="http://schemas.microsoft.com/office/drawing/2014/chart" uri="{C3380CC4-5D6E-409C-BE32-E72D297353CC}">
                  <c16:uniqueId val="{0000000F-C4BB-4FD3-9BE9-74903731CBC1}"/>
                </c:ext>
              </c:extLst>
            </c:dLbl>
            <c:dLbl>
              <c:idx val="8"/>
              <c:layout>
                <c:manualLayout>
                  <c:x val="0.24229024742693667"/>
                  <c:y val="1.7687600275460725E-3"/>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1-C4BB-4FD3-9BE9-74903731CBC1}"/>
                </c:ext>
              </c:extLst>
            </c:dLbl>
            <c:spPr>
              <a:noFill/>
              <a:ln>
                <a:noFill/>
              </a:ln>
              <a:effectLst/>
            </c:spPr>
            <c:txPr>
              <a:bodyPr rot="0" spcFirstLastPara="1" vertOverflow="ellipsis" vert="horz" wrap="square" anchor="ctr" anchorCtr="1"/>
              <a:lstStyle/>
              <a:p>
                <a:pPr>
                  <a:defRPr sz="1600" b="0" i="0" u="none" strike="noStrike" kern="1200" baseline="0">
                    <a:solidFill>
                      <a:srgbClr val="002060"/>
                    </a:solidFill>
                    <a:latin typeface="Poppins" panose="00000500000000000000" pitchFamily="2" charset="0"/>
                    <a:ea typeface="+mn-ea"/>
                    <a:cs typeface="Poppins" panose="00000500000000000000" pitchFamily="2" charset="0"/>
                  </a:defRPr>
                </a:pPr>
                <a:endParaRPr lang="en-VN"/>
              </a:p>
            </c:tx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Lit>
              <c:ptCount val="9"/>
              <c:pt idx="0">
                <c:v>RTD Tea</c:v>
              </c:pt>
              <c:pt idx="1">
                <c:v>Energy Drinks</c:v>
              </c:pt>
              <c:pt idx="2">
                <c:v>Carbonates</c:v>
              </c:pt>
              <c:pt idx="3">
                <c:v>Juice</c:v>
              </c:pt>
              <c:pt idx="4">
                <c:v>Bottled Water</c:v>
              </c:pt>
              <c:pt idx="5">
                <c:v>Sports Drinks</c:v>
              </c:pt>
              <c:pt idx="6">
                <c:v>Asian Speciality Drinks</c:v>
              </c:pt>
              <c:pt idx="7">
                <c:v>Concentrates</c:v>
              </c:pt>
              <c:pt idx="8">
                <c:v>RTD Coffee</c:v>
              </c:pt>
            </c:strLit>
          </c:cat>
          <c:val>
            <c:numLit>
              <c:formatCode>#,##0</c:formatCode>
              <c:ptCount val="9"/>
              <c:pt idx="0">
                <c:v>29321.9</c:v>
              </c:pt>
              <c:pt idx="1">
                <c:v>18738.400000000001</c:v>
              </c:pt>
              <c:pt idx="2">
                <c:v>18504</c:v>
              </c:pt>
              <c:pt idx="3">
                <c:v>15065.2</c:v>
              </c:pt>
              <c:pt idx="4">
                <c:v>7674.9</c:v>
              </c:pt>
              <c:pt idx="5">
                <c:v>3567</c:v>
              </c:pt>
              <c:pt idx="6">
                <c:v>1069.5999999999999</c:v>
              </c:pt>
              <c:pt idx="7">
                <c:v>565.4</c:v>
              </c:pt>
              <c:pt idx="8">
                <c:v>166</c:v>
              </c:pt>
            </c:numLit>
          </c:val>
          <c:extLst>
            <c:ext xmlns:c16="http://schemas.microsoft.com/office/drawing/2014/chart" uri="{C3380CC4-5D6E-409C-BE32-E72D297353CC}">
              <c16:uniqueId val="{00000012-C4BB-4FD3-9BE9-74903731CBC1}"/>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solidFill>
            <a:srgbClr val="002060"/>
          </a:solidFill>
          <a:latin typeface="Poppins" panose="00000500000000000000" pitchFamily="2" charset="0"/>
          <a:cs typeface="Poppins" panose="00000500000000000000" pitchFamily="2" charset="0"/>
        </a:defRPr>
      </a:pPr>
      <a:endParaRPr lang="en-VN"/>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1" i="0" u="none" strike="noStrike" kern="1200" spc="0" baseline="0">
                <a:solidFill>
                  <a:srgbClr val="002060"/>
                </a:solidFill>
                <a:latin typeface="Poppins" panose="00000500000000000000" pitchFamily="2" charset="0"/>
                <a:ea typeface="+mn-ea"/>
                <a:cs typeface="Poppins" panose="00000500000000000000" pitchFamily="2" charset="0"/>
              </a:defRPr>
            </a:pPr>
            <a:r>
              <a:rPr lang="en-US" sz="2000" b="1"/>
              <a:t>LBN Brand Shares of Off-trade Soft Drinks: % Value 2023</a:t>
            </a:r>
          </a:p>
        </c:rich>
      </c:tx>
      <c:overlay val="0"/>
      <c:spPr>
        <a:noFill/>
        <a:ln>
          <a:noFill/>
        </a:ln>
        <a:effectLst/>
      </c:spPr>
      <c:txPr>
        <a:bodyPr rot="0" spcFirstLastPara="1" vertOverflow="ellipsis" vert="horz" wrap="square" anchor="ctr" anchorCtr="1"/>
        <a:lstStyle/>
        <a:p>
          <a:pPr>
            <a:defRPr sz="2000" b="1" i="0" u="none" strike="noStrike" kern="1200" spc="0" baseline="0">
              <a:solidFill>
                <a:srgbClr val="002060"/>
              </a:solidFill>
              <a:latin typeface="Poppins" panose="00000500000000000000" pitchFamily="2" charset="0"/>
              <a:ea typeface="+mn-ea"/>
              <a:cs typeface="Poppins" panose="00000500000000000000" pitchFamily="2" charset="0"/>
            </a:defRPr>
          </a:pPr>
          <a:endParaRPr lang="en-VN"/>
        </a:p>
      </c:txPr>
    </c:title>
    <c:autoTitleDeleted val="0"/>
    <c:plotArea>
      <c:layout>
        <c:manualLayout>
          <c:layoutTarget val="inner"/>
          <c:xMode val="edge"/>
          <c:yMode val="edge"/>
          <c:x val="0.21930801627059818"/>
          <c:y val="8.5131464191757419E-2"/>
          <c:w val="0.77069988524260347"/>
          <c:h val="0.87686341786549371"/>
        </c:manualLayout>
      </c:layout>
      <c:barChart>
        <c:barDir val="bar"/>
        <c:grouping val="clustered"/>
        <c:varyColors val="0"/>
        <c:ser>
          <c:idx val="0"/>
          <c:order val="0"/>
          <c:spPr>
            <a:solidFill>
              <a:srgbClr val="DDA627"/>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rgbClr val="002060"/>
                    </a:solidFill>
                    <a:latin typeface="Poppins" panose="00000500000000000000" pitchFamily="2" charset="0"/>
                    <a:ea typeface="+mn-ea"/>
                    <a:cs typeface="Poppins" panose="00000500000000000000" pitchFamily="2" charset="0"/>
                  </a:defRPr>
                </a:pPr>
                <a:endParaRPr lang="en-V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Lit>
              <c:ptCount val="27"/>
              <c:pt idx="0">
                <c:v>Red Bull (TC</c:v>
              </c:pt>
              <c:pt idx="1">
                <c:v>C2 (JG Summit</c:v>
              </c:pt>
              <c:pt idx="2">
                <c:v>Zero Degree Green Tea</c:v>
              </c:pt>
              <c:pt idx="3">
                <c:v>Twister (PepsiCo Inc)</c:v>
              </c:pt>
              <c:pt idx="4">
                <c:v>Tea+ (Suntory</c:v>
              </c:pt>
              <c:pt idx="5">
                <c:v>Sting (PepsiCo Inc)</c:v>
              </c:pt>
              <c:pt idx="6">
                <c:v>Coca-Cola (Coca-Cola</c:v>
              </c:pt>
              <c:pt idx="7">
                <c:v>Mirinda (PepsiCo Inc)</c:v>
              </c:pt>
              <c:pt idx="8">
                <c:v>7-Up (PepsiCo Inc)</c:v>
              </c:pt>
              <c:pt idx="9">
                <c:v>Fanta (Coca-Cola Co,</c:v>
              </c:pt>
              <c:pt idx="10">
                <c:v>Aquafina (PepsiCo Inc)</c:v>
              </c:pt>
              <c:pt idx="11">
                <c:v>7-Up Revive (PepsiCo</c:v>
              </c:pt>
              <c:pt idx="12">
                <c:v>Pepsi (PepsiCo Inc)</c:v>
              </c:pt>
              <c:pt idx="13">
                <c:v>Wonderfarm (Kirin</c:v>
              </c:pt>
              <c:pt idx="14">
                <c:v>Wake-up 247</c:v>
              </c:pt>
              <c:pt idx="15">
                <c:v>Number 1</c:v>
              </c:pt>
              <c:pt idx="16">
                <c:v>La Vie (Nestlé SA)</c:v>
              </c:pt>
              <c:pt idx="17">
                <c:v>Dr Thanh</c:v>
              </c:pt>
              <c:pt idx="18">
                <c:v>Minute Maid (Coca-</c:v>
              </c:pt>
              <c:pt idx="19">
                <c:v>Sprite (Coca-Cola Co,</c:v>
              </c:pt>
              <c:pt idx="20">
                <c:v>Nature (New Tower Ltd)</c:v>
              </c:pt>
              <c:pt idx="21">
                <c:v>Ceres (PepsiCo Inc)</c:v>
              </c:pt>
              <c:pt idx="22">
                <c:v>Dasani (Coca-Cola Co,</c:v>
              </c:pt>
              <c:pt idx="23">
                <c:v>i-on Life</c:v>
              </c:pt>
              <c:pt idx="24">
                <c:v>Pocari Sweat (Otsuka</c:v>
              </c:pt>
              <c:pt idx="25">
                <c:v>Vinh Hao</c:v>
              </c:pt>
              <c:pt idx="26">
                <c:v>Vinamilk</c:v>
              </c:pt>
            </c:strLit>
          </c:cat>
          <c:val>
            <c:numLit>
              <c:formatCode>General</c:formatCode>
              <c:ptCount val="27"/>
              <c:pt idx="0">
                <c:v>8.8000000000000007</c:v>
              </c:pt>
              <c:pt idx="1">
                <c:v>7.4</c:v>
              </c:pt>
              <c:pt idx="2">
                <c:v>7.1</c:v>
              </c:pt>
              <c:pt idx="3">
                <c:v>6.9</c:v>
              </c:pt>
              <c:pt idx="4">
                <c:v>6.8</c:v>
              </c:pt>
              <c:pt idx="5">
                <c:v>4.5</c:v>
              </c:pt>
              <c:pt idx="6">
                <c:v>3.9</c:v>
              </c:pt>
              <c:pt idx="7">
                <c:v>3.8</c:v>
              </c:pt>
              <c:pt idx="8">
                <c:v>3.3</c:v>
              </c:pt>
              <c:pt idx="9">
                <c:v>3</c:v>
              </c:pt>
              <c:pt idx="10">
                <c:v>2.7</c:v>
              </c:pt>
              <c:pt idx="11">
                <c:v>2.6</c:v>
              </c:pt>
              <c:pt idx="12">
                <c:v>2.6</c:v>
              </c:pt>
              <c:pt idx="13">
                <c:v>2.2999999999999998</c:v>
              </c:pt>
              <c:pt idx="14">
                <c:v>2</c:v>
              </c:pt>
              <c:pt idx="15">
                <c:v>1.9</c:v>
              </c:pt>
              <c:pt idx="16">
                <c:v>1.7</c:v>
              </c:pt>
              <c:pt idx="17">
                <c:v>1.4</c:v>
              </c:pt>
              <c:pt idx="18">
                <c:v>1.4</c:v>
              </c:pt>
              <c:pt idx="19">
                <c:v>1.2</c:v>
              </c:pt>
              <c:pt idx="20">
                <c:v>1</c:v>
              </c:pt>
              <c:pt idx="21">
                <c:v>0.9</c:v>
              </c:pt>
              <c:pt idx="22">
                <c:v>0.8</c:v>
              </c:pt>
              <c:pt idx="23">
                <c:v>0.7</c:v>
              </c:pt>
              <c:pt idx="24">
                <c:v>0.6</c:v>
              </c:pt>
              <c:pt idx="25">
                <c:v>0.6</c:v>
              </c:pt>
              <c:pt idx="26">
                <c:v>0.5</c:v>
              </c:pt>
            </c:numLit>
          </c:val>
          <c:extLst>
            <c:ext xmlns:c16="http://schemas.microsoft.com/office/drawing/2014/chart" uri="{C3380CC4-5D6E-409C-BE32-E72D297353CC}">
              <c16:uniqueId val="{00000000-17A5-474A-A00B-B597747C6E02}"/>
            </c:ext>
          </c:extLst>
        </c:ser>
        <c:dLbls>
          <c:showLegendKey val="0"/>
          <c:showVal val="0"/>
          <c:showCatName val="0"/>
          <c:showSerName val="0"/>
          <c:showPercent val="0"/>
          <c:showBubbleSize val="0"/>
        </c:dLbls>
        <c:gapWidth val="94"/>
        <c:axId val="581282848"/>
        <c:axId val="581275168"/>
      </c:barChart>
      <c:catAx>
        <c:axId val="58128284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rgbClr val="002060"/>
                </a:solidFill>
                <a:latin typeface="Poppins" panose="00000500000000000000" pitchFamily="2" charset="0"/>
                <a:ea typeface="+mn-ea"/>
                <a:cs typeface="Poppins" panose="00000500000000000000" pitchFamily="2" charset="0"/>
              </a:defRPr>
            </a:pPr>
            <a:endParaRPr lang="en-VN"/>
          </a:p>
        </c:txPr>
        <c:crossAx val="581275168"/>
        <c:crosses val="autoZero"/>
        <c:auto val="1"/>
        <c:lblAlgn val="ctr"/>
        <c:lblOffset val="100"/>
        <c:noMultiLvlLbl val="0"/>
      </c:catAx>
      <c:valAx>
        <c:axId val="581275168"/>
        <c:scaling>
          <c:orientation val="minMax"/>
        </c:scaling>
        <c:delete val="1"/>
        <c:axPos val="t"/>
        <c:numFmt formatCode="General" sourceLinked="1"/>
        <c:majorTickMark val="none"/>
        <c:minorTickMark val="none"/>
        <c:tickLblPos val="nextTo"/>
        <c:crossAx val="581282848"/>
        <c:crosses val="autoZero"/>
        <c:crossBetween val="between"/>
      </c:valAx>
      <c:spPr>
        <a:noFill/>
        <a:ln>
          <a:noFill/>
        </a:ln>
        <a:effectLst/>
      </c:spPr>
    </c:plotArea>
    <c:plotVisOnly val="1"/>
    <c:dispBlanksAs val="gap"/>
    <c:showDLblsOverMax val="0"/>
  </c:chart>
  <c:spPr>
    <a:noFill/>
    <a:ln>
      <a:noFill/>
    </a:ln>
    <a:effectLst/>
  </c:spPr>
  <c:txPr>
    <a:bodyPr/>
    <a:lstStyle/>
    <a:p>
      <a:pPr>
        <a:defRPr sz="1400">
          <a:solidFill>
            <a:srgbClr val="002060"/>
          </a:solidFill>
          <a:latin typeface="Poppins" panose="00000500000000000000" pitchFamily="2" charset="0"/>
          <a:cs typeface="Poppins" panose="00000500000000000000" pitchFamily="2" charset="0"/>
        </a:defRPr>
      </a:pPr>
      <a:endParaRPr lang="en-VN"/>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80" b="0" i="0" u="none" strike="noStrike" kern="1200" spc="0" baseline="0">
                <a:solidFill>
                  <a:srgbClr val="002060"/>
                </a:solidFill>
                <a:latin typeface="Poppins" panose="00000500000000000000" pitchFamily="2" charset="0"/>
                <a:ea typeface="+mn-ea"/>
                <a:cs typeface="Poppins" panose="00000500000000000000" pitchFamily="2" charset="0"/>
              </a:defRPr>
            </a:pPr>
            <a:r>
              <a:rPr lang="en-US" sz="1600" b="1"/>
              <a:t>NBO Company Shares of Off-trade Carbonates: </a:t>
            </a:r>
          </a:p>
          <a:p>
            <a:pPr>
              <a:defRPr/>
            </a:pPr>
            <a:r>
              <a:rPr lang="en-US" sz="1600" b="1"/>
              <a:t>% Volume 2023</a:t>
            </a:r>
          </a:p>
        </c:rich>
      </c:tx>
      <c:overlay val="0"/>
      <c:spPr>
        <a:noFill/>
        <a:ln>
          <a:noFill/>
        </a:ln>
        <a:effectLst/>
      </c:spPr>
      <c:txPr>
        <a:bodyPr rot="0" spcFirstLastPara="1" vertOverflow="ellipsis" vert="horz" wrap="square" anchor="ctr" anchorCtr="1"/>
        <a:lstStyle/>
        <a:p>
          <a:pPr>
            <a:defRPr sz="1680" b="0" i="0" u="none" strike="noStrike" kern="1200" spc="0" baseline="0">
              <a:solidFill>
                <a:srgbClr val="002060"/>
              </a:solidFill>
              <a:latin typeface="Poppins" panose="00000500000000000000" pitchFamily="2" charset="0"/>
              <a:ea typeface="+mn-ea"/>
              <a:cs typeface="Poppins" panose="00000500000000000000" pitchFamily="2" charset="0"/>
            </a:defRPr>
          </a:pPr>
          <a:endParaRPr lang="en-VN"/>
        </a:p>
      </c:txPr>
    </c:title>
    <c:autoTitleDeleted val="0"/>
    <c:plotArea>
      <c:layout/>
      <c:barChart>
        <c:barDir val="bar"/>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rgbClr val="002060"/>
                    </a:solidFill>
                    <a:latin typeface="Poppins" panose="00000500000000000000" pitchFamily="2" charset="0"/>
                    <a:ea typeface="+mn-ea"/>
                    <a:cs typeface="Poppins" panose="00000500000000000000" pitchFamily="2" charset="0"/>
                  </a:defRPr>
                </a:pPr>
                <a:endParaRPr lang="en-V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Lit>
              <c:ptCount val="9"/>
              <c:pt idx="0">
                <c:v>Suntory PepsiCo Vietnam</c:v>
              </c:pt>
              <c:pt idx="1">
                <c:v>Coca-Cola Beverages</c:v>
              </c:pt>
              <c:pt idx="2">
                <c:v>PepsiCo Vietnam (PIVN)</c:v>
              </c:pt>
              <c:pt idx="3">
                <c:v>Aje Group</c:v>
              </c:pt>
              <c:pt idx="4">
                <c:v>Chuong Duong Beverages JSC</c:v>
              </c:pt>
              <c:pt idx="5">
                <c:v>Tan Quang Minh</c:v>
              </c:pt>
              <c:pt idx="6">
                <c:v>Multinational Food &amp;</c:v>
              </c:pt>
              <c:pt idx="7">
                <c:v>Tribeco Binh Duong Co Ltd</c:v>
              </c:pt>
              <c:pt idx="8">
                <c:v>Others</c:v>
              </c:pt>
            </c:strLit>
          </c:cat>
          <c:val>
            <c:numLit>
              <c:formatCode>General</c:formatCode>
              <c:ptCount val="9"/>
              <c:pt idx="0">
                <c:v>50.7</c:v>
              </c:pt>
              <c:pt idx="1">
                <c:v>42.4</c:v>
              </c:pt>
              <c:pt idx="2">
                <c:v>0.9</c:v>
              </c:pt>
              <c:pt idx="3">
                <c:v>0.5</c:v>
              </c:pt>
              <c:pt idx="4">
                <c:v>0.5</c:v>
              </c:pt>
              <c:pt idx="5">
                <c:v>0.2</c:v>
              </c:pt>
              <c:pt idx="6">
                <c:v>0.1</c:v>
              </c:pt>
              <c:pt idx="7">
                <c:v>0</c:v>
              </c:pt>
              <c:pt idx="8">
                <c:v>4.5999999999999996</c:v>
              </c:pt>
            </c:numLit>
          </c:val>
          <c:extLst>
            <c:ext xmlns:c16="http://schemas.microsoft.com/office/drawing/2014/chart" uri="{C3380CC4-5D6E-409C-BE32-E72D297353CC}">
              <c16:uniqueId val="{00000000-0A2A-4066-B988-817927962D9C}"/>
            </c:ext>
          </c:extLst>
        </c:ser>
        <c:dLbls>
          <c:showLegendKey val="0"/>
          <c:showVal val="0"/>
          <c:showCatName val="0"/>
          <c:showSerName val="0"/>
          <c:showPercent val="0"/>
          <c:showBubbleSize val="0"/>
        </c:dLbls>
        <c:gapWidth val="182"/>
        <c:axId val="581055808"/>
        <c:axId val="581068288"/>
      </c:barChart>
      <c:catAx>
        <c:axId val="58105580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rgbClr val="002060"/>
                </a:solidFill>
                <a:latin typeface="Poppins" panose="00000500000000000000" pitchFamily="2" charset="0"/>
                <a:ea typeface="+mn-ea"/>
                <a:cs typeface="Poppins" panose="00000500000000000000" pitchFamily="2" charset="0"/>
              </a:defRPr>
            </a:pPr>
            <a:endParaRPr lang="en-VN"/>
          </a:p>
        </c:txPr>
        <c:crossAx val="581068288"/>
        <c:crosses val="autoZero"/>
        <c:auto val="1"/>
        <c:lblAlgn val="ctr"/>
        <c:lblOffset val="100"/>
        <c:noMultiLvlLbl val="0"/>
      </c:catAx>
      <c:valAx>
        <c:axId val="581068288"/>
        <c:scaling>
          <c:orientation val="minMax"/>
        </c:scaling>
        <c:delete val="1"/>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581055808"/>
        <c:crosses val="autoZero"/>
        <c:crossBetween val="between"/>
      </c:valAx>
      <c:spPr>
        <a:noFill/>
        <a:ln>
          <a:noFill/>
        </a:ln>
        <a:effectLst/>
      </c:spPr>
    </c:plotArea>
    <c:plotVisOnly val="1"/>
    <c:dispBlanksAs val="gap"/>
    <c:showDLblsOverMax val="0"/>
  </c:chart>
  <c:spPr>
    <a:noFill/>
    <a:ln>
      <a:noFill/>
    </a:ln>
    <a:effectLst/>
  </c:spPr>
  <c:txPr>
    <a:bodyPr/>
    <a:lstStyle/>
    <a:p>
      <a:pPr>
        <a:defRPr sz="1400">
          <a:solidFill>
            <a:srgbClr val="002060"/>
          </a:solidFill>
          <a:latin typeface="Poppins" panose="00000500000000000000" pitchFamily="2" charset="0"/>
          <a:cs typeface="Poppins" panose="00000500000000000000" pitchFamily="2" charset="0"/>
        </a:defRPr>
      </a:pPr>
      <a:endParaRPr lang="en-VN"/>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920" b="0" i="0" u="none" strike="noStrike" kern="1200" spc="0" baseline="0">
                <a:solidFill>
                  <a:srgbClr val="002060"/>
                </a:solidFill>
                <a:latin typeface="Poppins" panose="00000500000000000000" pitchFamily="2" charset="0"/>
                <a:ea typeface="+mn-ea"/>
                <a:cs typeface="Poppins" panose="00000500000000000000" pitchFamily="2" charset="0"/>
              </a:defRPr>
            </a:pPr>
            <a:r>
              <a:rPr lang="en-US" sz="2000" b="1"/>
              <a:t>NPD RTD Tea – APAC</a:t>
            </a:r>
            <a:r>
              <a:rPr lang="en-US" sz="2000" b="1" baseline="0"/>
              <a:t> – 2021-2024</a:t>
            </a:r>
            <a:endParaRPr lang="en-US" sz="2000" b="1"/>
          </a:p>
        </c:rich>
      </c:tx>
      <c:layout>
        <c:manualLayout>
          <c:xMode val="edge"/>
          <c:yMode val="edge"/>
          <c:x val="0.218223889317579"/>
          <c:y val="1.4150943396226415E-2"/>
        </c:manualLayout>
      </c:layout>
      <c:overlay val="0"/>
      <c:spPr>
        <a:noFill/>
        <a:ln>
          <a:noFill/>
        </a:ln>
        <a:effectLst/>
      </c:spPr>
      <c:txPr>
        <a:bodyPr rot="0" spcFirstLastPara="1" vertOverflow="ellipsis" vert="horz" wrap="square" anchor="ctr" anchorCtr="1"/>
        <a:lstStyle/>
        <a:p>
          <a:pPr>
            <a:defRPr sz="1920" b="0" i="0" u="none" strike="noStrike" kern="1200" spc="0" baseline="0">
              <a:solidFill>
                <a:srgbClr val="002060"/>
              </a:solidFill>
              <a:latin typeface="Poppins" panose="00000500000000000000" pitchFamily="2" charset="0"/>
              <a:ea typeface="+mn-ea"/>
              <a:cs typeface="Poppins" panose="00000500000000000000" pitchFamily="2" charset="0"/>
            </a:defRPr>
          </a:pPr>
          <a:endParaRPr lang="en-VN"/>
        </a:p>
      </c:txPr>
    </c:title>
    <c:autoTitleDeleted val="0"/>
    <c:plotArea>
      <c:layout/>
      <c:barChart>
        <c:barDir val="bar"/>
        <c:grouping val="clustered"/>
        <c:varyColors val="0"/>
        <c:ser>
          <c:idx val="0"/>
          <c:order val="0"/>
          <c:spPr>
            <a:solidFill>
              <a:schemeClr val="accent5"/>
            </a:solidFill>
            <a:ln>
              <a:no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rgbClr val="002060"/>
                    </a:solidFill>
                    <a:latin typeface="Poppins" panose="00000500000000000000" pitchFamily="2" charset="0"/>
                    <a:ea typeface="+mn-ea"/>
                    <a:cs typeface="Poppins" panose="00000500000000000000" pitchFamily="2" charset="0"/>
                  </a:defRPr>
                </a:pPr>
                <a:endParaRPr lang="en-V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'Top flavor'!$A$5:$A$24</c:f>
              <c:strCache>
                <c:ptCount val="20"/>
                <c:pt idx="0">
                  <c:v>Unflavoured/Plain</c:v>
                </c:pt>
                <c:pt idx="1">
                  <c:v>Lemon</c:v>
                </c:pt>
                <c:pt idx="2">
                  <c:v>Jasmine</c:v>
                </c:pt>
                <c:pt idx="3">
                  <c:v>Peach</c:v>
                </c:pt>
                <c:pt idx="4">
                  <c:v>Herbs/Herbal</c:v>
                </c:pt>
                <c:pt idx="5">
                  <c:v>Barley</c:v>
                </c:pt>
                <c:pt idx="6">
                  <c:v>Chrysanthemum</c:v>
                </c:pt>
                <c:pt idx="7">
                  <c:v>Honey &amp; Lemon</c:v>
                </c:pt>
                <c:pt idx="8">
                  <c:v>Apple</c:v>
                </c:pt>
                <c:pt idx="9">
                  <c:v>Lychee/Litchi</c:v>
                </c:pt>
                <c:pt idx="10">
                  <c:v>Strawberry</c:v>
                </c:pt>
                <c:pt idx="11">
                  <c:v>Osmanthus</c:v>
                </c:pt>
                <c:pt idx="12">
                  <c:v>Sugar (Brown)</c:v>
                </c:pt>
                <c:pt idx="13">
                  <c:v>Grapefruit</c:v>
                </c:pt>
                <c:pt idx="14">
                  <c:v>Peach (White)</c:v>
                </c:pt>
                <c:pt idx="15">
                  <c:v>Orange/Sweet Orange</c:v>
                </c:pt>
                <c:pt idx="16">
                  <c:v>Honey</c:v>
                </c:pt>
                <c:pt idx="17">
                  <c:v>Roasted/Toasted</c:v>
                </c:pt>
                <c:pt idx="18">
                  <c:v>Berry</c:v>
                </c:pt>
                <c:pt idx="19">
                  <c:v>Mango</c:v>
                </c:pt>
              </c:strCache>
            </c:strRef>
          </c:cat>
          <c:val>
            <c:numRef>
              <c:f>'Top flavor'!$B$5:$B$24</c:f>
              <c:numCache>
                <c:formatCode>0%</c:formatCode>
                <c:ptCount val="20"/>
                <c:pt idx="0">
                  <c:v>0.296296296296296</c:v>
                </c:pt>
                <c:pt idx="1">
                  <c:v>8.78400524418224E-2</c:v>
                </c:pt>
                <c:pt idx="2">
                  <c:v>5.1786299573910198E-2</c:v>
                </c:pt>
                <c:pt idx="3">
                  <c:v>5.0147492625368703E-2</c:v>
                </c:pt>
                <c:pt idx="4">
                  <c:v>2.0321206161914102E-2</c:v>
                </c:pt>
                <c:pt idx="5">
                  <c:v>1.86823992133727E-2</c:v>
                </c:pt>
                <c:pt idx="6">
                  <c:v>1.50770239265814E-2</c:v>
                </c:pt>
                <c:pt idx="7">
                  <c:v>1.27826941986234E-2</c:v>
                </c:pt>
                <c:pt idx="8">
                  <c:v>1.0160603080957099E-2</c:v>
                </c:pt>
                <c:pt idx="9">
                  <c:v>9.1773189118321899E-3</c:v>
                </c:pt>
                <c:pt idx="10">
                  <c:v>8.8495575221238902E-3</c:v>
                </c:pt>
                <c:pt idx="11">
                  <c:v>8.8495575221238902E-3</c:v>
                </c:pt>
                <c:pt idx="12">
                  <c:v>8.8495575221238902E-3</c:v>
                </c:pt>
                <c:pt idx="13">
                  <c:v>7.8662733529990207E-3</c:v>
                </c:pt>
                <c:pt idx="14">
                  <c:v>7.21075057358243E-3</c:v>
                </c:pt>
                <c:pt idx="15">
                  <c:v>6.8829891838741398E-3</c:v>
                </c:pt>
                <c:pt idx="16">
                  <c:v>6.5552277941658497E-3</c:v>
                </c:pt>
                <c:pt idx="17">
                  <c:v>6.5552277941658497E-3</c:v>
                </c:pt>
                <c:pt idx="18">
                  <c:v>6.22746640445755E-3</c:v>
                </c:pt>
                <c:pt idx="19">
                  <c:v>5.8997050147492599E-3</c:v>
                </c:pt>
              </c:numCache>
            </c:numRef>
          </c:val>
          <c:extLst>
            <c:ext xmlns:c16="http://schemas.microsoft.com/office/drawing/2014/chart" uri="{C3380CC4-5D6E-409C-BE32-E72D297353CC}">
              <c16:uniqueId val="{00000000-84E7-4D96-A5DB-F3EC834745F2}"/>
            </c:ext>
          </c:extLst>
        </c:ser>
        <c:dLbls>
          <c:showLegendKey val="0"/>
          <c:showVal val="0"/>
          <c:showCatName val="0"/>
          <c:showSerName val="0"/>
          <c:showPercent val="0"/>
          <c:showBubbleSize val="0"/>
        </c:dLbls>
        <c:gapWidth val="182"/>
        <c:axId val="581299168"/>
        <c:axId val="581296768"/>
      </c:barChart>
      <c:catAx>
        <c:axId val="58129916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rgbClr val="002060"/>
                </a:solidFill>
                <a:latin typeface="Poppins" panose="00000500000000000000" pitchFamily="2" charset="0"/>
                <a:ea typeface="+mn-ea"/>
                <a:cs typeface="Poppins" panose="00000500000000000000" pitchFamily="2" charset="0"/>
              </a:defRPr>
            </a:pPr>
            <a:endParaRPr lang="en-VN"/>
          </a:p>
        </c:txPr>
        <c:crossAx val="581296768"/>
        <c:crosses val="autoZero"/>
        <c:auto val="1"/>
        <c:lblAlgn val="ctr"/>
        <c:lblOffset val="100"/>
        <c:noMultiLvlLbl val="0"/>
      </c:catAx>
      <c:valAx>
        <c:axId val="581296768"/>
        <c:scaling>
          <c:orientation val="minMax"/>
        </c:scaling>
        <c:delete val="1"/>
        <c:axPos val="t"/>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581299168"/>
        <c:crosses val="autoZero"/>
        <c:crossBetween val="between"/>
      </c:valAx>
      <c:spPr>
        <a:noFill/>
        <a:ln>
          <a:noFill/>
        </a:ln>
        <a:effectLst/>
      </c:spPr>
    </c:plotArea>
    <c:plotVisOnly val="1"/>
    <c:dispBlanksAs val="gap"/>
    <c:showDLblsOverMax val="0"/>
  </c:chart>
  <c:spPr>
    <a:noFill/>
    <a:ln>
      <a:noFill/>
    </a:ln>
    <a:effectLst/>
  </c:spPr>
  <c:txPr>
    <a:bodyPr/>
    <a:lstStyle/>
    <a:p>
      <a:pPr>
        <a:defRPr sz="1600">
          <a:solidFill>
            <a:srgbClr val="002060"/>
          </a:solidFill>
          <a:latin typeface="Poppins" panose="00000500000000000000" pitchFamily="2" charset="0"/>
          <a:cs typeface="Poppins" panose="00000500000000000000" pitchFamily="2" charset="0"/>
        </a:defRPr>
      </a:pPr>
      <a:endParaRPr lang="en-VN"/>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2000"/>
            </a:pPr>
            <a:r>
              <a:rPr lang="en-US" sz="2000"/>
              <a:t>Top Ingredients - Tea based </a:t>
            </a:r>
          </a:p>
        </c:rich>
      </c:tx>
      <c:overlay val="0"/>
    </c:title>
    <c:autoTitleDeleted val="0"/>
    <c:plotArea>
      <c:layout/>
      <c:barChart>
        <c:barDir val="col"/>
        <c:grouping val="clustered"/>
        <c:varyColors val="0"/>
        <c:ser>
          <c:idx val="0"/>
          <c:order val="0"/>
          <c:tx>
            <c:strRef>
              <c:f>'Top ingredients'!$A$4</c:f>
              <c:strCache>
                <c:ptCount val="1"/>
                <c:pt idx="0">
                  <c:v>Ingredient</c:v>
                </c:pt>
              </c:strCache>
            </c:strRef>
          </c:tx>
          <c:spPr>
            <a:solidFill>
              <a:schemeClr val="accent5"/>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'Top ingredients'!$A$5:$A$24</c:f>
              <c:strCache>
                <c:ptCount val="20"/>
                <c:pt idx="0">
                  <c:v>Black Tea  </c:v>
                </c:pt>
                <c:pt idx="1">
                  <c:v>Green Tea  </c:v>
                </c:pt>
                <c:pt idx="2">
                  <c:v>Oolong Tea  </c:v>
                </c:pt>
                <c:pt idx="3">
                  <c:v>Black Tea Extract  </c:v>
                </c:pt>
                <c:pt idx="4">
                  <c:v>Tea  </c:v>
                </c:pt>
                <c:pt idx="5">
                  <c:v>Jasmine Tea  </c:v>
                </c:pt>
                <c:pt idx="6">
                  <c:v>Green Tea Extract  </c:v>
                </c:pt>
                <c:pt idx="7">
                  <c:v>Matcha Green Tea  </c:v>
                </c:pt>
                <c:pt idx="8">
                  <c:v>Matcha Green Tea Extract  </c:v>
                </c:pt>
                <c:pt idx="9">
                  <c:v>Rooibos Tea  </c:v>
                </c:pt>
                <c:pt idx="10">
                  <c:v>Jasmine Green Tea  </c:v>
                </c:pt>
                <c:pt idx="11">
                  <c:v>Assam Black Tea  </c:v>
                </c:pt>
                <c:pt idx="12">
                  <c:v>White Tea  </c:v>
                </c:pt>
                <c:pt idx="13">
                  <c:v>Ceylon Tea  </c:v>
                </c:pt>
                <c:pt idx="14">
                  <c:v>Tie Guan Yin Tea  </c:v>
                </c:pt>
                <c:pt idx="15">
                  <c:v>Pu Erh Tea  </c:v>
                </c:pt>
                <c:pt idx="16">
                  <c:v>Darjeeling Tea  </c:v>
                </c:pt>
                <c:pt idx="17">
                  <c:v>Oolong Tea Extract  </c:v>
                </c:pt>
                <c:pt idx="18">
                  <c:v>Da Hong Pao Tea  </c:v>
                </c:pt>
                <c:pt idx="19">
                  <c:v>Sencha Green Tea  </c:v>
                </c:pt>
              </c:strCache>
            </c:strRef>
          </c:cat>
          <c:val>
            <c:numRef>
              <c:f>'Top ingredients'!$B$5:$B$24</c:f>
              <c:numCache>
                <c:formatCode>0.0%</c:formatCode>
                <c:ptCount val="20"/>
                <c:pt idx="0">
                  <c:v>0.22074908849850799</c:v>
                </c:pt>
                <c:pt idx="1">
                  <c:v>0.17666556181637399</c:v>
                </c:pt>
                <c:pt idx="2">
                  <c:v>0.114352005303281</c:v>
                </c:pt>
                <c:pt idx="3">
                  <c:v>0.103745442492542</c:v>
                </c:pt>
                <c:pt idx="4">
                  <c:v>9.3801789857474296E-2</c:v>
                </c:pt>
                <c:pt idx="5">
                  <c:v>5.5684454756380501E-2</c:v>
                </c:pt>
                <c:pt idx="6">
                  <c:v>4.5409347033477002E-2</c:v>
                </c:pt>
                <c:pt idx="7">
                  <c:v>1.8561484918793499E-2</c:v>
                </c:pt>
                <c:pt idx="8">
                  <c:v>1.7567119655286699E-2</c:v>
                </c:pt>
                <c:pt idx="9">
                  <c:v>1.55783891282731E-2</c:v>
                </c:pt>
                <c:pt idx="10">
                  <c:v>1.49154789526019E-2</c:v>
                </c:pt>
                <c:pt idx="11">
                  <c:v>1.09380178985747E-2</c:v>
                </c:pt>
                <c:pt idx="12">
                  <c:v>8.9492873715611501E-3</c:v>
                </c:pt>
                <c:pt idx="13">
                  <c:v>8.9492873715611501E-3</c:v>
                </c:pt>
                <c:pt idx="14">
                  <c:v>8.2863771958899598E-3</c:v>
                </c:pt>
                <c:pt idx="15">
                  <c:v>7.6234670202187599E-3</c:v>
                </c:pt>
                <c:pt idx="16">
                  <c:v>6.2976466688763697E-3</c:v>
                </c:pt>
                <c:pt idx="17">
                  <c:v>5.9661915810407702E-3</c:v>
                </c:pt>
                <c:pt idx="18">
                  <c:v>4.64037122969838E-3</c:v>
                </c:pt>
                <c:pt idx="19">
                  <c:v>4.64037122969838E-3</c:v>
                </c:pt>
              </c:numCache>
            </c:numRef>
          </c:val>
          <c:extLst>
            <c:ext xmlns:c16="http://schemas.microsoft.com/office/drawing/2014/chart" uri="{C3380CC4-5D6E-409C-BE32-E72D297353CC}">
              <c16:uniqueId val="{00000000-74DB-45C7-AB47-57FC8340A090}"/>
            </c:ext>
          </c:extLst>
        </c:ser>
        <c:dLbls>
          <c:showLegendKey val="0"/>
          <c:showVal val="0"/>
          <c:showCatName val="0"/>
          <c:showSerName val="0"/>
          <c:showPercent val="0"/>
          <c:showBubbleSize val="0"/>
        </c:dLbls>
        <c:gapWidth val="150"/>
        <c:axId val="50010001"/>
        <c:axId val="50010002"/>
      </c:barChart>
      <c:catAx>
        <c:axId val="50010001"/>
        <c:scaling>
          <c:orientation val="minMax"/>
        </c:scaling>
        <c:delete val="0"/>
        <c:axPos val="b"/>
        <c:numFmt formatCode="General" sourceLinked="0"/>
        <c:majorTickMark val="out"/>
        <c:minorTickMark val="none"/>
        <c:tickLblPos val="nextTo"/>
        <c:crossAx val="50010002"/>
        <c:crosses val="autoZero"/>
        <c:auto val="1"/>
        <c:lblAlgn val="ctr"/>
        <c:lblOffset val="100"/>
        <c:noMultiLvlLbl val="0"/>
      </c:catAx>
      <c:valAx>
        <c:axId val="50010002"/>
        <c:scaling>
          <c:orientation val="minMax"/>
        </c:scaling>
        <c:delete val="1"/>
        <c:axPos val="l"/>
        <c:numFmt formatCode="0.0%" sourceLinked="0"/>
        <c:majorTickMark val="out"/>
        <c:minorTickMark val="none"/>
        <c:tickLblPos val="nextTo"/>
        <c:crossAx val="50010001"/>
        <c:crosses val="autoZero"/>
        <c:crossBetween val="between"/>
      </c:valAx>
    </c:plotArea>
    <c:plotVisOnly val="1"/>
    <c:dispBlanksAs val="gap"/>
    <c:showDLblsOverMax val="0"/>
  </c:chart>
  <c:txPr>
    <a:bodyPr/>
    <a:lstStyle/>
    <a:p>
      <a:pPr>
        <a:defRPr sz="1400">
          <a:solidFill>
            <a:srgbClr val="002060"/>
          </a:solidFill>
          <a:latin typeface="Poppins" panose="00000500000000000000" pitchFamily="2" charset="0"/>
          <a:cs typeface="Poppins" panose="00000500000000000000" pitchFamily="2" charset="0"/>
        </a:defRPr>
      </a:pPr>
      <a:endParaRPr lang="en-VN"/>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6"/>
            </a:solidFill>
            <a:ln>
              <a:noFill/>
            </a:ln>
            <a:effectLst/>
          </c:spPr>
          <c:invertIfNegative val="0"/>
          <c:dLbls>
            <c:spPr>
              <a:noFill/>
              <a:ln>
                <a:noFill/>
              </a:ln>
              <a:effectLst/>
            </c:spPr>
            <c:txPr>
              <a:bodyPr rot="0" spcFirstLastPara="1" vertOverflow="ellipsis" vert="horz" wrap="square" anchor="ctr" anchorCtr="1"/>
              <a:lstStyle/>
              <a:p>
                <a:pPr>
                  <a:defRPr sz="1800" b="0" i="0" u="none" strike="noStrike" kern="1200" baseline="0">
                    <a:solidFill>
                      <a:srgbClr val="002060"/>
                    </a:solidFill>
                    <a:latin typeface="Poppins" panose="00000500000000000000" pitchFamily="2" charset="0"/>
                    <a:ea typeface="+mn-ea"/>
                    <a:cs typeface="Poppins" panose="00000500000000000000" pitchFamily="2" charset="0"/>
                  </a:defRPr>
                </a:pPr>
                <a:endParaRPr lang="en-V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'Top claim'!$A$170:$B$197</c:f>
              <c:multiLvlStrCache>
                <c:ptCount val="28"/>
                <c:lvl>
                  <c:pt idx="0">
                    <c:v>Sugar Free</c:v>
                  </c:pt>
                  <c:pt idx="1">
                    <c:v>Low/No/Reduced Calorie</c:v>
                  </c:pt>
                  <c:pt idx="2">
                    <c:v>No Additives/Preservatives</c:v>
                  </c:pt>
                  <c:pt idx="3">
                    <c:v>Low/Reduced Sugar</c:v>
                  </c:pt>
                  <c:pt idx="4">
                    <c:v>Low/No/Reduced Fat</c:v>
                  </c:pt>
                  <c:pt idx="5">
                    <c:v>Free from Added/Artificial Preservatives</c:v>
                  </c:pt>
                  <c:pt idx="6">
                    <c:v>Free from Added/Artificial Colourings</c:v>
                  </c:pt>
                  <c:pt idx="7">
                    <c:v>No Added Sugar</c:v>
                  </c:pt>
                  <c:pt idx="8">
                    <c:v>Vitamin/Mineral Fortified</c:v>
                  </c:pt>
                  <c:pt idx="9">
                    <c:v>High/Added Fibre</c:v>
                  </c:pt>
                  <c:pt idx="10">
                    <c:v>High/Added Protein</c:v>
                  </c:pt>
                  <c:pt idx="11">
                    <c:v>Added Calcium</c:v>
                  </c:pt>
                  <c:pt idx="12">
                    <c:v>No Additives/Preservatives</c:v>
                  </c:pt>
                  <c:pt idx="13">
                    <c:v>Low/No/Reduced Calorie</c:v>
                  </c:pt>
                  <c:pt idx="14">
                    <c:v>Free from Added/Artificial Flavourings</c:v>
                  </c:pt>
                  <c:pt idx="15">
                    <c:v>Sugar Free</c:v>
                  </c:pt>
                  <c:pt idx="16">
                    <c:v>Free from Added/Artificial Colourings</c:v>
                  </c:pt>
                  <c:pt idx="17">
                    <c:v>Free from Added/Artificial Preservatives</c:v>
                  </c:pt>
                  <c:pt idx="18">
                    <c:v>Antioxidant</c:v>
                  </c:pt>
                  <c:pt idx="19">
                    <c:v>Functional - Slimming</c:v>
                  </c:pt>
                  <c:pt idx="20">
                    <c:v>Functional - Digestive</c:v>
                  </c:pt>
                  <c:pt idx="21">
                    <c:v>Functional - Cardiovascular</c:v>
                  </c:pt>
                  <c:pt idx="22">
                    <c:v>Functional - Stress &amp; Sleep</c:v>
                  </c:pt>
                  <c:pt idx="23">
                    <c:v>Functional - Beauty Benefits</c:v>
                  </c:pt>
                  <c:pt idx="24">
                    <c:v>Functional - Immune System</c:v>
                  </c:pt>
                  <c:pt idx="25">
                    <c:v>Functional - Brain &amp; Nervous System</c:v>
                  </c:pt>
                  <c:pt idx="26">
                    <c:v>Functional - Energy</c:v>
                  </c:pt>
                  <c:pt idx="27">
                    <c:v>Functional - Skin, Nails &amp; Hair</c:v>
                  </c:pt>
                </c:lvl>
                <c:lvl>
                  <c:pt idx="0">
                    <c:v>Minus</c:v>
                  </c:pt>
                  <c:pt idx="8">
                    <c:v>Plus</c:v>
                  </c:pt>
                  <c:pt idx="12">
                    <c:v>Free from</c:v>
                  </c:pt>
                  <c:pt idx="18">
                    <c:v>Functional</c:v>
                  </c:pt>
                </c:lvl>
              </c:multiLvlStrCache>
            </c:multiLvlStrRef>
          </c:cat>
          <c:val>
            <c:numRef>
              <c:f>'Top claim'!$C$170:$C$197</c:f>
              <c:numCache>
                <c:formatCode>#,##0</c:formatCode>
                <c:ptCount val="28"/>
                <c:pt idx="0">
                  <c:v>1486</c:v>
                </c:pt>
                <c:pt idx="1">
                  <c:v>1338</c:v>
                </c:pt>
                <c:pt idx="2">
                  <c:v>1149</c:v>
                </c:pt>
                <c:pt idx="3">
                  <c:v>878</c:v>
                </c:pt>
                <c:pt idx="4">
                  <c:v>492</c:v>
                </c:pt>
                <c:pt idx="5">
                  <c:v>485</c:v>
                </c:pt>
                <c:pt idx="6">
                  <c:v>358</c:v>
                </c:pt>
                <c:pt idx="7">
                  <c:v>355</c:v>
                </c:pt>
                <c:pt idx="8">
                  <c:v>488</c:v>
                </c:pt>
                <c:pt idx="9">
                  <c:v>161</c:v>
                </c:pt>
                <c:pt idx="10">
                  <c:v>37</c:v>
                </c:pt>
                <c:pt idx="11">
                  <c:v>15</c:v>
                </c:pt>
                <c:pt idx="12">
                  <c:v>169</c:v>
                </c:pt>
                <c:pt idx="13">
                  <c:v>123</c:v>
                </c:pt>
                <c:pt idx="14">
                  <c:v>68</c:v>
                </c:pt>
                <c:pt idx="15">
                  <c:v>65</c:v>
                </c:pt>
                <c:pt idx="16">
                  <c:v>65</c:v>
                </c:pt>
                <c:pt idx="17">
                  <c:v>51</c:v>
                </c:pt>
                <c:pt idx="18">
                  <c:v>605</c:v>
                </c:pt>
                <c:pt idx="19">
                  <c:v>281</c:v>
                </c:pt>
                <c:pt idx="20">
                  <c:v>237</c:v>
                </c:pt>
                <c:pt idx="21">
                  <c:v>152</c:v>
                </c:pt>
                <c:pt idx="22">
                  <c:v>113</c:v>
                </c:pt>
                <c:pt idx="23">
                  <c:v>109</c:v>
                </c:pt>
                <c:pt idx="24">
                  <c:v>94</c:v>
                </c:pt>
                <c:pt idx="25">
                  <c:v>89</c:v>
                </c:pt>
                <c:pt idx="26">
                  <c:v>74</c:v>
                </c:pt>
                <c:pt idx="27">
                  <c:v>55</c:v>
                </c:pt>
              </c:numCache>
            </c:numRef>
          </c:val>
          <c:extLst>
            <c:ext xmlns:c16="http://schemas.microsoft.com/office/drawing/2014/chart" uri="{C3380CC4-5D6E-409C-BE32-E72D297353CC}">
              <c16:uniqueId val="{00000000-4CD2-4F76-AC68-887A3A8887BA}"/>
            </c:ext>
          </c:extLst>
        </c:ser>
        <c:dLbls>
          <c:showLegendKey val="0"/>
          <c:showVal val="0"/>
          <c:showCatName val="0"/>
          <c:showSerName val="0"/>
          <c:showPercent val="0"/>
          <c:showBubbleSize val="0"/>
        </c:dLbls>
        <c:gapWidth val="219"/>
        <c:overlap val="-27"/>
        <c:axId val="507408864"/>
        <c:axId val="507403104"/>
      </c:barChart>
      <c:catAx>
        <c:axId val="5074088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rgbClr val="002060"/>
                </a:solidFill>
                <a:latin typeface="Poppins" panose="00000500000000000000" pitchFamily="2" charset="0"/>
                <a:ea typeface="+mn-ea"/>
                <a:cs typeface="Poppins" panose="00000500000000000000" pitchFamily="2" charset="0"/>
              </a:defRPr>
            </a:pPr>
            <a:endParaRPr lang="en-VN"/>
          </a:p>
        </c:txPr>
        <c:crossAx val="507403104"/>
        <c:crosses val="autoZero"/>
        <c:auto val="1"/>
        <c:lblAlgn val="ctr"/>
        <c:lblOffset val="100"/>
        <c:noMultiLvlLbl val="0"/>
      </c:catAx>
      <c:valAx>
        <c:axId val="507403104"/>
        <c:scaling>
          <c:orientation val="minMax"/>
        </c:scaling>
        <c:delete val="1"/>
        <c:axPos val="l"/>
        <c:numFmt formatCode="#,##0" sourceLinked="1"/>
        <c:majorTickMark val="none"/>
        <c:minorTickMark val="none"/>
        <c:tickLblPos val="nextTo"/>
        <c:crossAx val="50740886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800">
          <a:solidFill>
            <a:srgbClr val="002060"/>
          </a:solidFill>
          <a:latin typeface="Poppins" panose="00000500000000000000" pitchFamily="2" charset="0"/>
          <a:cs typeface="Poppins" panose="00000500000000000000" pitchFamily="2" charset="0"/>
        </a:defRPr>
      </a:pPr>
      <a:endParaRPr lang="en-VN"/>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China: percentage of newly launched RTD tea, by type, 2020-23</a:t>
            </a:r>
          </a:p>
        </c:rich>
      </c:tx>
      <c:overlay val="0"/>
    </c:title>
    <c:autoTitleDeleted val="0"/>
    <c:plotArea>
      <c:layout>
        <c:manualLayout>
          <c:layoutTarget val="inner"/>
          <c:xMode val="edge"/>
          <c:yMode val="edge"/>
          <c:x val="9.9631536442560065E-2"/>
          <c:y val="0.10182648401826484"/>
          <c:w val="0.75651398142539883"/>
          <c:h val="0.82123287671232881"/>
        </c:manualLayout>
      </c:layout>
      <c:barChart>
        <c:barDir val="col"/>
        <c:grouping val="clustered"/>
        <c:varyColors val="0"/>
        <c:ser>
          <c:idx val="0"/>
          <c:order val="0"/>
          <c:tx>
            <c:strRef>
              <c:f>Sheet1!$B$1</c:f>
              <c:strCache>
                <c:ptCount val="1"/>
                <c:pt idx="0">
                  <c:v>July 2020-June 2021</c:v>
                </c:pt>
              </c:strCache>
            </c:strRef>
          </c:tx>
          <c:spPr>
            <a:solidFill>
              <a:srgbClr val="5E358B"/>
            </a:solidFill>
          </c:spPr>
          <c:invertIfNegative val="0"/>
          <c:dLbls>
            <c:dLbl>
              <c:idx val="0"/>
              <c:tx>
                <c:rich>
                  <a:bodyPr/>
                  <a:lstStyle/>
                  <a:p>
                    <a:r>
                      <a:rPr lang="en-US"/>
                      <a:t>17</a:t>
                    </a:r>
                  </a:p>
                </c:rich>
              </c:tx>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7D2A-4BFF-B893-2DB4AC25F60E}"/>
                </c:ext>
              </c:extLst>
            </c:dLbl>
            <c:dLbl>
              <c:idx val="1"/>
              <c:tx>
                <c:rich>
                  <a:bodyPr/>
                  <a:lstStyle/>
                  <a:p>
                    <a:r>
                      <a:rPr lang="en-US"/>
                      <a:t>46</a:t>
                    </a:r>
                  </a:p>
                </c:rich>
              </c:tx>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7D2A-4BFF-B893-2DB4AC25F60E}"/>
                </c:ext>
              </c:extLst>
            </c:dLbl>
            <c:dLbl>
              <c:idx val="2"/>
              <c:tx>
                <c:rich>
                  <a:bodyPr/>
                  <a:lstStyle/>
                  <a:p>
                    <a:r>
                      <a:rPr lang="en-US"/>
                      <a:t>22</a:t>
                    </a:r>
                  </a:p>
                </c:rich>
              </c:tx>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7D2A-4BFF-B893-2DB4AC25F60E}"/>
                </c:ext>
              </c:extLst>
            </c:dLbl>
            <c:dLbl>
              <c:idx val="3"/>
              <c:tx>
                <c:rich>
                  <a:bodyPr/>
                  <a:lstStyle/>
                  <a:p>
                    <a:r>
                      <a:rPr lang="en-US"/>
                      <a:t>2</a:t>
                    </a:r>
                  </a:p>
                </c:rich>
              </c:tx>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7D2A-4BFF-B893-2DB4AC25F60E}"/>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1"/>
              </c:ext>
            </c:extLst>
          </c:dLbls>
          <c:cat>
            <c:strRef>
              <c:f>Sheet1!$A$2:$A$5</c:f>
              <c:strCache>
                <c:ptCount val="4"/>
                <c:pt idx="0">
                  <c:v>Pure tea</c:v>
                </c:pt>
                <c:pt idx="1">
                  <c:v>Fruit tea</c:v>
                </c:pt>
                <c:pt idx="2">
                  <c:v>Milk tea</c:v>
                </c:pt>
                <c:pt idx="3">
                  <c:v>Herbal tea</c:v>
                </c:pt>
              </c:strCache>
            </c:strRef>
          </c:cat>
          <c:val>
            <c:numRef>
              <c:f>Sheet1!$B$2:$B$5</c:f>
              <c:numCache>
                <c:formatCode>General</c:formatCode>
                <c:ptCount val="4"/>
                <c:pt idx="0">
                  <c:v>17</c:v>
                </c:pt>
                <c:pt idx="1">
                  <c:v>46</c:v>
                </c:pt>
                <c:pt idx="2">
                  <c:v>22</c:v>
                </c:pt>
                <c:pt idx="3">
                  <c:v>2</c:v>
                </c:pt>
              </c:numCache>
            </c:numRef>
          </c:val>
          <c:extLst>
            <c:ext xmlns:c16="http://schemas.microsoft.com/office/drawing/2014/chart" uri="{C3380CC4-5D6E-409C-BE32-E72D297353CC}">
              <c16:uniqueId val="{00000004-7D2A-4BFF-B893-2DB4AC25F60E}"/>
            </c:ext>
          </c:extLst>
        </c:ser>
        <c:ser>
          <c:idx val="1"/>
          <c:order val="1"/>
          <c:tx>
            <c:strRef>
              <c:f>Sheet1!$C$1</c:f>
              <c:strCache>
                <c:ptCount val="1"/>
                <c:pt idx="0">
                  <c:v>July 2021-June 2022</c:v>
                </c:pt>
              </c:strCache>
            </c:strRef>
          </c:tx>
          <c:spPr>
            <a:solidFill>
              <a:srgbClr val="31A9DF"/>
            </a:solidFill>
          </c:spPr>
          <c:invertIfNegative val="0"/>
          <c:dLbls>
            <c:dLbl>
              <c:idx val="0"/>
              <c:tx>
                <c:rich>
                  <a:bodyPr/>
                  <a:lstStyle/>
                  <a:p>
                    <a:r>
                      <a:rPr lang="en-US"/>
                      <a:t>20</a:t>
                    </a:r>
                  </a:p>
                </c:rich>
              </c:tx>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7D2A-4BFF-B893-2DB4AC25F60E}"/>
                </c:ext>
              </c:extLst>
            </c:dLbl>
            <c:dLbl>
              <c:idx val="1"/>
              <c:tx>
                <c:rich>
                  <a:bodyPr/>
                  <a:lstStyle/>
                  <a:p>
                    <a:r>
                      <a:rPr lang="en-US"/>
                      <a:t>38</a:t>
                    </a:r>
                  </a:p>
                </c:rich>
              </c:tx>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6-7D2A-4BFF-B893-2DB4AC25F60E}"/>
                </c:ext>
              </c:extLst>
            </c:dLbl>
            <c:dLbl>
              <c:idx val="2"/>
              <c:tx>
                <c:rich>
                  <a:bodyPr/>
                  <a:lstStyle/>
                  <a:p>
                    <a:r>
                      <a:rPr lang="en-US"/>
                      <a:t>25</a:t>
                    </a:r>
                  </a:p>
                </c:rich>
              </c:tx>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7-7D2A-4BFF-B893-2DB4AC25F60E}"/>
                </c:ext>
              </c:extLst>
            </c:dLbl>
            <c:dLbl>
              <c:idx val="3"/>
              <c:tx>
                <c:rich>
                  <a:bodyPr/>
                  <a:lstStyle/>
                  <a:p>
                    <a:r>
                      <a:rPr lang="en-US"/>
                      <a:t>4</a:t>
                    </a:r>
                  </a:p>
                </c:rich>
              </c:tx>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8-7D2A-4BFF-B893-2DB4AC25F60E}"/>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1"/>
              </c:ext>
            </c:extLst>
          </c:dLbls>
          <c:cat>
            <c:strRef>
              <c:f>Sheet1!$A$2:$A$5</c:f>
              <c:strCache>
                <c:ptCount val="4"/>
                <c:pt idx="0">
                  <c:v>Pure tea</c:v>
                </c:pt>
                <c:pt idx="1">
                  <c:v>Fruit tea</c:v>
                </c:pt>
                <c:pt idx="2">
                  <c:v>Milk tea</c:v>
                </c:pt>
                <c:pt idx="3">
                  <c:v>Herbal tea</c:v>
                </c:pt>
              </c:strCache>
            </c:strRef>
          </c:cat>
          <c:val>
            <c:numRef>
              <c:f>Sheet1!$C$2:$C$5</c:f>
              <c:numCache>
                <c:formatCode>General</c:formatCode>
                <c:ptCount val="4"/>
                <c:pt idx="0">
                  <c:v>20</c:v>
                </c:pt>
                <c:pt idx="1">
                  <c:v>38</c:v>
                </c:pt>
                <c:pt idx="2">
                  <c:v>25</c:v>
                </c:pt>
                <c:pt idx="3">
                  <c:v>4</c:v>
                </c:pt>
              </c:numCache>
            </c:numRef>
          </c:val>
          <c:extLst>
            <c:ext xmlns:c16="http://schemas.microsoft.com/office/drawing/2014/chart" uri="{C3380CC4-5D6E-409C-BE32-E72D297353CC}">
              <c16:uniqueId val="{00000009-7D2A-4BFF-B893-2DB4AC25F60E}"/>
            </c:ext>
          </c:extLst>
        </c:ser>
        <c:ser>
          <c:idx val="2"/>
          <c:order val="2"/>
          <c:tx>
            <c:strRef>
              <c:f>Sheet1!$D$1</c:f>
              <c:strCache>
                <c:ptCount val="1"/>
                <c:pt idx="0">
                  <c:v>July 2022-June 2023</c:v>
                </c:pt>
              </c:strCache>
            </c:strRef>
          </c:tx>
          <c:spPr>
            <a:solidFill>
              <a:srgbClr val="047934"/>
            </a:solidFill>
          </c:spPr>
          <c:invertIfNegative val="0"/>
          <c:dLbls>
            <c:dLbl>
              <c:idx val="0"/>
              <c:tx>
                <c:rich>
                  <a:bodyPr/>
                  <a:lstStyle/>
                  <a:p>
                    <a:r>
                      <a:rPr lang="en-US"/>
                      <a:t>20</a:t>
                    </a:r>
                  </a:p>
                </c:rich>
              </c:tx>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A-7D2A-4BFF-B893-2DB4AC25F60E}"/>
                </c:ext>
              </c:extLst>
            </c:dLbl>
            <c:dLbl>
              <c:idx val="1"/>
              <c:tx>
                <c:rich>
                  <a:bodyPr/>
                  <a:lstStyle/>
                  <a:p>
                    <a:r>
                      <a:rPr lang="en-US"/>
                      <a:t>47</a:t>
                    </a:r>
                  </a:p>
                </c:rich>
              </c:tx>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B-7D2A-4BFF-B893-2DB4AC25F60E}"/>
                </c:ext>
              </c:extLst>
            </c:dLbl>
            <c:dLbl>
              <c:idx val="2"/>
              <c:tx>
                <c:rich>
                  <a:bodyPr/>
                  <a:lstStyle/>
                  <a:p>
                    <a:r>
                      <a:rPr lang="en-US"/>
                      <a:t>17</a:t>
                    </a:r>
                  </a:p>
                </c:rich>
              </c:tx>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C-7D2A-4BFF-B893-2DB4AC25F60E}"/>
                </c:ext>
              </c:extLst>
            </c:dLbl>
            <c:dLbl>
              <c:idx val="3"/>
              <c:tx>
                <c:rich>
                  <a:bodyPr/>
                  <a:lstStyle/>
                  <a:p>
                    <a:r>
                      <a:rPr lang="en-US"/>
                      <a:t>3</a:t>
                    </a:r>
                  </a:p>
                </c:rich>
              </c:tx>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D-7D2A-4BFF-B893-2DB4AC25F60E}"/>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1"/>
              </c:ext>
            </c:extLst>
          </c:dLbls>
          <c:cat>
            <c:strRef>
              <c:f>Sheet1!$A$2:$A$5</c:f>
              <c:strCache>
                <c:ptCount val="4"/>
                <c:pt idx="0">
                  <c:v>Pure tea</c:v>
                </c:pt>
                <c:pt idx="1">
                  <c:v>Fruit tea</c:v>
                </c:pt>
                <c:pt idx="2">
                  <c:v>Milk tea</c:v>
                </c:pt>
                <c:pt idx="3">
                  <c:v>Herbal tea</c:v>
                </c:pt>
              </c:strCache>
            </c:strRef>
          </c:cat>
          <c:val>
            <c:numRef>
              <c:f>Sheet1!$D$2:$D$5</c:f>
              <c:numCache>
                <c:formatCode>General</c:formatCode>
                <c:ptCount val="4"/>
                <c:pt idx="0">
                  <c:v>20</c:v>
                </c:pt>
                <c:pt idx="1">
                  <c:v>47</c:v>
                </c:pt>
                <c:pt idx="2">
                  <c:v>17</c:v>
                </c:pt>
                <c:pt idx="3">
                  <c:v>3</c:v>
                </c:pt>
              </c:numCache>
            </c:numRef>
          </c:val>
          <c:extLst>
            <c:ext xmlns:c16="http://schemas.microsoft.com/office/drawing/2014/chart" uri="{C3380CC4-5D6E-409C-BE32-E72D297353CC}">
              <c16:uniqueId val="{0000000E-7D2A-4BFF-B893-2DB4AC25F60E}"/>
            </c:ext>
          </c:extLst>
        </c:ser>
        <c:dLbls>
          <c:showLegendKey val="0"/>
          <c:showVal val="0"/>
          <c:showCatName val="0"/>
          <c:showSerName val="0"/>
          <c:showPercent val="0"/>
          <c:showBubbleSize val="0"/>
        </c:dLbls>
        <c:gapWidth val="150"/>
        <c:axId val="67451136"/>
        <c:axId val="66437120"/>
      </c:barChart>
      <c:catAx>
        <c:axId val="67451136"/>
        <c:scaling>
          <c:orientation val="minMax"/>
        </c:scaling>
        <c:delete val="0"/>
        <c:axPos val="b"/>
        <c:numFmt formatCode="General" sourceLinked="1"/>
        <c:majorTickMark val="out"/>
        <c:minorTickMark val="none"/>
        <c:tickLblPos val="nextTo"/>
        <c:spPr>
          <a:ln>
            <a:solidFill>
              <a:srgbClr val="848484"/>
            </a:solidFill>
          </a:ln>
        </c:spPr>
        <c:crossAx val="66437120"/>
        <c:crosses val="autoZero"/>
        <c:auto val="0"/>
        <c:lblAlgn val="ctr"/>
        <c:lblOffset val="100"/>
        <c:noMultiLvlLbl val="0"/>
      </c:catAx>
      <c:valAx>
        <c:axId val="66437120"/>
        <c:scaling>
          <c:orientation val="minMax"/>
          <c:max val="70"/>
          <c:min val="0"/>
        </c:scaling>
        <c:delete val="0"/>
        <c:axPos val="l"/>
        <c:title>
          <c:tx>
            <c:rich>
              <a:bodyPr/>
              <a:lstStyle/>
              <a:p>
                <a:pPr>
                  <a:defRPr/>
                </a:pPr>
                <a:r>
                  <a:rPr lang="en-US"/>
                  <a:t>% of launches</a:t>
                </a:r>
              </a:p>
            </c:rich>
          </c:tx>
          <c:overlay val="0"/>
        </c:title>
        <c:numFmt formatCode="General" sourceLinked="1"/>
        <c:majorTickMark val="out"/>
        <c:minorTickMark val="none"/>
        <c:tickLblPos val="nextTo"/>
        <c:spPr>
          <a:ln>
            <a:solidFill>
              <a:srgbClr val="848484"/>
            </a:solidFill>
          </a:ln>
        </c:spPr>
        <c:crossAx val="67451136"/>
        <c:crosses val="autoZero"/>
        <c:crossBetween val="between"/>
        <c:majorUnit val="20"/>
      </c:valAx>
    </c:plotArea>
    <c:legend>
      <c:legendPos val="r"/>
      <c:layout>
        <c:manualLayout>
          <c:xMode val="edge"/>
          <c:yMode val="edge"/>
          <c:x val="0.62535180698566528"/>
          <c:y val="0.18917431613999522"/>
          <c:w val="0.30159416010498685"/>
          <c:h val="0.16315068493150686"/>
        </c:manualLayout>
      </c:layout>
      <c:overlay val="0"/>
    </c:legend>
    <c:plotVisOnly val="1"/>
    <c:dispBlanksAs val="zero"/>
    <c:showDLblsOverMax val="1"/>
  </c:chart>
  <c:spPr>
    <a:solidFill>
      <a:srgbClr val="FFFFFF"/>
    </a:solidFill>
  </c:spPr>
  <c:txPr>
    <a:bodyPr/>
    <a:lstStyle/>
    <a:p>
      <a:pPr>
        <a:defRPr sz="1600" smtId="4294967295">
          <a:solidFill>
            <a:srgbClr val="002060"/>
          </a:solidFill>
          <a:latin typeface="Poppins" panose="00000500000000000000" pitchFamily="2" charset="0"/>
          <a:cs typeface="Poppins" panose="00000500000000000000" pitchFamily="2" charset="0"/>
        </a:defRPr>
      </a:pPr>
      <a:endParaRPr lang="en-VN"/>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China: percentage of newly launched RTD tea, by type, 2020-23</a:t>
            </a:r>
          </a:p>
        </c:rich>
      </c:tx>
      <c:overlay val="0"/>
    </c:title>
    <c:autoTitleDeleted val="0"/>
    <c:plotArea>
      <c:layout>
        <c:manualLayout>
          <c:layoutTarget val="inner"/>
          <c:xMode val="edge"/>
          <c:yMode val="edge"/>
          <c:x val="9.4183547569374346E-2"/>
          <c:y val="0.28390109131095453"/>
          <c:w val="0.83196424164928107"/>
          <c:h val="0.52084607071174926"/>
        </c:manualLayout>
      </c:layout>
      <c:barChart>
        <c:barDir val="col"/>
        <c:grouping val="clustered"/>
        <c:varyColors val="0"/>
        <c:ser>
          <c:idx val="0"/>
          <c:order val="0"/>
          <c:tx>
            <c:strRef>
              <c:f>Sheet1!$B$1</c:f>
              <c:strCache>
                <c:ptCount val="1"/>
                <c:pt idx="0">
                  <c:v>July 2020-June 2021</c:v>
                </c:pt>
              </c:strCache>
            </c:strRef>
          </c:tx>
          <c:spPr>
            <a:solidFill>
              <a:srgbClr val="5E358B"/>
            </a:solidFill>
          </c:spPr>
          <c:invertIfNegative val="0"/>
          <c:dLbls>
            <c:dLbl>
              <c:idx val="0"/>
              <c:tx>
                <c:rich>
                  <a:bodyPr/>
                  <a:lstStyle/>
                  <a:p>
                    <a:r>
                      <a:rPr lang="en-US"/>
                      <a:t>23</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919B-4853-92BD-E3B94D9117F1}"/>
                </c:ext>
              </c:extLst>
            </c:dLbl>
            <c:dLbl>
              <c:idx val="1"/>
              <c:tx>
                <c:rich>
                  <a:bodyPr/>
                  <a:lstStyle/>
                  <a:p>
                    <a:r>
                      <a:rPr lang="en-US"/>
                      <a:t>27</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919B-4853-92BD-E3B94D9117F1}"/>
                </c:ext>
              </c:extLst>
            </c:dLbl>
            <c:dLbl>
              <c:idx val="2"/>
              <c:tx>
                <c:rich>
                  <a:bodyPr/>
                  <a:lstStyle/>
                  <a:p>
                    <a:r>
                      <a:rPr lang="en-US"/>
                      <a:t>12</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919B-4853-92BD-E3B94D9117F1}"/>
                </c:ext>
              </c:extLst>
            </c:dLbl>
            <c:dLbl>
              <c:idx val="3"/>
              <c:tx>
                <c:rich>
                  <a:bodyPr/>
                  <a:lstStyle/>
                  <a:p>
                    <a:r>
                      <a:rPr lang="en-US"/>
                      <a:t>2</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919B-4853-92BD-E3B94D9117F1}"/>
                </c:ext>
              </c:extLst>
            </c:dLbl>
            <c:dLbl>
              <c:idx val="4"/>
              <c:tx>
                <c:rich>
                  <a:bodyPr/>
                  <a:lstStyle/>
                  <a:p>
                    <a:r>
                      <a:rPr lang="en-US"/>
                      <a:t>2</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919B-4853-92BD-E3B94D9117F1}"/>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Oolong tea</c:v>
                </c:pt>
                <c:pt idx="1">
                  <c:v>Black tea</c:v>
                </c:pt>
                <c:pt idx="2">
                  <c:v>Green tea</c:v>
                </c:pt>
                <c:pt idx="3">
                  <c:v>Pu'er tea</c:v>
                </c:pt>
                <c:pt idx="4">
                  <c:v>Herbal tea</c:v>
                </c:pt>
              </c:strCache>
            </c:strRef>
          </c:cat>
          <c:val>
            <c:numRef>
              <c:f>Sheet1!$B$2:$B$6</c:f>
              <c:numCache>
                <c:formatCode>General</c:formatCode>
                <c:ptCount val="5"/>
                <c:pt idx="0">
                  <c:v>23</c:v>
                </c:pt>
                <c:pt idx="1">
                  <c:v>27</c:v>
                </c:pt>
                <c:pt idx="2">
                  <c:v>12</c:v>
                </c:pt>
                <c:pt idx="3">
                  <c:v>2</c:v>
                </c:pt>
                <c:pt idx="4">
                  <c:v>2</c:v>
                </c:pt>
              </c:numCache>
            </c:numRef>
          </c:val>
          <c:extLst>
            <c:ext xmlns:c16="http://schemas.microsoft.com/office/drawing/2014/chart" uri="{C3380CC4-5D6E-409C-BE32-E72D297353CC}">
              <c16:uniqueId val="{00000005-919B-4853-92BD-E3B94D9117F1}"/>
            </c:ext>
          </c:extLst>
        </c:ser>
        <c:ser>
          <c:idx val="1"/>
          <c:order val="1"/>
          <c:tx>
            <c:strRef>
              <c:f>Sheet1!$C$1</c:f>
              <c:strCache>
                <c:ptCount val="1"/>
                <c:pt idx="0">
                  <c:v>July 2021-June 2022</c:v>
                </c:pt>
              </c:strCache>
            </c:strRef>
          </c:tx>
          <c:spPr>
            <a:solidFill>
              <a:srgbClr val="31A9DF"/>
            </a:solidFill>
          </c:spPr>
          <c:invertIfNegative val="0"/>
          <c:dLbls>
            <c:dLbl>
              <c:idx val="0"/>
              <c:tx>
                <c:rich>
                  <a:bodyPr/>
                  <a:lstStyle/>
                  <a:p>
                    <a:r>
                      <a:rPr lang="en-US"/>
                      <a:t>20</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6-919B-4853-92BD-E3B94D9117F1}"/>
                </c:ext>
              </c:extLst>
            </c:dLbl>
            <c:dLbl>
              <c:idx val="1"/>
              <c:tx>
                <c:rich>
                  <a:bodyPr/>
                  <a:lstStyle/>
                  <a:p>
                    <a:r>
                      <a:rPr lang="en-US"/>
                      <a:t>26</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7-919B-4853-92BD-E3B94D9117F1}"/>
                </c:ext>
              </c:extLst>
            </c:dLbl>
            <c:dLbl>
              <c:idx val="2"/>
              <c:tx>
                <c:rich>
                  <a:bodyPr/>
                  <a:lstStyle/>
                  <a:p>
                    <a:r>
                      <a:rPr lang="en-US"/>
                      <a:t>14</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8-919B-4853-92BD-E3B94D9117F1}"/>
                </c:ext>
              </c:extLst>
            </c:dLbl>
            <c:dLbl>
              <c:idx val="3"/>
              <c:tx>
                <c:rich>
                  <a:bodyPr/>
                  <a:lstStyle/>
                  <a:p>
                    <a:r>
                      <a:rPr lang="en-US"/>
                      <a:t>3</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9-919B-4853-92BD-E3B94D9117F1}"/>
                </c:ext>
              </c:extLst>
            </c:dLbl>
            <c:dLbl>
              <c:idx val="4"/>
              <c:tx>
                <c:rich>
                  <a:bodyPr/>
                  <a:lstStyle/>
                  <a:p>
                    <a:r>
                      <a:rPr lang="en-US"/>
                      <a:t>4</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A-919B-4853-92BD-E3B94D9117F1}"/>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Oolong tea</c:v>
                </c:pt>
                <c:pt idx="1">
                  <c:v>Black tea</c:v>
                </c:pt>
                <c:pt idx="2">
                  <c:v>Green tea</c:v>
                </c:pt>
                <c:pt idx="3">
                  <c:v>Pu'er tea</c:v>
                </c:pt>
                <c:pt idx="4">
                  <c:v>Herbal tea</c:v>
                </c:pt>
              </c:strCache>
            </c:strRef>
          </c:cat>
          <c:val>
            <c:numRef>
              <c:f>Sheet1!$C$2:$C$6</c:f>
              <c:numCache>
                <c:formatCode>General</c:formatCode>
                <c:ptCount val="5"/>
                <c:pt idx="0">
                  <c:v>20</c:v>
                </c:pt>
                <c:pt idx="1">
                  <c:v>26</c:v>
                </c:pt>
                <c:pt idx="2">
                  <c:v>14</c:v>
                </c:pt>
                <c:pt idx="3">
                  <c:v>3</c:v>
                </c:pt>
                <c:pt idx="4">
                  <c:v>4</c:v>
                </c:pt>
              </c:numCache>
            </c:numRef>
          </c:val>
          <c:extLst>
            <c:ext xmlns:c16="http://schemas.microsoft.com/office/drawing/2014/chart" uri="{C3380CC4-5D6E-409C-BE32-E72D297353CC}">
              <c16:uniqueId val="{0000000B-919B-4853-92BD-E3B94D9117F1}"/>
            </c:ext>
          </c:extLst>
        </c:ser>
        <c:ser>
          <c:idx val="2"/>
          <c:order val="2"/>
          <c:tx>
            <c:strRef>
              <c:f>Sheet1!$D$1</c:f>
              <c:strCache>
                <c:ptCount val="1"/>
                <c:pt idx="0">
                  <c:v>July 2022-June 2023</c:v>
                </c:pt>
              </c:strCache>
            </c:strRef>
          </c:tx>
          <c:spPr>
            <a:solidFill>
              <a:srgbClr val="047934"/>
            </a:solidFill>
          </c:spPr>
          <c:invertIfNegative val="0"/>
          <c:dLbls>
            <c:dLbl>
              <c:idx val="0"/>
              <c:tx>
                <c:rich>
                  <a:bodyPr/>
                  <a:lstStyle/>
                  <a:p>
                    <a:r>
                      <a:rPr lang="en-US"/>
                      <a:t>32</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C-919B-4853-92BD-E3B94D9117F1}"/>
                </c:ext>
              </c:extLst>
            </c:dLbl>
            <c:dLbl>
              <c:idx val="1"/>
              <c:tx>
                <c:rich>
                  <a:bodyPr/>
                  <a:lstStyle/>
                  <a:p>
                    <a:r>
                      <a:rPr lang="en-US"/>
                      <a:t>14</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D-919B-4853-92BD-E3B94D9117F1}"/>
                </c:ext>
              </c:extLst>
            </c:dLbl>
            <c:dLbl>
              <c:idx val="2"/>
              <c:tx>
                <c:rich>
                  <a:bodyPr/>
                  <a:lstStyle/>
                  <a:p>
                    <a:r>
                      <a:rPr lang="en-US"/>
                      <a:t>20</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E-919B-4853-92BD-E3B94D9117F1}"/>
                </c:ext>
              </c:extLst>
            </c:dLbl>
            <c:dLbl>
              <c:idx val="3"/>
              <c:tx>
                <c:rich>
                  <a:bodyPr/>
                  <a:lstStyle/>
                  <a:p>
                    <a:r>
                      <a:rPr lang="en-US"/>
                      <a:t>1</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F-919B-4853-92BD-E3B94D9117F1}"/>
                </c:ext>
              </c:extLst>
            </c:dLbl>
            <c:dLbl>
              <c:idx val="4"/>
              <c:tx>
                <c:rich>
                  <a:bodyPr/>
                  <a:lstStyle/>
                  <a:p>
                    <a:r>
                      <a:rPr lang="en-US"/>
                      <a:t>3</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0-919B-4853-92BD-E3B94D9117F1}"/>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Oolong tea</c:v>
                </c:pt>
                <c:pt idx="1">
                  <c:v>Black tea</c:v>
                </c:pt>
                <c:pt idx="2">
                  <c:v>Green tea</c:v>
                </c:pt>
                <c:pt idx="3">
                  <c:v>Pu'er tea</c:v>
                </c:pt>
                <c:pt idx="4">
                  <c:v>Herbal tea</c:v>
                </c:pt>
              </c:strCache>
            </c:strRef>
          </c:cat>
          <c:val>
            <c:numRef>
              <c:f>Sheet1!$D$2:$D$6</c:f>
              <c:numCache>
                <c:formatCode>General</c:formatCode>
                <c:ptCount val="5"/>
                <c:pt idx="0">
                  <c:v>32</c:v>
                </c:pt>
                <c:pt idx="1">
                  <c:v>14</c:v>
                </c:pt>
                <c:pt idx="2">
                  <c:v>20</c:v>
                </c:pt>
                <c:pt idx="3">
                  <c:v>1</c:v>
                </c:pt>
                <c:pt idx="4">
                  <c:v>3</c:v>
                </c:pt>
              </c:numCache>
            </c:numRef>
          </c:val>
          <c:extLst>
            <c:ext xmlns:c16="http://schemas.microsoft.com/office/drawing/2014/chart" uri="{C3380CC4-5D6E-409C-BE32-E72D297353CC}">
              <c16:uniqueId val="{00000011-919B-4853-92BD-E3B94D9117F1}"/>
            </c:ext>
          </c:extLst>
        </c:ser>
        <c:dLbls>
          <c:showLegendKey val="0"/>
          <c:showVal val="0"/>
          <c:showCatName val="0"/>
          <c:showSerName val="0"/>
          <c:showPercent val="0"/>
          <c:showBubbleSize val="0"/>
        </c:dLbls>
        <c:gapWidth val="150"/>
        <c:axId val="67451136"/>
        <c:axId val="66437120"/>
      </c:barChart>
      <c:catAx>
        <c:axId val="67451136"/>
        <c:scaling>
          <c:orientation val="minMax"/>
        </c:scaling>
        <c:delete val="0"/>
        <c:axPos val="b"/>
        <c:numFmt formatCode="General" sourceLinked="1"/>
        <c:majorTickMark val="out"/>
        <c:minorTickMark val="none"/>
        <c:tickLblPos val="nextTo"/>
        <c:spPr>
          <a:ln>
            <a:solidFill>
              <a:srgbClr val="848484"/>
            </a:solidFill>
          </a:ln>
        </c:spPr>
        <c:crossAx val="66437120"/>
        <c:crosses val="autoZero"/>
        <c:auto val="0"/>
        <c:lblAlgn val="ctr"/>
        <c:lblOffset val="100"/>
        <c:noMultiLvlLbl val="0"/>
      </c:catAx>
      <c:valAx>
        <c:axId val="66437120"/>
        <c:scaling>
          <c:orientation val="minMax"/>
          <c:max val="40"/>
          <c:min val="0"/>
        </c:scaling>
        <c:delete val="0"/>
        <c:axPos val="l"/>
        <c:title>
          <c:tx>
            <c:rich>
              <a:bodyPr/>
              <a:lstStyle/>
              <a:p>
                <a:pPr>
                  <a:defRPr/>
                </a:pPr>
                <a:r>
                  <a:rPr lang="en-US"/>
                  <a:t>% of launches</a:t>
                </a:r>
              </a:p>
            </c:rich>
          </c:tx>
          <c:overlay val="0"/>
        </c:title>
        <c:numFmt formatCode="General" sourceLinked="1"/>
        <c:majorTickMark val="out"/>
        <c:minorTickMark val="none"/>
        <c:tickLblPos val="nextTo"/>
        <c:spPr>
          <a:ln>
            <a:solidFill>
              <a:srgbClr val="848484"/>
            </a:solidFill>
          </a:ln>
        </c:spPr>
        <c:crossAx val="67451136"/>
        <c:crosses val="autoZero"/>
        <c:crossBetween val="between"/>
        <c:majorUnit val="10"/>
      </c:valAx>
    </c:plotArea>
    <c:legend>
      <c:legendPos val="r"/>
      <c:layout>
        <c:manualLayout>
          <c:xMode val="edge"/>
          <c:yMode val="edge"/>
          <c:x val="0.68174004966113999"/>
          <c:y val="0.23399884611946725"/>
          <c:w val="0.24353656842919957"/>
          <c:h val="0.26739962458253091"/>
        </c:manualLayout>
      </c:layout>
      <c:overlay val="0"/>
      <c:txPr>
        <a:bodyPr/>
        <a:lstStyle/>
        <a:p>
          <a:pPr>
            <a:defRPr sz="1200"/>
          </a:pPr>
          <a:endParaRPr lang="en-VN"/>
        </a:p>
      </c:txPr>
    </c:legend>
    <c:plotVisOnly val="1"/>
    <c:dispBlanksAs val="zero"/>
    <c:showDLblsOverMax val="1"/>
  </c:chart>
  <c:spPr>
    <a:solidFill>
      <a:srgbClr val="FFFFFF"/>
    </a:solidFill>
  </c:spPr>
  <c:txPr>
    <a:bodyPr/>
    <a:lstStyle/>
    <a:p>
      <a:pPr>
        <a:defRPr sz="1600" smtId="4294967295">
          <a:solidFill>
            <a:srgbClr val="002060"/>
          </a:solidFill>
          <a:latin typeface="Poppins" panose="00000500000000000000" pitchFamily="2" charset="0"/>
          <a:cs typeface="Poppins" panose="00000500000000000000" pitchFamily="2" charset="0"/>
        </a:defRPr>
      </a:pPr>
      <a:endParaRPr lang="en-VN"/>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681BE90-CDEF-46CA-9306-1F44526EC99B}" type="datetimeFigureOut">
              <a:rPr lang="en-US" smtClean="0"/>
              <a:t>9/25/24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AD14245-06DA-46BD-BB28-94DAB69171DC}" type="slidenum">
              <a:rPr lang="en-US" smtClean="0"/>
              <a:t>‹#›</a:t>
            </a:fld>
            <a:endParaRPr lang="en-US"/>
          </a:p>
        </p:txBody>
      </p:sp>
    </p:spTree>
    <p:extLst>
      <p:ext uri="{BB962C8B-B14F-4D97-AF65-F5344CB8AC3E}">
        <p14:creationId xmlns:p14="http://schemas.microsoft.com/office/powerpoint/2010/main" val="6700431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https://onlinexperiences.com/scripts/Sehttps://onlinexperiences.com/scripts/Server.nxprver.nxp</a:t>
            </a:r>
          </a:p>
        </p:txBody>
      </p:sp>
      <p:sp>
        <p:nvSpPr>
          <p:cNvPr id="4" name="Slide Number Placeholder 3"/>
          <p:cNvSpPr>
            <a:spLocks noGrp="1"/>
          </p:cNvSpPr>
          <p:nvPr>
            <p:ph type="sldNum" sz="quarter" idx="5"/>
          </p:nvPr>
        </p:nvSpPr>
        <p:spPr/>
        <p:txBody>
          <a:bodyPr/>
          <a:lstStyle/>
          <a:p>
            <a:fld id="{39114984-3D3A-419A-8EAF-434A604B097B}" type="slidenum">
              <a:rPr lang="en-US" smtClean="0"/>
              <a:t>4</a:t>
            </a:fld>
            <a:endParaRPr lang="en-US"/>
          </a:p>
        </p:txBody>
      </p:sp>
    </p:spTree>
    <p:extLst>
      <p:ext uri="{BB962C8B-B14F-4D97-AF65-F5344CB8AC3E}">
        <p14:creationId xmlns:p14="http://schemas.microsoft.com/office/powerpoint/2010/main" val="40830802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457200" algn="just" defTabSz="914400" rtl="0" eaLnBrk="1" fontAlgn="auto" latinLnBrk="0" hangingPunct="1">
              <a:lnSpc>
                <a:spcPct val="100000"/>
              </a:lnSpc>
              <a:spcBef>
                <a:spcPts val="0"/>
              </a:spcBef>
              <a:spcAft>
                <a:spcPts val="600"/>
              </a:spcAft>
              <a:buClrTx/>
              <a:buSzTx/>
              <a:buFontTx/>
              <a:buNone/>
              <a:tabLst/>
              <a:defRPr/>
            </a:pPr>
            <a:r>
              <a:rPr lang="vi-VN" b="0" i="0">
                <a:solidFill>
                  <a:srgbClr val="4D5156"/>
                </a:solidFill>
                <a:effectLst/>
                <a:highlight>
                  <a:srgbClr val="FFFFFF"/>
                </a:highlight>
                <a:latin typeface="arial" panose="020B0604020202020204" pitchFamily="34" charset="0"/>
              </a:rPr>
              <a:t>Trà </a:t>
            </a:r>
            <a:r>
              <a:rPr lang="vi-VN" b="1" i="0">
                <a:solidFill>
                  <a:srgbClr val="5F6368"/>
                </a:solidFill>
                <a:effectLst/>
                <a:highlight>
                  <a:srgbClr val="FFFFFF"/>
                </a:highlight>
                <a:latin typeface="arial" panose="020B0604020202020204" pitchFamily="34" charset="0"/>
              </a:rPr>
              <a:t>rooibos</a:t>
            </a:r>
            <a:r>
              <a:rPr lang="en-US" b="1" i="0">
                <a:solidFill>
                  <a:srgbClr val="5F6368"/>
                </a:solidFill>
                <a:effectLst/>
                <a:highlight>
                  <a:srgbClr val="FFFFFF"/>
                </a:highlight>
                <a:latin typeface="arial" panose="020B0604020202020204" pitchFamily="34" charset="0"/>
              </a:rPr>
              <a:t> (</a:t>
            </a:r>
            <a:r>
              <a:rPr lang="en-US" b="0" i="0">
                <a:solidFill>
                  <a:srgbClr val="4D5156"/>
                </a:solidFill>
                <a:effectLst/>
                <a:highlight>
                  <a:srgbClr val="FFFFFF"/>
                </a:highlight>
                <a:latin typeface="arial" panose="020B0604020202020204" pitchFamily="34" charset="0"/>
              </a:rPr>
              <a:t>Hồng trà nam phi)</a:t>
            </a:r>
            <a:r>
              <a:rPr lang="vi-VN" b="0" i="0">
                <a:solidFill>
                  <a:srgbClr val="4D5156"/>
                </a:solidFill>
                <a:effectLst/>
                <a:highlight>
                  <a:srgbClr val="FFFFFF"/>
                </a:highlight>
                <a:latin typeface="arial" panose="020B0604020202020204" pitchFamily="34" charset="0"/>
              </a:rPr>
              <a:t> giúp hỗ trợ tăng cường sức khỏe tim mạch bằng các chất chống oxy hóa, giúp ức chế men chuyển đổi angiotensin</a:t>
            </a:r>
            <a:r>
              <a:rPr lang="en-US" b="0" i="0">
                <a:solidFill>
                  <a:srgbClr val="4D5156"/>
                </a:solidFill>
                <a:effectLst/>
                <a:highlight>
                  <a:srgbClr val="FFFFFF"/>
                </a:highlight>
                <a:latin typeface="arial" panose="020B0604020202020204" pitchFamily="34" charset="0"/>
              </a:rPr>
              <a:t> –</a:t>
            </a:r>
            <a:r>
              <a:rPr lang="vi-VN" b="0" i="0">
                <a:solidFill>
                  <a:srgbClr val="4D5156"/>
                </a:solidFill>
                <a:effectLst/>
                <a:highlight>
                  <a:srgbClr val="FFFFFF"/>
                </a:highlight>
                <a:latin typeface="arial" panose="020B0604020202020204" pitchFamily="34" charset="0"/>
              </a:rPr>
              <a:t>Trong trà </a:t>
            </a:r>
            <a:r>
              <a:rPr lang="vi-VN" b="1" i="0">
                <a:solidFill>
                  <a:srgbClr val="5F6368"/>
                </a:solidFill>
                <a:effectLst/>
                <a:highlight>
                  <a:srgbClr val="FFFFFF"/>
                </a:highlight>
                <a:latin typeface="arial" panose="020B0604020202020204" pitchFamily="34" charset="0"/>
              </a:rPr>
              <a:t>rooibos</a:t>
            </a:r>
            <a:r>
              <a:rPr lang="vi-VN" b="0" i="0">
                <a:solidFill>
                  <a:srgbClr val="4D5156"/>
                </a:solidFill>
                <a:effectLst/>
                <a:highlight>
                  <a:srgbClr val="FFFFFF"/>
                </a:highlight>
                <a:latin typeface="arial" panose="020B0604020202020204" pitchFamily="34" charset="0"/>
              </a:rPr>
              <a:t> có chứa Aspalathin, đây </a:t>
            </a:r>
            <a:r>
              <a:rPr lang="vi-VN" b="1" i="0">
                <a:solidFill>
                  <a:srgbClr val="5F6368"/>
                </a:solidFill>
                <a:effectLst/>
                <a:highlight>
                  <a:srgbClr val="FFFFFF"/>
                </a:highlight>
                <a:latin typeface="arial" panose="020B0604020202020204" pitchFamily="34" charset="0"/>
              </a:rPr>
              <a:t>là</a:t>
            </a:r>
            <a:r>
              <a:rPr lang="vi-VN" b="0" i="0">
                <a:solidFill>
                  <a:srgbClr val="4D5156"/>
                </a:solidFill>
                <a:effectLst/>
                <a:highlight>
                  <a:srgbClr val="FFFFFF"/>
                </a:highlight>
                <a:latin typeface="arial" panose="020B0604020202020204" pitchFamily="34" charset="0"/>
              </a:rPr>
              <a:t> một chất chống oxy hóa có tác dụng ngăn lượng đường trong máu tăng đột biến, giảm kháng insulin, hấp thụ glucose ..</a:t>
            </a:r>
            <a:endParaRPr lang="en-US" b="0" i="0">
              <a:solidFill>
                <a:schemeClr val="tx1"/>
              </a:solidFill>
              <a:effectLst/>
              <a:highlight>
                <a:srgbClr val="FFFFFF"/>
              </a:highlight>
              <a:latin typeface="+mn-lt"/>
            </a:endParaRPr>
          </a:p>
          <a:p>
            <a:pPr marL="0" marR="0" lvl="0" indent="457200" algn="just" defTabSz="914400" rtl="0" eaLnBrk="1" fontAlgn="auto" latinLnBrk="0" hangingPunct="1">
              <a:lnSpc>
                <a:spcPct val="100000"/>
              </a:lnSpc>
              <a:spcBef>
                <a:spcPts val="0"/>
              </a:spcBef>
              <a:spcAft>
                <a:spcPts val="600"/>
              </a:spcAft>
              <a:buClrTx/>
              <a:buSzTx/>
              <a:buFontTx/>
              <a:buNone/>
              <a:tabLst/>
              <a:defRPr/>
            </a:pPr>
            <a:r>
              <a:rPr lang="vi-VN" b="0" i="0">
                <a:solidFill>
                  <a:srgbClr val="4D5156"/>
                </a:solidFill>
                <a:effectLst/>
                <a:highlight>
                  <a:srgbClr val="FFFFFF"/>
                </a:highlight>
                <a:latin typeface="arial" panose="020B0604020202020204" pitchFamily="34" charset="0"/>
              </a:rPr>
              <a:t>Trà </a:t>
            </a:r>
            <a:r>
              <a:rPr lang="vi-VN" b="1" i="0">
                <a:solidFill>
                  <a:srgbClr val="5F6368"/>
                </a:solidFill>
                <a:effectLst/>
                <a:highlight>
                  <a:srgbClr val="FFFFFF"/>
                </a:highlight>
                <a:latin typeface="arial" panose="020B0604020202020204" pitchFamily="34" charset="0"/>
              </a:rPr>
              <a:t>assam</a:t>
            </a:r>
            <a:r>
              <a:rPr lang="vi-VN" b="0" i="0">
                <a:solidFill>
                  <a:srgbClr val="4D5156"/>
                </a:solidFill>
                <a:effectLst/>
                <a:highlight>
                  <a:srgbClr val="FFFFFF"/>
                </a:highlight>
                <a:latin typeface="arial" panose="020B0604020202020204" pitchFamily="34" charset="0"/>
              </a:rPr>
              <a:t> vốn </a:t>
            </a:r>
            <a:r>
              <a:rPr lang="vi-VN" b="1" i="0">
                <a:solidFill>
                  <a:srgbClr val="5F6368"/>
                </a:solidFill>
                <a:effectLst/>
                <a:highlight>
                  <a:srgbClr val="FFFFFF"/>
                </a:highlight>
                <a:latin typeface="arial" panose="020B0604020202020204" pitchFamily="34" charset="0"/>
              </a:rPr>
              <a:t>là</a:t>
            </a:r>
            <a:r>
              <a:rPr lang="vi-VN" b="0" i="0">
                <a:solidFill>
                  <a:srgbClr val="4D5156"/>
                </a:solidFill>
                <a:effectLst/>
                <a:highlight>
                  <a:srgbClr val="FFFFFF"/>
                </a:highlight>
                <a:latin typeface="arial" panose="020B0604020202020204" pitchFamily="34" charset="0"/>
              </a:rPr>
              <a:t> một loại trà đen, sản xuất từ </a:t>
            </a:r>
            <a:r>
              <a:rPr lang="vi-VN" b="1" i="0">
                <a:solidFill>
                  <a:srgbClr val="5F6368"/>
                </a:solidFill>
                <a:effectLst/>
                <a:highlight>
                  <a:srgbClr val="FFFFFF"/>
                </a:highlight>
                <a:latin typeface="arial" panose="020B0604020202020204" pitchFamily="34" charset="0"/>
              </a:rPr>
              <a:t>lá</a:t>
            </a:r>
            <a:r>
              <a:rPr lang="vi-VN" b="0" i="0">
                <a:solidFill>
                  <a:srgbClr val="4D5156"/>
                </a:solidFill>
                <a:effectLst/>
                <a:highlight>
                  <a:srgbClr val="FFFFFF"/>
                </a:highlight>
                <a:latin typeface="arial" panose="020B0604020202020204" pitchFamily="34" charset="0"/>
              </a:rPr>
              <a:t> của cây Camellia sinensis var. assamica, được trồng nhiều tại các bang phía đông bắc của đất nước Ấn Độ</a:t>
            </a:r>
            <a:endParaRPr lang="en-US" b="0" i="0">
              <a:solidFill>
                <a:srgbClr val="4D5156"/>
              </a:solidFill>
              <a:effectLst/>
              <a:highlight>
                <a:srgbClr val="FFFFFF"/>
              </a:highlight>
              <a:latin typeface="arial" panose="020B0604020202020204" pitchFamily="34" charset="0"/>
            </a:endParaRPr>
          </a:p>
          <a:p>
            <a:pPr marL="0" marR="0" lvl="0" indent="457200" algn="just" defTabSz="914400" rtl="0" eaLnBrk="1" fontAlgn="auto" latinLnBrk="0" hangingPunct="1">
              <a:lnSpc>
                <a:spcPct val="100000"/>
              </a:lnSpc>
              <a:spcBef>
                <a:spcPts val="0"/>
              </a:spcBef>
              <a:spcAft>
                <a:spcPts val="600"/>
              </a:spcAft>
              <a:buClrTx/>
              <a:buSzTx/>
              <a:buFontTx/>
              <a:buNone/>
              <a:tabLst/>
              <a:defRPr/>
            </a:pPr>
            <a:r>
              <a:rPr lang="vi-VN" b="0" i="0">
                <a:solidFill>
                  <a:srgbClr val="4D5156"/>
                </a:solidFill>
                <a:effectLst/>
                <a:highlight>
                  <a:srgbClr val="FFFFFF"/>
                </a:highlight>
                <a:latin typeface="arial" panose="020B0604020202020204" pitchFamily="34" charset="0"/>
              </a:rPr>
              <a:t>Trà </a:t>
            </a:r>
            <a:r>
              <a:rPr lang="vi-VN" b="1" i="0">
                <a:solidFill>
                  <a:srgbClr val="5F6368"/>
                </a:solidFill>
                <a:effectLst/>
                <a:highlight>
                  <a:srgbClr val="FFFFFF"/>
                </a:highlight>
                <a:latin typeface="arial" panose="020B0604020202020204" pitchFamily="34" charset="0"/>
              </a:rPr>
              <a:t>Ceylon là</a:t>
            </a:r>
            <a:r>
              <a:rPr lang="vi-VN" b="0" i="0">
                <a:solidFill>
                  <a:srgbClr val="4D5156"/>
                </a:solidFill>
                <a:effectLst/>
                <a:highlight>
                  <a:srgbClr val="FFFFFF"/>
                </a:highlight>
                <a:latin typeface="arial" panose="020B0604020202020204" pitchFamily="34" charset="0"/>
              </a:rPr>
              <a:t> một trong những loại trà đen nổi tiếng trên thế giới. Trong đó phải kể đến trà đen có nguồn gốc từ Sri Lanka.</a:t>
            </a:r>
            <a:endParaRPr lang="en-US" b="0" i="0">
              <a:solidFill>
                <a:srgbClr val="4D5156"/>
              </a:solidFill>
              <a:effectLst/>
              <a:highlight>
                <a:srgbClr val="FFFFFF"/>
              </a:highlight>
              <a:latin typeface="arial" panose="020B0604020202020204" pitchFamily="34" charset="0"/>
            </a:endParaRPr>
          </a:p>
          <a:p>
            <a:pPr marL="0" marR="0" lvl="0" indent="457200" algn="just" defTabSz="914400" rtl="0" eaLnBrk="1" fontAlgn="auto" latinLnBrk="0" hangingPunct="1">
              <a:lnSpc>
                <a:spcPct val="100000"/>
              </a:lnSpc>
              <a:spcBef>
                <a:spcPts val="0"/>
              </a:spcBef>
              <a:spcAft>
                <a:spcPts val="600"/>
              </a:spcAft>
              <a:buClrTx/>
              <a:buSzTx/>
              <a:buFontTx/>
              <a:buNone/>
              <a:tabLst/>
              <a:defRPr/>
            </a:pPr>
            <a:r>
              <a:rPr lang="vi-VN" b="1" i="0">
                <a:solidFill>
                  <a:srgbClr val="5F6368"/>
                </a:solidFill>
                <a:effectLst/>
                <a:highlight>
                  <a:srgbClr val="FFFFFF"/>
                </a:highlight>
                <a:latin typeface="arial" panose="020B0604020202020204" pitchFamily="34" charset="0"/>
              </a:rPr>
              <a:t>Trà</a:t>
            </a:r>
            <a:r>
              <a:rPr lang="vi-VN" b="0" i="0">
                <a:solidFill>
                  <a:srgbClr val="4D5156"/>
                </a:solidFill>
                <a:effectLst/>
                <a:highlight>
                  <a:srgbClr val="FFFFFF"/>
                </a:highlight>
                <a:latin typeface="arial" panose="020B0604020202020204" pitchFamily="34" charset="0"/>
              </a:rPr>
              <a:t> Ô long Thiết Quan Âm đặc biệt (Ti Kwan </a:t>
            </a:r>
            <a:r>
              <a:rPr lang="vi-VN" b="1" i="0">
                <a:solidFill>
                  <a:srgbClr val="5F6368"/>
                </a:solidFill>
                <a:effectLst/>
                <a:highlight>
                  <a:srgbClr val="FFFFFF"/>
                </a:highlight>
                <a:latin typeface="arial" panose="020B0604020202020204" pitchFamily="34" charset="0"/>
              </a:rPr>
              <a:t>Yin</a:t>
            </a:r>
            <a:r>
              <a:rPr lang="vi-VN" b="0" i="0">
                <a:solidFill>
                  <a:srgbClr val="4D5156"/>
                </a:solidFill>
                <a:effectLst/>
                <a:highlight>
                  <a:srgbClr val="FFFFFF"/>
                </a:highlight>
                <a:latin typeface="arial" panose="020B0604020202020204" pitchFamily="34" charset="0"/>
              </a:rPr>
              <a:t>, </a:t>
            </a:r>
            <a:r>
              <a:rPr lang="vi-VN" b="1" i="0">
                <a:solidFill>
                  <a:srgbClr val="5F6368"/>
                </a:solidFill>
                <a:effectLst/>
                <a:highlight>
                  <a:srgbClr val="FFFFFF"/>
                </a:highlight>
                <a:latin typeface="arial" panose="020B0604020202020204" pitchFamily="34" charset="0"/>
              </a:rPr>
              <a:t>Tieguanyin</a:t>
            </a:r>
            <a:r>
              <a:rPr lang="vi-VN" b="0" i="0">
                <a:solidFill>
                  <a:srgbClr val="4D5156"/>
                </a:solidFill>
                <a:effectLst/>
                <a:highlight>
                  <a:srgbClr val="FFFFFF"/>
                </a:highlight>
                <a:latin typeface="arial" panose="020B0604020202020204" pitchFamily="34" charset="0"/>
              </a:rPr>
              <a:t>) một trong thập đại danh </a:t>
            </a:r>
            <a:r>
              <a:rPr lang="vi-VN" b="1" i="0">
                <a:solidFill>
                  <a:srgbClr val="5F6368"/>
                </a:solidFill>
                <a:effectLst/>
                <a:highlight>
                  <a:srgbClr val="FFFFFF"/>
                </a:highlight>
                <a:latin typeface="arial" panose="020B0604020202020204" pitchFamily="34" charset="0"/>
              </a:rPr>
              <a:t>trà</a:t>
            </a:r>
            <a:r>
              <a:rPr lang="vi-VN" b="0" i="0">
                <a:solidFill>
                  <a:srgbClr val="4D5156"/>
                </a:solidFill>
                <a:effectLst/>
                <a:highlight>
                  <a:srgbClr val="FFFFFF"/>
                </a:highlight>
                <a:latin typeface="arial" panose="020B0604020202020204" pitchFamily="34" charset="0"/>
              </a:rPr>
              <a:t> nổi </a:t>
            </a:r>
            <a:r>
              <a:rPr lang="vi-VN" b="1" i="0">
                <a:solidFill>
                  <a:srgbClr val="5F6368"/>
                </a:solidFill>
                <a:effectLst/>
                <a:highlight>
                  <a:srgbClr val="FFFFFF"/>
                </a:highlight>
                <a:latin typeface="arial" panose="020B0604020202020204" pitchFamily="34" charset="0"/>
              </a:rPr>
              <a:t>tiếng</a:t>
            </a:r>
            <a:r>
              <a:rPr lang="vi-VN" b="0" i="0">
                <a:solidFill>
                  <a:srgbClr val="4D5156"/>
                </a:solidFill>
                <a:effectLst/>
                <a:highlight>
                  <a:srgbClr val="FFFFFF"/>
                </a:highlight>
                <a:latin typeface="arial" panose="020B0604020202020204" pitchFamily="34" charset="0"/>
              </a:rPr>
              <a:t>, dành cho người sành </a:t>
            </a:r>
            <a:r>
              <a:rPr lang="vi-VN" b="1" i="0">
                <a:solidFill>
                  <a:srgbClr val="5F6368"/>
                </a:solidFill>
                <a:effectLst/>
                <a:highlight>
                  <a:srgbClr val="FFFFFF"/>
                </a:highlight>
                <a:latin typeface="arial" panose="020B0604020202020204" pitchFamily="34" charset="0"/>
              </a:rPr>
              <a:t>trà</a:t>
            </a:r>
            <a:r>
              <a:rPr lang="vi-VN" b="0" i="0">
                <a:solidFill>
                  <a:srgbClr val="4D5156"/>
                </a:solidFill>
                <a:effectLst/>
                <a:highlight>
                  <a:srgbClr val="FFFFFF"/>
                </a:highlight>
                <a:latin typeface="arial" panose="020B0604020202020204" pitchFamily="34" charset="0"/>
              </a:rPr>
              <a:t>. Mức độ lên men 15 – 18%,</a:t>
            </a:r>
            <a:endParaRPr lang="en-US" b="0" i="0">
              <a:solidFill>
                <a:srgbClr val="4D5156"/>
              </a:solidFill>
              <a:effectLst/>
              <a:highlight>
                <a:srgbClr val="FFFFFF"/>
              </a:highlight>
              <a:latin typeface="arial" panose="020B0604020202020204" pitchFamily="34" charset="0"/>
            </a:endParaRPr>
          </a:p>
          <a:p>
            <a:pPr marL="0" marR="0" lvl="0" indent="457200" algn="just" defTabSz="914400" rtl="0" eaLnBrk="1" fontAlgn="auto" latinLnBrk="0" hangingPunct="1">
              <a:lnSpc>
                <a:spcPct val="100000"/>
              </a:lnSpc>
              <a:spcBef>
                <a:spcPts val="0"/>
              </a:spcBef>
              <a:spcAft>
                <a:spcPts val="600"/>
              </a:spcAft>
              <a:buClrTx/>
              <a:buSzTx/>
              <a:buFontTx/>
              <a:buNone/>
              <a:tabLst/>
              <a:defRPr/>
            </a:pPr>
            <a:r>
              <a:rPr lang="en-US" b="0" i="0">
                <a:solidFill>
                  <a:srgbClr val="202124"/>
                </a:solidFill>
                <a:effectLst/>
                <a:highlight>
                  <a:srgbClr val="FFFFFF"/>
                </a:highlight>
                <a:latin typeface="Poppins" panose="00000500000000000000" pitchFamily="2" charset="0"/>
              </a:rPr>
              <a:t>Puer tea </a:t>
            </a:r>
            <a:r>
              <a:rPr lang="vi-VN" b="0" i="0">
                <a:solidFill>
                  <a:srgbClr val="202124"/>
                </a:solidFill>
                <a:effectLst/>
                <a:highlight>
                  <a:srgbClr val="FFFFFF"/>
                </a:highlight>
                <a:latin typeface="Google Sans"/>
              </a:rPr>
              <a:t>Trà phổ nhĩ còn có tên gọi khác là pu-erh tea là </a:t>
            </a:r>
            <a:r>
              <a:rPr lang="vi-VN" b="0" i="0">
                <a:solidFill>
                  <a:srgbClr val="040C28"/>
                </a:solidFill>
                <a:effectLst/>
                <a:highlight>
                  <a:srgbClr val="D3E3FD"/>
                </a:highlight>
                <a:latin typeface="Google Sans"/>
              </a:rPr>
              <a:t>loại trà đen được lên men theo phương pháp dân gian của người dân tỉnh Vân Nam, Trung Quốc</a:t>
            </a:r>
            <a:r>
              <a:rPr lang="vi-VN" b="0" i="0">
                <a:solidFill>
                  <a:srgbClr val="202124"/>
                </a:solidFill>
                <a:effectLst/>
                <a:highlight>
                  <a:srgbClr val="FFFFFF"/>
                </a:highlight>
                <a:latin typeface="Google Sans"/>
              </a:rPr>
              <a:t>. Theo một số tư liệu thì nguồn gốc phương pháp ủ trà này từ dân tộc thiểu số ngụ tại miền Bắc Việt Nam và miền Nam Trung Quốc.</a:t>
            </a:r>
            <a:endParaRPr lang="en-US" b="0" i="0">
              <a:solidFill>
                <a:srgbClr val="202124"/>
              </a:solidFill>
              <a:effectLst/>
              <a:highlight>
                <a:srgbClr val="FFFFFF"/>
              </a:highlight>
              <a:latin typeface="Poppins" panose="00000500000000000000" pitchFamily="2" charset="0"/>
            </a:endParaRPr>
          </a:p>
          <a:p>
            <a:pPr marL="0" marR="0" lvl="0" indent="457200" algn="just" defTabSz="914400" rtl="0" eaLnBrk="1" fontAlgn="auto" latinLnBrk="0" hangingPunct="1">
              <a:lnSpc>
                <a:spcPct val="100000"/>
              </a:lnSpc>
              <a:spcBef>
                <a:spcPts val="0"/>
              </a:spcBef>
              <a:spcAft>
                <a:spcPts val="600"/>
              </a:spcAft>
              <a:buClrTx/>
              <a:buSzTx/>
              <a:buFontTx/>
              <a:buNone/>
              <a:tabLst/>
              <a:defRPr/>
            </a:pPr>
            <a:r>
              <a:rPr lang="en-US" b="1" i="0">
                <a:solidFill>
                  <a:srgbClr val="5F6368"/>
                </a:solidFill>
                <a:effectLst/>
                <a:highlight>
                  <a:srgbClr val="FFFFFF"/>
                </a:highlight>
                <a:latin typeface="arial" panose="020B0604020202020204" pitchFamily="34" charset="0"/>
              </a:rPr>
              <a:t>Darjeeling</a:t>
            </a:r>
            <a:r>
              <a:rPr lang="en-US" b="0" i="0">
                <a:solidFill>
                  <a:srgbClr val="4D5156"/>
                </a:solidFill>
                <a:effectLst/>
                <a:highlight>
                  <a:srgbClr val="FFFFFF"/>
                </a:highlight>
                <a:latin typeface="arial" panose="020B0604020202020204" pitchFamily="34" charset="0"/>
              </a:rPr>
              <a:t> vốn </a:t>
            </a:r>
            <a:r>
              <a:rPr lang="en-US" b="1" i="0">
                <a:solidFill>
                  <a:srgbClr val="5F6368"/>
                </a:solidFill>
                <a:effectLst/>
                <a:highlight>
                  <a:srgbClr val="FFFFFF"/>
                </a:highlight>
                <a:latin typeface="arial" panose="020B0604020202020204" pitchFamily="34" charset="0"/>
              </a:rPr>
              <a:t>là</a:t>
            </a:r>
            <a:r>
              <a:rPr lang="en-US" b="0" i="0">
                <a:solidFill>
                  <a:srgbClr val="4D5156"/>
                </a:solidFill>
                <a:effectLst/>
                <a:highlight>
                  <a:srgbClr val="FFFFFF"/>
                </a:highlight>
                <a:latin typeface="arial" panose="020B0604020202020204" pitchFamily="34" charset="0"/>
              </a:rPr>
              <a:t> tên gọi của quận </a:t>
            </a:r>
            <a:r>
              <a:rPr lang="en-US" b="1" i="0">
                <a:solidFill>
                  <a:srgbClr val="5F6368"/>
                </a:solidFill>
                <a:effectLst/>
                <a:highlight>
                  <a:srgbClr val="FFFFFF"/>
                </a:highlight>
                <a:latin typeface="arial" panose="020B0604020202020204" pitchFamily="34" charset="0"/>
              </a:rPr>
              <a:t>Darjeeling</a:t>
            </a:r>
            <a:r>
              <a:rPr lang="en-US" b="0" i="0">
                <a:solidFill>
                  <a:srgbClr val="4D5156"/>
                </a:solidFill>
                <a:effectLst/>
                <a:highlight>
                  <a:srgbClr val="FFFFFF"/>
                </a:highlight>
                <a:latin typeface="arial" panose="020B0604020202020204" pitchFamily="34" charset="0"/>
              </a:rPr>
              <a:t>, một thành phố ở bang Tây Bengal thuộc Ấn Độ.</a:t>
            </a:r>
            <a:r>
              <a:rPr lang="vi-VN" b="1" i="0">
                <a:solidFill>
                  <a:srgbClr val="5F6368"/>
                </a:solidFill>
                <a:effectLst/>
                <a:highlight>
                  <a:srgbClr val="FFFFFF"/>
                </a:highlight>
                <a:latin typeface="arial" panose="020B0604020202020204" pitchFamily="34" charset="0"/>
              </a:rPr>
              <a:t> Trà</a:t>
            </a:r>
            <a:r>
              <a:rPr lang="vi-VN" b="0" i="0">
                <a:solidFill>
                  <a:srgbClr val="4D5156"/>
                </a:solidFill>
                <a:effectLst/>
                <a:highlight>
                  <a:srgbClr val="FFFFFF"/>
                </a:highlight>
                <a:latin typeface="arial" panose="020B0604020202020204" pitchFamily="34" charset="0"/>
              </a:rPr>
              <a:t> đen </a:t>
            </a:r>
            <a:r>
              <a:rPr lang="vi-VN" b="1" i="0">
                <a:solidFill>
                  <a:srgbClr val="5F6368"/>
                </a:solidFill>
                <a:effectLst/>
                <a:highlight>
                  <a:srgbClr val="FFFFFF"/>
                </a:highlight>
                <a:latin typeface="arial" panose="020B0604020202020204" pitchFamily="34" charset="0"/>
              </a:rPr>
              <a:t>Darjeeling</a:t>
            </a:r>
            <a:r>
              <a:rPr lang="vi-VN" b="0" i="0">
                <a:solidFill>
                  <a:srgbClr val="4D5156"/>
                </a:solidFill>
                <a:effectLst/>
                <a:highlight>
                  <a:srgbClr val="FFFFFF"/>
                </a:highlight>
                <a:latin typeface="arial" panose="020B0604020202020204" pitchFamily="34" charset="0"/>
              </a:rPr>
              <a:t> được coi </a:t>
            </a:r>
            <a:r>
              <a:rPr lang="vi-VN" b="1" i="0">
                <a:solidFill>
                  <a:srgbClr val="5F6368"/>
                </a:solidFill>
                <a:effectLst/>
                <a:highlight>
                  <a:srgbClr val="FFFFFF"/>
                </a:highlight>
                <a:latin typeface="arial" panose="020B0604020202020204" pitchFamily="34" charset="0"/>
              </a:rPr>
              <a:t>là</a:t>
            </a:r>
            <a:r>
              <a:rPr lang="vi-VN" b="0" i="0">
                <a:solidFill>
                  <a:srgbClr val="4D5156"/>
                </a:solidFill>
                <a:effectLst/>
                <a:highlight>
                  <a:srgbClr val="FFFFFF"/>
                </a:highlight>
                <a:latin typeface="arial" panose="020B0604020202020204" pitchFamily="34" charset="0"/>
              </a:rPr>
              <a:t> “hoàng đế của </a:t>
            </a:r>
            <a:r>
              <a:rPr lang="vi-VN" b="1" i="0">
                <a:solidFill>
                  <a:srgbClr val="5F6368"/>
                </a:solidFill>
                <a:effectLst/>
                <a:highlight>
                  <a:srgbClr val="FFFFFF"/>
                </a:highlight>
                <a:latin typeface="arial" panose="020B0604020202020204" pitchFamily="34" charset="0"/>
              </a:rPr>
              <a:t>trà</a:t>
            </a:r>
            <a:r>
              <a:rPr lang="vi-VN" b="0" i="0">
                <a:solidFill>
                  <a:srgbClr val="4D5156"/>
                </a:solidFill>
                <a:effectLst/>
                <a:highlight>
                  <a:srgbClr val="FFFFFF"/>
                </a:highlight>
                <a:latin typeface="arial" panose="020B0604020202020204" pitchFamily="34" charset="0"/>
              </a:rPr>
              <a:t> đen”, Một trong ba loại </a:t>
            </a:r>
            <a:r>
              <a:rPr lang="vi-VN" b="1" i="0">
                <a:solidFill>
                  <a:srgbClr val="5F6368"/>
                </a:solidFill>
                <a:effectLst/>
                <a:highlight>
                  <a:srgbClr val="FFFFFF"/>
                </a:highlight>
                <a:latin typeface="arial" panose="020B0604020202020204" pitchFamily="34" charset="0"/>
              </a:rPr>
              <a:t>trà</a:t>
            </a:r>
            <a:r>
              <a:rPr lang="vi-VN" b="0" i="0">
                <a:solidFill>
                  <a:srgbClr val="4D5156"/>
                </a:solidFill>
                <a:effectLst/>
                <a:highlight>
                  <a:srgbClr val="FFFFFF"/>
                </a:highlight>
                <a:latin typeface="arial" panose="020B0604020202020204" pitchFamily="34" charset="0"/>
              </a:rPr>
              <a:t> thơm nhất cùng với </a:t>
            </a:r>
            <a:r>
              <a:rPr lang="vi-VN" b="1" i="0">
                <a:solidFill>
                  <a:srgbClr val="5F6368"/>
                </a:solidFill>
                <a:effectLst/>
                <a:highlight>
                  <a:srgbClr val="FFFFFF"/>
                </a:highlight>
                <a:latin typeface="arial" panose="020B0604020202020204" pitchFamily="34" charset="0"/>
              </a:rPr>
              <a:t>trà</a:t>
            </a:r>
            <a:r>
              <a:rPr lang="vi-VN" b="0" i="0">
                <a:solidFill>
                  <a:srgbClr val="4D5156"/>
                </a:solidFill>
                <a:effectLst/>
                <a:highlight>
                  <a:srgbClr val="FFFFFF"/>
                </a:highlight>
                <a:latin typeface="arial" panose="020B0604020202020204" pitchFamily="34" charset="0"/>
              </a:rPr>
              <a:t> đen Ceylon và </a:t>
            </a:r>
            <a:r>
              <a:rPr lang="vi-VN" b="1" i="0">
                <a:solidFill>
                  <a:srgbClr val="5F6368"/>
                </a:solidFill>
                <a:effectLst/>
                <a:highlight>
                  <a:srgbClr val="FFFFFF"/>
                </a:highlight>
                <a:latin typeface="arial" panose="020B0604020202020204" pitchFamily="34" charset="0"/>
              </a:rPr>
              <a:t>trà</a:t>
            </a:r>
            <a:r>
              <a:rPr lang="vi-VN" b="0" i="0">
                <a:solidFill>
                  <a:srgbClr val="4D5156"/>
                </a:solidFill>
                <a:effectLst/>
                <a:highlight>
                  <a:srgbClr val="FFFFFF"/>
                </a:highlight>
                <a:latin typeface="arial" panose="020B0604020202020204" pitchFamily="34" charset="0"/>
              </a:rPr>
              <a:t> đen Keemun.</a:t>
            </a:r>
            <a:endParaRPr lang="en-US" b="0" i="0">
              <a:solidFill>
                <a:srgbClr val="202124"/>
              </a:solidFill>
              <a:effectLst/>
              <a:highlight>
                <a:srgbClr val="FFFFFF"/>
              </a:highlight>
              <a:latin typeface="Poppins" panose="00000500000000000000" pitchFamily="2" charset="0"/>
            </a:endParaRPr>
          </a:p>
          <a:p>
            <a:pPr marL="0" marR="0" lvl="0" indent="457200" algn="just" defTabSz="914400" rtl="0" eaLnBrk="1" fontAlgn="auto" latinLnBrk="0" hangingPunct="1">
              <a:lnSpc>
                <a:spcPct val="100000"/>
              </a:lnSpc>
              <a:spcBef>
                <a:spcPts val="0"/>
              </a:spcBef>
              <a:spcAft>
                <a:spcPts val="600"/>
              </a:spcAft>
              <a:buClrTx/>
              <a:buSzTx/>
              <a:buFontTx/>
              <a:buNone/>
              <a:tabLst/>
              <a:defRPr/>
            </a:pPr>
            <a:r>
              <a:rPr lang="vi-VN" b="0" i="0">
                <a:solidFill>
                  <a:srgbClr val="4D5156"/>
                </a:solidFill>
                <a:effectLst/>
                <a:highlight>
                  <a:srgbClr val="FFFFFF"/>
                </a:highlight>
                <a:latin typeface="arial" panose="020B0604020202020204" pitchFamily="34" charset="0"/>
              </a:rPr>
              <a:t>Chỉ có thể tìm thấy được ở thị xã Vũ Di Sơn (tỉnh Phúc Kiến, Trung Quốc), </a:t>
            </a:r>
            <a:r>
              <a:rPr lang="vi-VN" b="1" i="0">
                <a:solidFill>
                  <a:srgbClr val="5F6368"/>
                </a:solidFill>
                <a:effectLst/>
                <a:highlight>
                  <a:srgbClr val="FFFFFF"/>
                </a:highlight>
                <a:latin typeface="arial" panose="020B0604020202020204" pitchFamily="34" charset="0"/>
              </a:rPr>
              <a:t>Da Hong Pao là</a:t>
            </a:r>
            <a:r>
              <a:rPr lang="vi-VN" b="0" i="0">
                <a:solidFill>
                  <a:srgbClr val="4D5156"/>
                </a:solidFill>
                <a:effectLst/>
                <a:highlight>
                  <a:srgbClr val="FFFFFF"/>
                </a:highlight>
                <a:latin typeface="arial" panose="020B0604020202020204" pitchFamily="34" charset="0"/>
              </a:rPr>
              <a:t> loại trà Oolong đen được oxy hóa</a:t>
            </a:r>
            <a:endParaRPr lang="en-US"/>
          </a:p>
          <a:p>
            <a:br>
              <a:rPr lang="vi-VN" b="0" i="0">
                <a:solidFill>
                  <a:srgbClr val="202124"/>
                </a:solidFill>
                <a:effectLst/>
                <a:highlight>
                  <a:srgbClr val="FFFFFF"/>
                </a:highlight>
                <a:latin typeface="arial" panose="020B0604020202020204" pitchFamily="34" charset="0"/>
              </a:rPr>
            </a:br>
            <a:endParaRPr lang="en-US"/>
          </a:p>
        </p:txBody>
      </p:sp>
      <p:sp>
        <p:nvSpPr>
          <p:cNvPr id="4" name="Header Placeholder 3"/>
          <p:cNvSpPr>
            <a:spLocks noGrp="1"/>
          </p:cNvSpPr>
          <p:nvPr>
            <p:ph type="hdr" sz="quarter"/>
          </p:nvPr>
        </p:nvSpPr>
        <p:spPr/>
        <p:txBody>
          <a:bodyPr/>
          <a:lstStyle/>
          <a:p>
            <a:endParaRPr lang="en-US"/>
          </a:p>
        </p:txBody>
      </p:sp>
    </p:spTree>
    <p:extLst>
      <p:ext uri="{BB962C8B-B14F-4D97-AF65-F5344CB8AC3E}">
        <p14:creationId xmlns:p14="http://schemas.microsoft.com/office/powerpoint/2010/main" val="14320494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457200" algn="just" defTabSz="914400" rtl="0" eaLnBrk="1" fontAlgn="auto" latinLnBrk="0" hangingPunct="1">
              <a:lnSpc>
                <a:spcPct val="100000"/>
              </a:lnSpc>
              <a:spcBef>
                <a:spcPts val="0"/>
              </a:spcBef>
              <a:spcAft>
                <a:spcPts val="600"/>
              </a:spcAft>
              <a:buClrTx/>
              <a:buSzTx/>
              <a:buFontTx/>
              <a:buNone/>
              <a:tabLst/>
              <a:defRPr/>
            </a:pPr>
            <a:endParaRPr lang="en-US"/>
          </a:p>
        </p:txBody>
      </p:sp>
      <p:sp>
        <p:nvSpPr>
          <p:cNvPr id="4" name="Header Placeholder 3"/>
          <p:cNvSpPr>
            <a:spLocks noGrp="1"/>
          </p:cNvSpPr>
          <p:nvPr>
            <p:ph type="hdr" sz="quarter"/>
          </p:nvPr>
        </p:nvSpPr>
        <p:spPr/>
        <p:txBody>
          <a:bodyPr/>
          <a:lstStyle/>
          <a:p>
            <a:endParaRPr lang="en-US"/>
          </a:p>
        </p:txBody>
      </p:sp>
    </p:spTree>
    <p:extLst>
      <p:ext uri="{BB962C8B-B14F-4D97-AF65-F5344CB8AC3E}">
        <p14:creationId xmlns:p14="http://schemas.microsoft.com/office/powerpoint/2010/main" val="24992954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457200" algn="just" defTabSz="914400" rtl="0" eaLnBrk="1" fontAlgn="auto" latinLnBrk="0" hangingPunct="1">
              <a:lnSpc>
                <a:spcPct val="100000"/>
              </a:lnSpc>
              <a:spcBef>
                <a:spcPts val="0"/>
              </a:spcBef>
              <a:spcAft>
                <a:spcPts val="600"/>
              </a:spcAft>
              <a:buClrTx/>
              <a:buSzTx/>
              <a:buFontTx/>
              <a:buNone/>
              <a:tabLst/>
              <a:defRPr/>
            </a:pPr>
            <a:r>
              <a:rPr lang="vi-VN" b="0" i="0">
                <a:solidFill>
                  <a:srgbClr val="202124"/>
                </a:solidFill>
                <a:effectLst/>
                <a:highlight>
                  <a:srgbClr val="FFFFFF"/>
                </a:highlight>
                <a:latin typeface="Google Sans"/>
              </a:rPr>
              <a:t>Trà phổ nhĩ còn có tên gọi khác là pu-erh tea là </a:t>
            </a:r>
            <a:r>
              <a:rPr lang="vi-VN" b="0" i="0">
                <a:solidFill>
                  <a:srgbClr val="040C28"/>
                </a:solidFill>
                <a:effectLst/>
                <a:highlight>
                  <a:srgbClr val="D3E3FD"/>
                </a:highlight>
                <a:latin typeface="Google Sans"/>
              </a:rPr>
              <a:t>loại trà đen được lên men theo phương pháp dân gian của người dân tỉnh Vân Nam, Trung Quốc</a:t>
            </a:r>
            <a:r>
              <a:rPr lang="vi-VN" b="0" i="0">
                <a:solidFill>
                  <a:srgbClr val="202124"/>
                </a:solidFill>
                <a:effectLst/>
                <a:highlight>
                  <a:srgbClr val="FFFFFF"/>
                </a:highlight>
                <a:latin typeface="Google Sans"/>
              </a:rPr>
              <a:t>. Theo một số tư liệu thì nguồn gốc phương pháp ủ trà này từ dân tộc thiểu số ngụ tại miền Bắc Việt Nam và miền Nam Trung Quốc.</a:t>
            </a:r>
            <a:endParaRPr lang="en-US"/>
          </a:p>
        </p:txBody>
      </p:sp>
      <p:sp>
        <p:nvSpPr>
          <p:cNvPr id="4" name="Header Placeholder 3"/>
          <p:cNvSpPr>
            <a:spLocks noGrp="1"/>
          </p:cNvSpPr>
          <p:nvPr>
            <p:ph type="hdr" sz="quarter"/>
          </p:nvPr>
        </p:nvSpPr>
        <p:spPr/>
        <p:txBody>
          <a:bodyPr/>
          <a:lstStyle/>
          <a:p>
            <a:endParaRPr lang="en-US"/>
          </a:p>
        </p:txBody>
      </p:sp>
    </p:spTree>
    <p:extLst>
      <p:ext uri="{BB962C8B-B14F-4D97-AF65-F5344CB8AC3E}">
        <p14:creationId xmlns:p14="http://schemas.microsoft.com/office/powerpoint/2010/main" val="2107047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457200" algn="just" defTabSz="914400" rtl="0" eaLnBrk="1" fontAlgn="auto" latinLnBrk="0" hangingPunct="1">
              <a:lnSpc>
                <a:spcPct val="100000"/>
              </a:lnSpc>
              <a:spcBef>
                <a:spcPts val="0"/>
              </a:spcBef>
              <a:spcAft>
                <a:spcPts val="600"/>
              </a:spcAft>
              <a:buClrTx/>
              <a:buSzTx/>
              <a:buFontTx/>
              <a:buNone/>
              <a:tabLst/>
              <a:defRPr/>
            </a:pPr>
            <a:endParaRPr lang="en-US"/>
          </a:p>
        </p:txBody>
      </p:sp>
      <p:sp>
        <p:nvSpPr>
          <p:cNvPr id="4" name="Header Placeholder 3"/>
          <p:cNvSpPr>
            <a:spLocks noGrp="1"/>
          </p:cNvSpPr>
          <p:nvPr>
            <p:ph type="hdr" sz="quarter"/>
          </p:nvPr>
        </p:nvSpPr>
        <p:spPr/>
        <p:txBody>
          <a:bodyPr/>
          <a:lstStyle/>
          <a:p>
            <a:endParaRPr lang="en-US"/>
          </a:p>
        </p:txBody>
      </p:sp>
    </p:spTree>
    <p:extLst>
      <p:ext uri="{BB962C8B-B14F-4D97-AF65-F5344CB8AC3E}">
        <p14:creationId xmlns:p14="http://schemas.microsoft.com/office/powerpoint/2010/main" val="9406597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457200" algn="just" defTabSz="914400" rtl="0" eaLnBrk="1" fontAlgn="auto" latinLnBrk="0" hangingPunct="1">
              <a:lnSpc>
                <a:spcPct val="100000"/>
              </a:lnSpc>
              <a:spcBef>
                <a:spcPts val="0"/>
              </a:spcBef>
              <a:spcAft>
                <a:spcPts val="600"/>
              </a:spcAft>
              <a:buClrTx/>
              <a:buSzTx/>
              <a:buFontTx/>
              <a:buNone/>
              <a:tabLst/>
              <a:defRPr/>
            </a:pPr>
            <a:endParaRPr lang="en-US"/>
          </a:p>
        </p:txBody>
      </p:sp>
      <p:sp>
        <p:nvSpPr>
          <p:cNvPr id="4" name="Header Placeholder 3"/>
          <p:cNvSpPr>
            <a:spLocks noGrp="1"/>
          </p:cNvSpPr>
          <p:nvPr>
            <p:ph type="hdr" sz="quarter"/>
          </p:nvPr>
        </p:nvSpPr>
        <p:spPr/>
        <p:txBody>
          <a:bodyPr/>
          <a:lstStyle/>
          <a:p>
            <a:endParaRPr lang="en-US"/>
          </a:p>
        </p:txBody>
      </p:sp>
    </p:spTree>
    <p:extLst>
      <p:ext uri="{BB962C8B-B14F-4D97-AF65-F5344CB8AC3E}">
        <p14:creationId xmlns:p14="http://schemas.microsoft.com/office/powerpoint/2010/main" val="31147721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457200" algn="just" defTabSz="914400" rtl="0" eaLnBrk="1" fontAlgn="auto" latinLnBrk="0" hangingPunct="1">
              <a:lnSpc>
                <a:spcPct val="100000"/>
              </a:lnSpc>
              <a:spcBef>
                <a:spcPts val="0"/>
              </a:spcBef>
              <a:spcAft>
                <a:spcPts val="600"/>
              </a:spcAft>
              <a:buClrTx/>
              <a:buSzTx/>
              <a:buFontTx/>
              <a:buNone/>
              <a:tabLst/>
              <a:defRPr/>
            </a:pPr>
            <a:r>
              <a:rPr lang="vi-VN" b="0" i="0">
                <a:solidFill>
                  <a:srgbClr val="4D5156"/>
                </a:solidFill>
                <a:effectLst/>
                <a:highlight>
                  <a:srgbClr val="FFFFFF"/>
                </a:highlight>
                <a:latin typeface="arial" panose="020B0604020202020204" pitchFamily="34" charset="0"/>
              </a:rPr>
              <a:t>Trà </a:t>
            </a:r>
            <a:r>
              <a:rPr lang="vi-VN" b="1" i="0">
                <a:solidFill>
                  <a:srgbClr val="5F6368"/>
                </a:solidFill>
                <a:effectLst/>
                <a:highlight>
                  <a:srgbClr val="FFFFFF"/>
                </a:highlight>
                <a:latin typeface="arial" panose="020B0604020202020204" pitchFamily="34" charset="0"/>
              </a:rPr>
              <a:t>rooibos</a:t>
            </a:r>
            <a:r>
              <a:rPr lang="vi-VN" b="0" i="0">
                <a:solidFill>
                  <a:srgbClr val="4D5156"/>
                </a:solidFill>
                <a:effectLst/>
                <a:highlight>
                  <a:srgbClr val="FFFFFF"/>
                </a:highlight>
                <a:latin typeface="arial" panose="020B0604020202020204" pitchFamily="34" charset="0"/>
              </a:rPr>
              <a:t> giúp hỗ trợ tăng cường sức khỏe tim mạch bằng các chất chống oxy hóa, giúp ức chế men chuyển đổi angiotensin</a:t>
            </a:r>
            <a:r>
              <a:rPr lang="en-US" b="0" i="0">
                <a:solidFill>
                  <a:srgbClr val="4D5156"/>
                </a:solidFill>
                <a:effectLst/>
                <a:highlight>
                  <a:srgbClr val="FFFFFF"/>
                </a:highlight>
                <a:latin typeface="arial" panose="020B0604020202020204" pitchFamily="34" charset="0"/>
              </a:rPr>
              <a:t> – Hồng trà nam phi</a:t>
            </a:r>
          </a:p>
          <a:p>
            <a:pPr marL="0" marR="0" lvl="0" indent="457200" algn="just" defTabSz="914400" rtl="0" eaLnBrk="1" fontAlgn="auto" latinLnBrk="0" hangingPunct="1">
              <a:lnSpc>
                <a:spcPct val="100000"/>
              </a:lnSpc>
              <a:spcBef>
                <a:spcPts val="0"/>
              </a:spcBef>
              <a:spcAft>
                <a:spcPts val="600"/>
              </a:spcAft>
              <a:buClrTx/>
              <a:buSzTx/>
              <a:buFontTx/>
              <a:buNone/>
              <a:tabLst/>
              <a:defRPr/>
            </a:pPr>
            <a:r>
              <a:rPr lang="vi-VN" b="0" i="0">
                <a:solidFill>
                  <a:srgbClr val="4D5156"/>
                </a:solidFill>
                <a:effectLst/>
                <a:highlight>
                  <a:srgbClr val="FFFFFF"/>
                </a:highlight>
                <a:latin typeface="arial" panose="020B0604020202020204" pitchFamily="34" charset="0"/>
              </a:rPr>
              <a:t>Trong trà </a:t>
            </a:r>
            <a:r>
              <a:rPr lang="vi-VN" b="1" i="0">
                <a:solidFill>
                  <a:srgbClr val="5F6368"/>
                </a:solidFill>
                <a:effectLst/>
                <a:highlight>
                  <a:srgbClr val="FFFFFF"/>
                </a:highlight>
                <a:latin typeface="arial" panose="020B0604020202020204" pitchFamily="34" charset="0"/>
              </a:rPr>
              <a:t>rooibos</a:t>
            </a:r>
            <a:r>
              <a:rPr lang="vi-VN" b="0" i="0">
                <a:solidFill>
                  <a:srgbClr val="4D5156"/>
                </a:solidFill>
                <a:effectLst/>
                <a:highlight>
                  <a:srgbClr val="FFFFFF"/>
                </a:highlight>
                <a:latin typeface="arial" panose="020B0604020202020204" pitchFamily="34" charset="0"/>
              </a:rPr>
              <a:t> có chứa Aspalathin, đây </a:t>
            </a:r>
            <a:r>
              <a:rPr lang="vi-VN" b="1" i="0">
                <a:solidFill>
                  <a:srgbClr val="5F6368"/>
                </a:solidFill>
                <a:effectLst/>
                <a:highlight>
                  <a:srgbClr val="FFFFFF"/>
                </a:highlight>
                <a:latin typeface="arial" panose="020B0604020202020204" pitchFamily="34" charset="0"/>
              </a:rPr>
              <a:t>là</a:t>
            </a:r>
            <a:r>
              <a:rPr lang="vi-VN" b="0" i="0">
                <a:solidFill>
                  <a:srgbClr val="4D5156"/>
                </a:solidFill>
                <a:effectLst/>
                <a:highlight>
                  <a:srgbClr val="FFFFFF"/>
                </a:highlight>
                <a:latin typeface="arial" panose="020B0604020202020204" pitchFamily="34" charset="0"/>
              </a:rPr>
              <a:t> một chất chống oxy hóa có tác dụng ngăn lượng đường trong máu tăng đột biến, giảm kháng insulin, hấp thụ glucose ..</a:t>
            </a:r>
            <a:endParaRPr lang="en-US"/>
          </a:p>
        </p:txBody>
      </p:sp>
      <p:sp>
        <p:nvSpPr>
          <p:cNvPr id="4" name="Header Placeholder 3"/>
          <p:cNvSpPr>
            <a:spLocks noGrp="1"/>
          </p:cNvSpPr>
          <p:nvPr>
            <p:ph type="hdr" sz="quarter"/>
          </p:nvPr>
        </p:nvSpPr>
        <p:spPr/>
        <p:txBody>
          <a:bodyPr/>
          <a:lstStyle/>
          <a:p>
            <a:endParaRPr lang="en-US"/>
          </a:p>
        </p:txBody>
      </p:sp>
    </p:spTree>
    <p:extLst>
      <p:ext uri="{BB962C8B-B14F-4D97-AF65-F5344CB8AC3E}">
        <p14:creationId xmlns:p14="http://schemas.microsoft.com/office/powerpoint/2010/main" val="9119836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457200" algn="just" defTabSz="914400" rtl="0" eaLnBrk="1" fontAlgn="auto" latinLnBrk="0" hangingPunct="1">
              <a:lnSpc>
                <a:spcPct val="100000"/>
              </a:lnSpc>
              <a:spcBef>
                <a:spcPts val="0"/>
              </a:spcBef>
              <a:spcAft>
                <a:spcPts val="600"/>
              </a:spcAft>
              <a:buClrTx/>
              <a:buSzTx/>
              <a:buFontTx/>
              <a:buNone/>
              <a:tabLst/>
              <a:defRPr/>
            </a:pPr>
            <a:endParaRPr lang="en-US"/>
          </a:p>
        </p:txBody>
      </p:sp>
      <p:sp>
        <p:nvSpPr>
          <p:cNvPr id="4" name="Header Placeholder 3"/>
          <p:cNvSpPr>
            <a:spLocks noGrp="1"/>
          </p:cNvSpPr>
          <p:nvPr>
            <p:ph type="hdr" sz="quarter"/>
          </p:nvPr>
        </p:nvSpPr>
        <p:spPr/>
        <p:txBody>
          <a:bodyPr/>
          <a:lstStyle/>
          <a:p>
            <a:endParaRPr lang="en-US"/>
          </a:p>
        </p:txBody>
      </p:sp>
    </p:spTree>
    <p:extLst>
      <p:ext uri="{BB962C8B-B14F-4D97-AF65-F5344CB8AC3E}">
        <p14:creationId xmlns:p14="http://schemas.microsoft.com/office/powerpoint/2010/main" val="23696971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457200" algn="just" defTabSz="914400" rtl="0" eaLnBrk="1" fontAlgn="auto" latinLnBrk="0" hangingPunct="1">
              <a:lnSpc>
                <a:spcPct val="100000"/>
              </a:lnSpc>
              <a:spcBef>
                <a:spcPts val="0"/>
              </a:spcBef>
              <a:spcAft>
                <a:spcPts val="600"/>
              </a:spcAft>
              <a:buClrTx/>
              <a:buSzTx/>
              <a:buFontTx/>
              <a:buNone/>
              <a:tabLst/>
              <a:defRPr/>
            </a:pPr>
            <a:endParaRPr lang="en-US"/>
          </a:p>
        </p:txBody>
      </p:sp>
      <p:sp>
        <p:nvSpPr>
          <p:cNvPr id="4" name="Header Placeholder 3"/>
          <p:cNvSpPr>
            <a:spLocks noGrp="1"/>
          </p:cNvSpPr>
          <p:nvPr>
            <p:ph type="hdr" sz="quarter"/>
          </p:nvPr>
        </p:nvSpPr>
        <p:spPr/>
        <p:txBody>
          <a:bodyPr/>
          <a:lstStyle/>
          <a:p>
            <a:endParaRPr lang="en-US"/>
          </a:p>
        </p:txBody>
      </p:sp>
    </p:spTree>
    <p:extLst>
      <p:ext uri="{BB962C8B-B14F-4D97-AF65-F5344CB8AC3E}">
        <p14:creationId xmlns:p14="http://schemas.microsoft.com/office/powerpoint/2010/main" val="6940481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5080" algn="l">
              <a:lnSpc>
                <a:spcPct val="100000"/>
              </a:lnSpc>
              <a:spcBef>
                <a:spcPts val="105"/>
              </a:spcBef>
            </a:pPr>
            <a:r>
              <a:rPr lang="en-US" sz="1800" b="0" i="0">
                <a:solidFill>
                  <a:srgbClr val="000000"/>
                </a:solidFill>
                <a:effectLst/>
                <a:latin typeface="Poppins" panose="00000500000000000000" pitchFamily="2" charset="0"/>
              </a:rPr>
              <a:t>This study focuses on consumers’ perceptions of health, diet, lifestyles, and consumption of food and beverages. Cimigo conducted 1,233 interviews across four key cities: HCMC, Hanoi, Danang, and Can Tho</a:t>
            </a:r>
            <a:r>
              <a:rPr lang="en-US"/>
              <a:t> </a:t>
            </a:r>
            <a:br>
              <a:rPr lang="en-US"/>
            </a:br>
            <a:endParaRPr lang="vi-VN" sz="1200" spc="-2">
              <a:solidFill>
                <a:srgbClr val="002060"/>
              </a:solidFill>
              <a:latin typeface="Arial" panose="020B0604020202020204" pitchFamily="34" charset="0"/>
              <a:cs typeface="Arial" panose="020B0604020202020204" pitchFamily="34" charset="0"/>
            </a:endParaRPr>
          </a:p>
        </p:txBody>
      </p:sp>
      <p:sp>
        <p:nvSpPr>
          <p:cNvPr id="4" name="Footer Placeholder 3"/>
          <p:cNvSpPr>
            <a:spLocks noGrp="1"/>
          </p:cNvSpPr>
          <p:nvPr>
            <p:ph type="ftr" sz="quarter" idx="4"/>
          </p:nvPr>
        </p:nvSpPr>
        <p:spPr/>
        <p:txBody>
          <a:bodyPr/>
          <a:lstStyle/>
          <a:p>
            <a:pPr marL="0" marR="0" lvl="0" indent="0" algn="l" defTabSz="1087444"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t>ACC Confidential - Do not copy or share without permission</a:t>
            </a:r>
          </a:p>
        </p:txBody>
      </p:sp>
    </p:spTree>
    <p:extLst>
      <p:ext uri="{BB962C8B-B14F-4D97-AF65-F5344CB8AC3E}">
        <p14:creationId xmlns:p14="http://schemas.microsoft.com/office/powerpoint/2010/main" val="40206289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457200" algn="just" defTabSz="914400" rtl="0" eaLnBrk="1" fontAlgn="auto" latinLnBrk="0" hangingPunct="1">
              <a:lnSpc>
                <a:spcPct val="100000"/>
              </a:lnSpc>
              <a:spcBef>
                <a:spcPts val="0"/>
              </a:spcBef>
              <a:spcAft>
                <a:spcPts val="600"/>
              </a:spcAft>
              <a:buClrTx/>
              <a:buSzTx/>
              <a:buFontTx/>
              <a:buNone/>
              <a:tabLst/>
              <a:defRPr/>
            </a:pPr>
            <a:endParaRPr lang="en-US"/>
          </a:p>
        </p:txBody>
      </p:sp>
      <p:sp>
        <p:nvSpPr>
          <p:cNvPr id="4" name="Header Placeholder 3"/>
          <p:cNvSpPr>
            <a:spLocks noGrp="1"/>
          </p:cNvSpPr>
          <p:nvPr>
            <p:ph type="hdr" sz="quarter"/>
          </p:nvPr>
        </p:nvSpPr>
        <p:spPr/>
        <p:txBody>
          <a:bodyPr/>
          <a:lstStyle/>
          <a:p>
            <a:endParaRPr lang="en-US"/>
          </a:p>
        </p:txBody>
      </p:sp>
    </p:spTree>
    <p:extLst>
      <p:ext uri="{BB962C8B-B14F-4D97-AF65-F5344CB8AC3E}">
        <p14:creationId xmlns:p14="http://schemas.microsoft.com/office/powerpoint/2010/main" val="25540354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https://onlinexperiences.com/scripts/Server.nxp</a:t>
            </a:r>
          </a:p>
        </p:txBody>
      </p:sp>
      <p:sp>
        <p:nvSpPr>
          <p:cNvPr id="4" name="Slide Number Placeholder 3"/>
          <p:cNvSpPr>
            <a:spLocks noGrp="1"/>
          </p:cNvSpPr>
          <p:nvPr>
            <p:ph type="sldNum" sz="quarter" idx="5"/>
          </p:nvPr>
        </p:nvSpPr>
        <p:spPr/>
        <p:txBody>
          <a:bodyPr/>
          <a:lstStyle/>
          <a:p>
            <a:fld id="{39114984-3D3A-419A-8EAF-434A604B097B}" type="slidenum">
              <a:rPr lang="en-US" smtClean="0"/>
              <a:t>5</a:t>
            </a:fld>
            <a:endParaRPr lang="en-US"/>
          </a:p>
        </p:txBody>
      </p:sp>
    </p:spTree>
    <p:extLst>
      <p:ext uri="{BB962C8B-B14F-4D97-AF65-F5344CB8AC3E}">
        <p14:creationId xmlns:p14="http://schemas.microsoft.com/office/powerpoint/2010/main" val="15273777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212529"/>
                </a:solidFill>
                <a:effectLst/>
                <a:highlight>
                  <a:srgbClr val="FFFFFF"/>
                </a:highlight>
                <a:latin typeface="Poppins Light" panose="00000400000000000000" pitchFamily="2" charset="0"/>
              </a:rPr>
              <a:t>Theo BC Nghiên cứu thị trường, những dòng sp sữa hạt tuy còn chiếm giá trị chưa cao, khoảng 10-</a:t>
            </a:r>
            <a:r>
              <a:rPr lang="vi-VN" b="0" i="0">
                <a:solidFill>
                  <a:srgbClr val="212529"/>
                </a:solidFill>
                <a:effectLst/>
                <a:highlight>
                  <a:srgbClr val="FFFFFF"/>
                </a:highlight>
                <a:latin typeface="SVN-Gilroy"/>
              </a:rPr>
              <a:t> 1</a:t>
            </a:r>
            <a:r>
              <a:rPr lang="en-US" b="0" i="0">
                <a:solidFill>
                  <a:srgbClr val="212529"/>
                </a:solidFill>
                <a:effectLst/>
                <a:highlight>
                  <a:srgbClr val="FFFFFF"/>
                </a:highlight>
                <a:latin typeface="Poppins Light" panose="00000400000000000000" pitchFamily="2" charset="0"/>
              </a:rPr>
              <a:t>5</a:t>
            </a:r>
            <a:r>
              <a:rPr lang="vi-VN" b="0" i="0">
                <a:solidFill>
                  <a:srgbClr val="212529"/>
                </a:solidFill>
                <a:effectLst/>
                <a:highlight>
                  <a:srgbClr val="FFFFFF"/>
                </a:highlight>
                <a:latin typeface="SVN-Gilroy"/>
              </a:rPr>
              <a:t>% thị phần ngành sữa. Đây cũng là xu hướng tiêu dùng được dự đoán là sẽ bùng nổ trong tương lai gần do nhu cầu sử dụng của của người dùng ngày càng cao</a:t>
            </a:r>
            <a:r>
              <a:rPr lang="en-US" b="0" i="0">
                <a:solidFill>
                  <a:srgbClr val="212529"/>
                </a:solidFill>
                <a:effectLst/>
                <a:highlight>
                  <a:srgbClr val="FFFFFF"/>
                </a:highlight>
                <a:latin typeface="Poppins Light" panose="00000400000000000000" pitchFamily="2" charset="0"/>
              </a:rPr>
              <a:t> &amp; Cái reference để mình làm innovation &amp; tiềm năng xuất khẩu </a:t>
            </a:r>
            <a:endParaRPr lang="en-US" b="0" i="0">
              <a:solidFill>
                <a:srgbClr val="4D5156"/>
              </a:solidFill>
              <a:effectLst/>
              <a:highlight>
                <a:srgbClr val="FFFFFF"/>
              </a:highlight>
              <a:latin typeface="arial" panose="020B0604020202020204" pitchFamily="34" charset="0"/>
            </a:endParaRPr>
          </a:p>
          <a:p>
            <a:pPr algn="l" fontAlgn="auto"/>
            <a:r>
              <a:rPr lang="en-US" b="1" i="0">
                <a:effectLst/>
                <a:latin typeface="Poppins Light" panose="00000400000000000000" pitchFamily="2" charset="0"/>
              </a:rPr>
              <a:t>Vitasoy – HK beverage company – Almond, soy bean &amp; oats</a:t>
            </a:r>
          </a:p>
          <a:p>
            <a:pPr algn="l" fontAlgn="auto"/>
            <a:r>
              <a:rPr lang="en-US" b="1" i="0">
                <a:effectLst/>
                <a:latin typeface="Poppins Light" panose="00000400000000000000" pitchFamily="2" charset="0"/>
              </a:rPr>
              <a:t>Koia – US Plant – protein shake plant based - </a:t>
            </a:r>
            <a:r>
              <a:rPr lang="en-US" b="0" i="0">
                <a:solidFill>
                  <a:srgbClr val="4D5156"/>
                </a:solidFill>
                <a:effectLst/>
                <a:highlight>
                  <a:srgbClr val="FFFFFF"/>
                </a:highlight>
                <a:latin typeface="arial" panose="020B0604020202020204" pitchFamily="34" charset="0"/>
              </a:rPr>
              <a:t>truly delicious, healthy, convenient, low-sugar/low net carbs, plant-based beverages</a:t>
            </a:r>
          </a:p>
          <a:p>
            <a:pPr algn="l" fontAlgn="auto"/>
            <a:r>
              <a:rPr lang="en-US" b="0" i="0">
                <a:solidFill>
                  <a:srgbClr val="4D5156"/>
                </a:solidFill>
                <a:effectLst/>
                <a:highlight>
                  <a:srgbClr val="FFFFFF"/>
                </a:highlight>
                <a:latin typeface="arial" panose="020B0604020202020204" pitchFamily="34" charset="0"/>
              </a:rPr>
              <a:t>Harmless Harvest – Thailand – Coconut</a:t>
            </a:r>
          </a:p>
          <a:p>
            <a:pPr algn="l" fontAlgn="auto"/>
            <a:r>
              <a:rPr lang="en-US" b="0" i="0">
                <a:solidFill>
                  <a:srgbClr val="4D5156"/>
                </a:solidFill>
                <a:effectLst/>
                <a:highlight>
                  <a:srgbClr val="FFFFFF"/>
                </a:highlight>
                <a:latin typeface="arial" panose="020B0604020202020204" pitchFamily="34" charset="0"/>
              </a:rPr>
              <a:t>Califia Farms – US-  Almond creamer, oat, coconut cream for barista</a:t>
            </a:r>
          </a:p>
          <a:p>
            <a:pPr algn="l" fontAlgn="auto"/>
            <a:r>
              <a:rPr lang="en-US" b="0" i="0">
                <a:solidFill>
                  <a:srgbClr val="4D5156"/>
                </a:solidFill>
                <a:effectLst/>
                <a:highlight>
                  <a:srgbClr val="FFFFFF"/>
                </a:highlight>
                <a:latin typeface="arial" panose="020B0604020202020204" pitchFamily="34" charset="0"/>
              </a:rPr>
              <a:t>Noumi – Australia – Australia’s Own</a:t>
            </a:r>
          </a:p>
          <a:p>
            <a:pPr algn="l" fontAlgn="auto"/>
            <a:r>
              <a:rPr lang="en-US" b="0" i="0">
                <a:solidFill>
                  <a:srgbClr val="4D5156"/>
                </a:solidFill>
                <a:effectLst/>
                <a:highlight>
                  <a:srgbClr val="FFFFFF"/>
                </a:highlight>
                <a:latin typeface="arial" panose="020B0604020202020204" pitchFamily="34" charset="0"/>
              </a:rPr>
              <a:t>SunOpta – Canada - Soy milk, coconut, almonts, oat milk for barista &amp; organic oat, alm milk</a:t>
            </a:r>
          </a:p>
          <a:p>
            <a:pPr algn="l" fontAlgn="auto"/>
            <a:r>
              <a:rPr lang="en-US" b="0" i="0">
                <a:solidFill>
                  <a:srgbClr val="4D5156"/>
                </a:solidFill>
                <a:effectLst/>
                <a:highlight>
                  <a:srgbClr val="FFFFFF"/>
                </a:highlight>
                <a:latin typeface="arial" panose="020B0604020202020204" pitchFamily="34" charset="0"/>
              </a:rPr>
              <a:t>Blue Diamonds – US – Almond grower</a:t>
            </a:r>
          </a:p>
          <a:p>
            <a:pPr algn="l" fontAlgn="auto"/>
            <a:endParaRPr lang="en-US" b="0" i="0">
              <a:solidFill>
                <a:srgbClr val="4D5156"/>
              </a:solidFill>
              <a:effectLst/>
              <a:highlight>
                <a:srgbClr val="FFFFFF"/>
              </a:highlight>
              <a:latin typeface="arial" panose="020B0604020202020204" pitchFamily="34" charset="0"/>
            </a:endParaRPr>
          </a:p>
          <a:p>
            <a:pPr algn="l" fontAlgn="auto"/>
            <a:r>
              <a:rPr lang="en-US" b="0" i="0">
                <a:solidFill>
                  <a:srgbClr val="4D5156"/>
                </a:solidFill>
                <a:effectLst/>
                <a:highlight>
                  <a:srgbClr val="FFFFFF"/>
                </a:highlight>
                <a:latin typeface="arial" panose="020B0604020202020204" pitchFamily="34" charset="0"/>
              </a:rPr>
              <a:t>Nguyên liệu phổ biến trong những dòng plant based trên thị trường</a:t>
            </a:r>
          </a:p>
          <a:p>
            <a:pPr algn="l" fontAlgn="auto"/>
            <a:r>
              <a:rPr lang="en-US" b="0" i="0">
                <a:solidFill>
                  <a:srgbClr val="4D5156"/>
                </a:solidFill>
                <a:effectLst/>
                <a:highlight>
                  <a:srgbClr val="FFFFFF"/>
                </a:highlight>
                <a:latin typeface="arial" panose="020B0604020202020204" pitchFamily="34" charset="0"/>
              </a:rPr>
              <a:t>Grains các loại hạt: Gạo, yến mạch, quinoa, đại mạch</a:t>
            </a:r>
          </a:p>
          <a:p>
            <a:pPr algn="l" fontAlgn="auto"/>
            <a:r>
              <a:rPr lang="en-US" b="0" i="0">
                <a:solidFill>
                  <a:srgbClr val="4D5156"/>
                </a:solidFill>
                <a:effectLst/>
                <a:highlight>
                  <a:srgbClr val="FFFFFF"/>
                </a:highlight>
                <a:latin typeface="arial" panose="020B0604020202020204" pitchFamily="34" charset="0"/>
              </a:rPr>
              <a:t>Các loại đậu </a:t>
            </a:r>
          </a:p>
          <a:p>
            <a:pPr algn="l" fontAlgn="auto"/>
            <a:r>
              <a:rPr lang="en-US" b="0" i="0">
                <a:solidFill>
                  <a:srgbClr val="4D5156"/>
                </a:solidFill>
                <a:effectLst/>
                <a:highlight>
                  <a:srgbClr val="FFFFFF"/>
                </a:highlight>
                <a:latin typeface="arial" panose="020B0604020202020204" pitchFamily="34" charset="0"/>
              </a:rPr>
              <a:t>Nuts (Hạnh nhân, óc chó, điều,…)</a:t>
            </a:r>
          </a:p>
          <a:p>
            <a:pPr algn="l" fontAlgn="auto"/>
            <a:r>
              <a:rPr lang="en-US" b="0" i="0">
                <a:solidFill>
                  <a:srgbClr val="4D5156"/>
                </a:solidFill>
                <a:effectLst/>
                <a:highlight>
                  <a:srgbClr val="FFFFFF"/>
                </a:highlight>
                <a:latin typeface="arial" panose="020B0604020202020204" pitchFamily="34" charset="0"/>
              </a:rPr>
              <a:t>Seeds – Mè đen, chia,…</a:t>
            </a:r>
          </a:p>
          <a:p>
            <a:pPr algn="l" fontAlgn="auto"/>
            <a:endParaRPr lang="en-US" b="0" i="0">
              <a:solidFill>
                <a:srgbClr val="4D5156"/>
              </a:solidFill>
              <a:effectLst/>
              <a:highlight>
                <a:srgbClr val="FFFFFF"/>
              </a:highlight>
              <a:latin typeface="arial" panose="020B0604020202020204" pitchFamily="34" charset="0"/>
            </a:endParaRPr>
          </a:p>
          <a:p>
            <a:pPr algn="l" fontAlgn="auto"/>
            <a:endParaRPr lang="en-US" b="0" i="0">
              <a:solidFill>
                <a:srgbClr val="4D5156"/>
              </a:solidFill>
              <a:effectLst/>
              <a:highlight>
                <a:srgbClr val="FFFFFF"/>
              </a:highlight>
              <a:latin typeface="arial" panose="020B0604020202020204" pitchFamily="34" charset="0"/>
            </a:endParaRPr>
          </a:p>
          <a:p>
            <a:pPr algn="l" fontAlgn="auto"/>
            <a:endParaRPr lang="en-US" b="1" i="0">
              <a:effectLst/>
              <a:latin typeface="Poppins Light" panose="00000400000000000000" pitchFamily="2" charset="0"/>
            </a:endParaRPr>
          </a:p>
          <a:p>
            <a:pPr algn="l" fontAlgn="auto"/>
            <a:endParaRPr lang="en-US" b="1" i="0">
              <a:effectLst/>
              <a:latin typeface="Poppins Light" panose="00000400000000000000" pitchFamily="2" charset="0"/>
            </a:endParaRPr>
          </a:p>
          <a:p>
            <a:pPr algn="l" fontAlgn="auto"/>
            <a:r>
              <a:rPr lang="en-US" b="1" i="0">
                <a:effectLst/>
                <a:latin typeface="Poppins Light" panose="00000400000000000000" pitchFamily="2" charset="0"/>
              </a:rPr>
              <a:t>About Facts &amp; Factors:</a:t>
            </a:r>
            <a:endParaRPr lang="en-US" b="0" i="0">
              <a:effectLst/>
              <a:latin typeface="Poppins Light" panose="00000400000000000000" pitchFamily="2" charset="0"/>
            </a:endParaRPr>
          </a:p>
          <a:p>
            <a:pPr algn="l" fontAlgn="auto"/>
            <a:r>
              <a:rPr lang="en-US" b="0" i="0">
                <a:effectLst/>
                <a:latin typeface="Poppins Light" panose="00000400000000000000" pitchFamily="2" charset="0"/>
              </a:rPr>
              <a:t>Facts &amp; Factors is a leading market research organization offering industry expertise and scrupulous consulting services to clients for their business development. The reports and services offered by Facts and Factors are used by prestigious academic institutions, start-ups, and companies globally to measure and understand the changing international and regional business backgrounds.</a:t>
            </a:r>
          </a:p>
          <a:p>
            <a:pPr algn="l" fontAlgn="auto"/>
            <a:r>
              <a:rPr lang="en-US" b="0" i="0">
                <a:effectLst/>
                <a:latin typeface="Poppins Light" panose="00000400000000000000" pitchFamily="2" charset="0"/>
              </a:rPr>
              <a:t>Our client’s/customer’s conviction on our solutions and services has pushed us in delivering always the best. Our advanced research solutions have helped them in appropriate decision-making and guidance for strategies to expand their business.</a:t>
            </a:r>
          </a:p>
          <a:p>
            <a:endParaRPr lang="en-US"/>
          </a:p>
        </p:txBody>
      </p:sp>
      <p:sp>
        <p:nvSpPr>
          <p:cNvPr id="4" name="Slide Number Placeholder 3"/>
          <p:cNvSpPr>
            <a:spLocks noGrp="1"/>
          </p:cNvSpPr>
          <p:nvPr>
            <p:ph type="sldNum" sz="quarter" idx="5"/>
          </p:nvPr>
        </p:nvSpPr>
        <p:spPr/>
        <p:txBody>
          <a:bodyPr/>
          <a:lstStyle/>
          <a:p>
            <a:fld id="{871B2431-D351-4C6E-A3CF-9DFAC0E3E050}" type="slidenum">
              <a:rPr lang="cs-CZ" smtClean="0"/>
              <a:t>33</a:t>
            </a:fld>
            <a:endParaRPr lang="cs-CZ"/>
          </a:p>
        </p:txBody>
      </p:sp>
    </p:spTree>
    <p:extLst>
      <p:ext uri="{BB962C8B-B14F-4D97-AF65-F5344CB8AC3E}">
        <p14:creationId xmlns:p14="http://schemas.microsoft.com/office/powerpoint/2010/main" val="27300011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0" marR="0" lvl="0" indent="457200" algn="just" defTabSz="914400" rtl="0" eaLnBrk="1" fontAlgn="auto" latinLnBrk="0" hangingPunct="1">
              <a:lnSpc>
                <a:spcPct val="100000"/>
              </a:lnSpc>
              <a:spcBef>
                <a:spcPts val="0"/>
              </a:spcBef>
              <a:spcAft>
                <a:spcPts val="600"/>
              </a:spcAft>
              <a:buClrTx/>
              <a:buSzTx/>
              <a:buFontTx/>
              <a:buNone/>
              <a:tabLst/>
              <a:defRPr/>
            </a:pPr>
            <a:r>
              <a:rPr lang="en-US" sz="1800">
                <a:solidFill>
                  <a:srgbClr val="585858"/>
                </a:solidFill>
                <a:effectLst/>
                <a:latin typeface="Arial MT"/>
                <a:ea typeface="Arial MT"/>
                <a:cs typeface="Arial MT"/>
              </a:rPr>
              <a:t>Cho những dòng sản phẩm mới trên thị trường, chúng ta có thể tập trung vào việc đa dạng hóa hương mùi vị và cấu trúc để đáp ứng nhu cầu của người tiêu dùng, đồng thời gain share về thị phần đối với các công ty sữa khác.</a:t>
            </a:r>
          </a:p>
          <a:p>
            <a:pPr marL="0" marR="0" lvl="0" indent="457200" algn="just" defTabSz="914400" rtl="0" eaLnBrk="1" fontAlgn="auto" latinLnBrk="0" hangingPunct="1">
              <a:lnSpc>
                <a:spcPct val="100000"/>
              </a:lnSpc>
              <a:spcBef>
                <a:spcPts val="0"/>
              </a:spcBef>
              <a:spcAft>
                <a:spcPts val="600"/>
              </a:spcAft>
              <a:buClrTx/>
              <a:buSzTx/>
              <a:buFontTx/>
              <a:buNone/>
              <a:tabLst/>
              <a:defRPr/>
            </a:pPr>
            <a:r>
              <a:rPr lang="vi-VN" sz="1800">
                <a:solidFill>
                  <a:srgbClr val="585858"/>
                </a:solidFill>
                <a:effectLst/>
                <a:latin typeface="Arial MT"/>
                <a:ea typeface="Wingdings" panose="05000000000000000000" pitchFamily="2" charset="2"/>
                <a:cs typeface="Wingdings" panose="05000000000000000000" pitchFamily="2" charset="2"/>
              </a:rPr>
              <a:t>Sữa bổ sung hương, tuy thị phần còn nhỏ ..%, nhưng có tốc độ tăng trưởng tốt nhất trong năm 2023, với doanh thu tăng 8%, tương đương 22k tỷ VND</a:t>
            </a:r>
            <a:r>
              <a:rPr lang="en-US" sz="1800">
                <a:solidFill>
                  <a:srgbClr val="585858"/>
                </a:solidFill>
                <a:effectLst/>
                <a:latin typeface="Arial MT"/>
                <a:ea typeface="Wingdings" panose="05000000000000000000" pitchFamily="2" charset="2"/>
                <a:cs typeface="Wingdings" panose="05000000000000000000" pitchFamily="2" charset="2"/>
              </a:rPr>
              <a:t>. … </a:t>
            </a:r>
            <a:r>
              <a:rPr lang="vi-VN" sz="1800">
                <a:solidFill>
                  <a:srgbClr val="585858"/>
                </a:solidFill>
                <a:effectLst/>
                <a:latin typeface="Arial MT"/>
                <a:ea typeface="Wingdings" panose="05000000000000000000" pitchFamily="2" charset="2"/>
                <a:cs typeface="Wingdings" panose="05000000000000000000" pitchFamily="2" charset="2"/>
              </a:rPr>
              <a:t>Liên quan tới sữa đa dạng hóa hương vị chủ yếu là sữa tiệt trùng, thị trường... Còn bỏ ngỏ chưa tập trung, có thể đánh vào dòng sản phẩm này, định vị khác biệt hơn so với những thương hiệu đang có trên thị trường</a:t>
            </a:r>
            <a:endParaRPr lang="en-US" sz="1800">
              <a:solidFill>
                <a:srgbClr val="585858"/>
              </a:solidFill>
              <a:effectLst/>
              <a:latin typeface="Arial MT"/>
              <a:ea typeface="Arial MT"/>
              <a:cs typeface="Arial MT"/>
            </a:endParaRPr>
          </a:p>
          <a:p>
            <a:pPr marL="0" marR="0" lvl="0" indent="457200" algn="just" defTabSz="914400" rtl="0" eaLnBrk="1" fontAlgn="auto" latinLnBrk="0" hangingPunct="1">
              <a:lnSpc>
                <a:spcPct val="100000"/>
              </a:lnSpc>
              <a:spcBef>
                <a:spcPts val="0"/>
              </a:spcBef>
              <a:spcAft>
                <a:spcPts val="600"/>
              </a:spcAft>
              <a:buClrTx/>
              <a:buSzTx/>
              <a:buFontTx/>
              <a:buNone/>
              <a:tabLst/>
              <a:defRPr/>
            </a:pPr>
            <a:r>
              <a:rPr lang="en-US" sz="1800">
                <a:solidFill>
                  <a:srgbClr val="585858"/>
                </a:solidFill>
                <a:effectLst/>
                <a:latin typeface="Arial MT"/>
                <a:ea typeface="Arial MT"/>
                <a:cs typeface="Arial MT"/>
              </a:rPr>
              <a:t>Vậy thì xu hướng sắp tới đối với người tiêu dùng VN thì họ sẽ lựa chọn những dòng sản phẩm như thế nào?</a:t>
            </a:r>
            <a:endParaRPr lang="vi-VN" sz="1800">
              <a:solidFill>
                <a:srgbClr val="585858"/>
              </a:solidFill>
              <a:effectLst/>
              <a:latin typeface="Arial MT"/>
              <a:ea typeface="Arial MT"/>
              <a:cs typeface="Arial MT"/>
            </a:endParaRPr>
          </a:p>
          <a:p>
            <a:pPr marL="0" marR="0" lvl="0" indent="457200" algn="just" defTabSz="914400" rtl="0" eaLnBrk="1" fontAlgn="auto" latinLnBrk="0" hangingPunct="1">
              <a:lnSpc>
                <a:spcPct val="100000"/>
              </a:lnSpc>
              <a:spcBef>
                <a:spcPts val="0"/>
              </a:spcBef>
              <a:spcAft>
                <a:spcPts val="600"/>
              </a:spcAft>
              <a:buClrTx/>
              <a:buSzTx/>
              <a:buFontTx/>
              <a:buNone/>
              <a:tabLst/>
              <a:defRPr/>
            </a:pPr>
            <a:endParaRPr lang="en-US" sz="1800">
              <a:solidFill>
                <a:srgbClr val="585858"/>
              </a:solidFill>
              <a:effectLst/>
              <a:latin typeface="Arial MT"/>
              <a:ea typeface="Arial MT"/>
              <a:cs typeface="Arial MT"/>
            </a:endParaRPr>
          </a:p>
          <a:p>
            <a:pPr marL="0" marR="0" lvl="0" indent="457200" algn="just" defTabSz="914400" rtl="0" eaLnBrk="1" fontAlgn="auto" latinLnBrk="0" hangingPunct="1">
              <a:lnSpc>
                <a:spcPct val="100000"/>
              </a:lnSpc>
              <a:spcBef>
                <a:spcPts val="0"/>
              </a:spcBef>
              <a:spcAft>
                <a:spcPts val="600"/>
              </a:spcAft>
              <a:buClrTx/>
              <a:buSzTx/>
              <a:buFontTx/>
              <a:buNone/>
              <a:tabLst/>
              <a:defRPr/>
            </a:pPr>
            <a:r>
              <a:rPr lang="en-US" sz="1800">
                <a:solidFill>
                  <a:srgbClr val="585858"/>
                </a:solidFill>
                <a:effectLst/>
                <a:latin typeface="Arial MT"/>
                <a:ea typeface="Arial MT"/>
                <a:cs typeface="Arial MT"/>
              </a:rPr>
              <a:t>Baby</a:t>
            </a:r>
            <a:r>
              <a:rPr lang="en-US" sz="1800" spc="-5">
                <a:solidFill>
                  <a:srgbClr val="585858"/>
                </a:solidFill>
                <a:effectLst/>
                <a:latin typeface="Arial MT"/>
                <a:ea typeface="Arial MT"/>
                <a:cs typeface="Arial MT"/>
              </a:rPr>
              <a:t> </a:t>
            </a:r>
            <a:r>
              <a:rPr lang="en-US" sz="1800">
                <a:solidFill>
                  <a:srgbClr val="585858"/>
                </a:solidFill>
                <a:effectLst/>
                <a:latin typeface="Arial MT"/>
                <a:ea typeface="Arial MT"/>
                <a:cs typeface="Arial MT"/>
              </a:rPr>
              <a:t>food</a:t>
            </a:r>
            <a:r>
              <a:rPr lang="en-US" sz="1800" spc="-15">
                <a:solidFill>
                  <a:srgbClr val="585858"/>
                </a:solidFill>
                <a:effectLst/>
                <a:latin typeface="Arial MT"/>
                <a:ea typeface="Arial MT"/>
                <a:cs typeface="Arial MT"/>
              </a:rPr>
              <a:t> </a:t>
            </a:r>
            <a:r>
              <a:rPr lang="en-US" sz="1800">
                <a:solidFill>
                  <a:srgbClr val="585858"/>
                </a:solidFill>
                <a:effectLst/>
                <a:latin typeface="Arial MT"/>
                <a:ea typeface="Arial MT"/>
                <a:cs typeface="Arial MT"/>
              </a:rPr>
              <a:t>in</a:t>
            </a:r>
            <a:r>
              <a:rPr lang="en-US" sz="1800" spc="-10">
                <a:solidFill>
                  <a:srgbClr val="585858"/>
                </a:solidFill>
                <a:effectLst/>
                <a:latin typeface="Arial MT"/>
                <a:ea typeface="Arial MT"/>
                <a:cs typeface="Arial MT"/>
              </a:rPr>
              <a:t> </a:t>
            </a:r>
            <a:r>
              <a:rPr lang="en-US" sz="1800">
                <a:solidFill>
                  <a:srgbClr val="585858"/>
                </a:solidFill>
                <a:effectLst/>
                <a:latin typeface="Arial MT"/>
                <a:ea typeface="Arial MT"/>
                <a:cs typeface="Arial MT"/>
              </a:rPr>
              <a:t>Vietnam</a:t>
            </a:r>
            <a:r>
              <a:rPr lang="en-US" sz="1800" spc="-10">
                <a:solidFill>
                  <a:srgbClr val="585858"/>
                </a:solidFill>
                <a:effectLst/>
                <a:latin typeface="Arial MT"/>
                <a:ea typeface="Arial MT"/>
                <a:cs typeface="Arial MT"/>
              </a:rPr>
              <a:t> </a:t>
            </a:r>
            <a:r>
              <a:rPr lang="en-US" sz="1800">
                <a:solidFill>
                  <a:srgbClr val="585858"/>
                </a:solidFill>
                <a:effectLst/>
                <a:latin typeface="Arial MT"/>
                <a:ea typeface="Arial MT"/>
                <a:cs typeface="Arial MT"/>
              </a:rPr>
              <a:t>is</a:t>
            </a:r>
            <a:r>
              <a:rPr lang="en-US" sz="1800" spc="-5">
                <a:solidFill>
                  <a:srgbClr val="585858"/>
                </a:solidFill>
                <a:effectLst/>
                <a:latin typeface="Arial MT"/>
                <a:ea typeface="Arial MT"/>
                <a:cs typeface="Arial MT"/>
              </a:rPr>
              <a:t> </a:t>
            </a:r>
            <a:r>
              <a:rPr lang="en-US" sz="1800">
                <a:solidFill>
                  <a:srgbClr val="585858"/>
                </a:solidFill>
                <a:effectLst/>
                <a:latin typeface="Arial MT"/>
                <a:ea typeface="Arial MT"/>
                <a:cs typeface="Arial MT"/>
              </a:rPr>
              <a:t>projected</a:t>
            </a:r>
            <a:r>
              <a:rPr lang="en-US" sz="1800" spc="-5">
                <a:solidFill>
                  <a:srgbClr val="585858"/>
                </a:solidFill>
                <a:effectLst/>
                <a:latin typeface="Arial MT"/>
                <a:ea typeface="Arial MT"/>
                <a:cs typeface="Arial MT"/>
              </a:rPr>
              <a:t> </a:t>
            </a:r>
            <a:r>
              <a:rPr lang="en-US" sz="1800">
                <a:solidFill>
                  <a:srgbClr val="585858"/>
                </a:solidFill>
                <a:effectLst/>
                <a:latin typeface="Arial MT"/>
                <a:ea typeface="Arial MT"/>
                <a:cs typeface="Arial MT"/>
              </a:rPr>
              <a:t>to</a:t>
            </a:r>
            <a:r>
              <a:rPr lang="en-US" sz="1800" spc="-20">
                <a:solidFill>
                  <a:srgbClr val="585858"/>
                </a:solidFill>
                <a:effectLst/>
                <a:latin typeface="Arial MT"/>
                <a:ea typeface="Arial MT"/>
                <a:cs typeface="Arial MT"/>
              </a:rPr>
              <a:t> </a:t>
            </a:r>
            <a:r>
              <a:rPr lang="en-US" sz="1800">
                <a:solidFill>
                  <a:srgbClr val="585858"/>
                </a:solidFill>
                <a:effectLst/>
                <a:latin typeface="Arial MT"/>
                <a:ea typeface="Arial MT"/>
                <a:cs typeface="Arial MT"/>
              </a:rPr>
              <a:t>struggle</a:t>
            </a:r>
            <a:r>
              <a:rPr lang="en-US" sz="1800" spc="-5">
                <a:solidFill>
                  <a:srgbClr val="585858"/>
                </a:solidFill>
                <a:effectLst/>
                <a:latin typeface="Arial MT"/>
                <a:ea typeface="Arial MT"/>
                <a:cs typeface="Arial MT"/>
              </a:rPr>
              <a:t> </a:t>
            </a:r>
            <a:r>
              <a:rPr lang="en-US" sz="1800">
                <a:solidFill>
                  <a:srgbClr val="585858"/>
                </a:solidFill>
                <a:effectLst/>
                <a:latin typeface="Arial MT"/>
                <a:ea typeface="Arial MT"/>
                <a:cs typeface="Arial MT"/>
              </a:rPr>
              <a:t>to</a:t>
            </a:r>
            <a:r>
              <a:rPr lang="en-US" sz="1800" spc="-20">
                <a:solidFill>
                  <a:srgbClr val="585858"/>
                </a:solidFill>
                <a:effectLst/>
                <a:latin typeface="Arial MT"/>
                <a:ea typeface="Arial MT"/>
                <a:cs typeface="Arial MT"/>
              </a:rPr>
              <a:t> </a:t>
            </a:r>
            <a:r>
              <a:rPr lang="en-US" sz="1800">
                <a:solidFill>
                  <a:srgbClr val="585858"/>
                </a:solidFill>
                <a:effectLst/>
                <a:latin typeface="Arial MT"/>
                <a:ea typeface="Arial MT"/>
                <a:cs typeface="Arial MT"/>
              </a:rPr>
              <a:t>grow</a:t>
            </a:r>
            <a:r>
              <a:rPr lang="en-US" sz="1800" spc="-5">
                <a:solidFill>
                  <a:srgbClr val="585858"/>
                </a:solidFill>
                <a:effectLst/>
                <a:latin typeface="Arial MT"/>
                <a:ea typeface="Arial MT"/>
                <a:cs typeface="Arial MT"/>
              </a:rPr>
              <a:t> </a:t>
            </a:r>
            <a:r>
              <a:rPr lang="en-US" sz="1800">
                <a:solidFill>
                  <a:srgbClr val="585858"/>
                </a:solidFill>
                <a:effectLst/>
                <a:latin typeface="Arial MT"/>
                <a:ea typeface="Arial MT"/>
                <a:cs typeface="Arial MT"/>
              </a:rPr>
              <a:t>demand</a:t>
            </a:r>
            <a:r>
              <a:rPr lang="en-US" sz="1800" spc="-10">
                <a:solidFill>
                  <a:srgbClr val="585858"/>
                </a:solidFill>
                <a:effectLst/>
                <a:latin typeface="Arial MT"/>
                <a:ea typeface="Arial MT"/>
                <a:cs typeface="Arial MT"/>
              </a:rPr>
              <a:t> </a:t>
            </a:r>
            <a:r>
              <a:rPr lang="en-US" sz="1800">
                <a:solidFill>
                  <a:srgbClr val="585858"/>
                </a:solidFill>
                <a:effectLst/>
                <a:latin typeface="Arial MT"/>
                <a:ea typeface="Arial MT"/>
                <a:cs typeface="Arial MT"/>
              </a:rPr>
              <a:t>in</a:t>
            </a:r>
            <a:r>
              <a:rPr lang="en-US" sz="1800" spc="-15">
                <a:solidFill>
                  <a:srgbClr val="585858"/>
                </a:solidFill>
                <a:effectLst/>
                <a:latin typeface="Arial MT"/>
                <a:ea typeface="Arial MT"/>
                <a:cs typeface="Arial MT"/>
              </a:rPr>
              <a:t> </a:t>
            </a:r>
            <a:r>
              <a:rPr lang="en-US" sz="1800">
                <a:solidFill>
                  <a:srgbClr val="585858"/>
                </a:solidFill>
                <a:effectLst/>
                <a:latin typeface="Arial MT"/>
                <a:ea typeface="Arial MT"/>
                <a:cs typeface="Arial MT"/>
              </a:rPr>
              <a:t>2023</a:t>
            </a:r>
            <a:r>
              <a:rPr lang="en-US" sz="1800" spc="-20">
                <a:solidFill>
                  <a:srgbClr val="585858"/>
                </a:solidFill>
                <a:effectLst/>
                <a:latin typeface="Arial MT"/>
                <a:ea typeface="Arial MT"/>
                <a:cs typeface="Arial MT"/>
              </a:rPr>
              <a:t> </a:t>
            </a:r>
            <a:r>
              <a:rPr lang="en-US" sz="1800">
                <a:solidFill>
                  <a:srgbClr val="585858"/>
                </a:solidFill>
                <a:effectLst/>
                <a:latin typeface="Arial MT"/>
                <a:ea typeface="Arial MT"/>
                <a:cs typeface="Arial MT"/>
              </a:rPr>
              <a:t>as</a:t>
            </a:r>
            <a:r>
              <a:rPr lang="en-US" sz="1800" spc="-10">
                <a:solidFill>
                  <a:srgbClr val="585858"/>
                </a:solidFill>
                <a:effectLst/>
                <a:latin typeface="Arial MT"/>
                <a:ea typeface="Arial MT"/>
                <a:cs typeface="Arial MT"/>
              </a:rPr>
              <a:t> </a:t>
            </a:r>
            <a:r>
              <a:rPr lang="en-US" sz="1800">
                <a:solidFill>
                  <a:srgbClr val="585858"/>
                </a:solidFill>
                <a:effectLst/>
                <a:latin typeface="Arial MT"/>
                <a:ea typeface="Arial MT"/>
                <a:cs typeface="Arial MT"/>
              </a:rPr>
              <a:t>a</a:t>
            </a:r>
            <a:r>
              <a:rPr lang="en-US" sz="1800" spc="-10">
                <a:solidFill>
                  <a:srgbClr val="585858"/>
                </a:solidFill>
                <a:effectLst/>
                <a:latin typeface="Arial MT"/>
                <a:ea typeface="Arial MT"/>
                <a:cs typeface="Arial MT"/>
              </a:rPr>
              <a:t> </a:t>
            </a:r>
            <a:r>
              <a:rPr lang="en-US" sz="1800">
                <a:solidFill>
                  <a:srgbClr val="585858"/>
                </a:solidFill>
                <a:effectLst/>
                <a:latin typeface="Arial MT"/>
                <a:ea typeface="Arial MT"/>
                <a:cs typeface="Arial MT"/>
              </a:rPr>
              <a:t>result</a:t>
            </a:r>
            <a:r>
              <a:rPr lang="en-US" sz="1800" spc="-5">
                <a:solidFill>
                  <a:srgbClr val="585858"/>
                </a:solidFill>
                <a:effectLst/>
                <a:latin typeface="Arial MT"/>
                <a:ea typeface="Arial MT"/>
                <a:cs typeface="Arial MT"/>
              </a:rPr>
              <a:t> </a:t>
            </a:r>
            <a:r>
              <a:rPr lang="en-US" sz="1800">
                <a:solidFill>
                  <a:srgbClr val="585858"/>
                </a:solidFill>
                <a:effectLst/>
                <a:latin typeface="Arial MT"/>
                <a:ea typeface="Arial MT"/>
                <a:cs typeface="Arial MT"/>
              </a:rPr>
              <a:t>of</a:t>
            </a:r>
            <a:r>
              <a:rPr lang="en-US" sz="1800" spc="-15">
                <a:solidFill>
                  <a:srgbClr val="585858"/>
                </a:solidFill>
                <a:effectLst/>
                <a:latin typeface="Arial MT"/>
                <a:ea typeface="Arial MT"/>
                <a:cs typeface="Arial MT"/>
              </a:rPr>
              <a:t> </a:t>
            </a:r>
            <a:r>
              <a:rPr lang="en-US" sz="1800">
                <a:solidFill>
                  <a:srgbClr val="585858"/>
                </a:solidFill>
                <a:effectLst/>
                <a:latin typeface="Arial MT"/>
                <a:ea typeface="Arial MT"/>
                <a:cs typeface="Arial MT"/>
              </a:rPr>
              <a:t>economic</a:t>
            </a:r>
            <a:r>
              <a:rPr lang="en-US" sz="1800" spc="-240">
                <a:solidFill>
                  <a:srgbClr val="585858"/>
                </a:solidFill>
                <a:effectLst/>
                <a:latin typeface="Arial MT"/>
                <a:ea typeface="Arial MT"/>
                <a:cs typeface="Arial MT"/>
              </a:rPr>
              <a:t> </a:t>
            </a:r>
            <a:r>
              <a:rPr lang="en-US" sz="1800">
                <a:solidFill>
                  <a:srgbClr val="585858"/>
                </a:solidFill>
                <a:effectLst/>
                <a:latin typeface="Arial MT"/>
                <a:ea typeface="Arial MT"/>
                <a:cs typeface="Arial MT"/>
              </a:rPr>
              <a:t>difficulties and a falling birth rate. Baby food is not widely considered an essential product type,</a:t>
            </a:r>
            <a:r>
              <a:rPr lang="en-US" sz="1800" spc="5">
                <a:solidFill>
                  <a:srgbClr val="585858"/>
                </a:solidFill>
                <a:effectLst/>
                <a:latin typeface="Arial MT"/>
                <a:ea typeface="Arial MT"/>
                <a:cs typeface="Arial MT"/>
              </a:rPr>
              <a:t> </a:t>
            </a:r>
            <a:r>
              <a:rPr lang="en-US" sz="1800">
                <a:solidFill>
                  <a:srgbClr val="585858"/>
                </a:solidFill>
                <a:effectLst/>
                <a:latin typeface="Arial MT"/>
                <a:ea typeface="Arial MT"/>
                <a:cs typeface="Arial MT"/>
              </a:rPr>
              <a:t>and prices, especially of milk formula, can be a significant barrier for low-income parents. Thus,</a:t>
            </a:r>
            <a:r>
              <a:rPr lang="en-US" sz="1800" spc="5">
                <a:solidFill>
                  <a:srgbClr val="585858"/>
                </a:solidFill>
                <a:effectLst/>
                <a:latin typeface="Arial MT"/>
                <a:ea typeface="Arial MT"/>
                <a:cs typeface="Arial MT"/>
              </a:rPr>
              <a:t> </a:t>
            </a:r>
            <a:r>
              <a:rPr lang="en-US" sz="1800">
                <a:solidFill>
                  <a:srgbClr val="585858"/>
                </a:solidFill>
                <a:effectLst/>
                <a:latin typeface="Arial MT"/>
                <a:ea typeface="Arial MT"/>
                <a:cs typeface="Arial MT"/>
              </a:rPr>
              <a:t>they</a:t>
            </a:r>
            <a:r>
              <a:rPr lang="en-US" sz="1800" spc="-10">
                <a:solidFill>
                  <a:srgbClr val="585858"/>
                </a:solidFill>
                <a:effectLst/>
                <a:latin typeface="Arial MT"/>
                <a:ea typeface="Arial MT"/>
                <a:cs typeface="Arial MT"/>
              </a:rPr>
              <a:t> </a:t>
            </a:r>
            <a:r>
              <a:rPr lang="en-US" sz="1800">
                <a:solidFill>
                  <a:srgbClr val="585858"/>
                </a:solidFill>
                <a:effectLst/>
                <a:latin typeface="Arial MT"/>
                <a:ea typeface="Arial MT"/>
                <a:cs typeface="Arial MT"/>
              </a:rPr>
              <a:t>often</a:t>
            </a:r>
            <a:r>
              <a:rPr lang="en-US" sz="1800" spc="-5">
                <a:solidFill>
                  <a:srgbClr val="585858"/>
                </a:solidFill>
                <a:effectLst/>
                <a:latin typeface="Arial MT"/>
                <a:ea typeface="Arial MT"/>
                <a:cs typeface="Arial MT"/>
              </a:rPr>
              <a:t> </a:t>
            </a:r>
            <a:r>
              <a:rPr lang="en-US" sz="1800">
                <a:solidFill>
                  <a:srgbClr val="585858"/>
                </a:solidFill>
                <a:effectLst/>
                <a:latin typeface="Arial MT"/>
                <a:ea typeface="Arial MT"/>
                <a:cs typeface="Arial MT"/>
              </a:rPr>
              <a:t>turn</a:t>
            </a:r>
            <a:r>
              <a:rPr lang="en-US" sz="1800" spc="-15">
                <a:solidFill>
                  <a:srgbClr val="585858"/>
                </a:solidFill>
                <a:effectLst/>
                <a:latin typeface="Arial MT"/>
                <a:ea typeface="Arial MT"/>
                <a:cs typeface="Arial MT"/>
              </a:rPr>
              <a:t> </a:t>
            </a:r>
            <a:r>
              <a:rPr lang="en-US" sz="1800">
                <a:solidFill>
                  <a:srgbClr val="585858"/>
                </a:solidFill>
                <a:effectLst/>
                <a:latin typeface="Arial MT"/>
                <a:ea typeface="Arial MT"/>
                <a:cs typeface="Arial MT"/>
              </a:rPr>
              <a:t>to</a:t>
            </a:r>
            <a:r>
              <a:rPr lang="en-US" sz="1800" spc="-15">
                <a:solidFill>
                  <a:srgbClr val="585858"/>
                </a:solidFill>
                <a:effectLst/>
                <a:latin typeface="Arial MT"/>
                <a:ea typeface="Arial MT"/>
                <a:cs typeface="Arial MT"/>
              </a:rPr>
              <a:t> </a:t>
            </a:r>
            <a:r>
              <a:rPr lang="en-US" sz="1800">
                <a:solidFill>
                  <a:srgbClr val="585858"/>
                </a:solidFill>
                <a:effectLst/>
                <a:latin typeface="Arial MT"/>
                <a:ea typeface="Arial MT"/>
                <a:cs typeface="Arial MT"/>
              </a:rPr>
              <a:t>more</a:t>
            </a:r>
            <a:r>
              <a:rPr lang="en-US" sz="1800" spc="-15">
                <a:solidFill>
                  <a:srgbClr val="585858"/>
                </a:solidFill>
                <a:effectLst/>
                <a:latin typeface="Arial MT"/>
                <a:ea typeface="Arial MT"/>
                <a:cs typeface="Arial MT"/>
              </a:rPr>
              <a:t> </a:t>
            </a:r>
            <a:r>
              <a:rPr lang="en-US" sz="1800">
                <a:solidFill>
                  <a:srgbClr val="585858"/>
                </a:solidFill>
                <a:effectLst/>
                <a:latin typeface="Arial MT"/>
                <a:ea typeface="Arial MT"/>
                <a:cs typeface="Arial MT"/>
              </a:rPr>
              <a:t>cost-effective</a:t>
            </a:r>
            <a:r>
              <a:rPr lang="en-US" sz="1800" spc="-15">
                <a:solidFill>
                  <a:srgbClr val="585858"/>
                </a:solidFill>
                <a:effectLst/>
                <a:latin typeface="Arial MT"/>
                <a:ea typeface="Arial MT"/>
                <a:cs typeface="Arial MT"/>
              </a:rPr>
              <a:t> </a:t>
            </a:r>
            <a:r>
              <a:rPr lang="en-US" sz="1800">
                <a:solidFill>
                  <a:srgbClr val="585858"/>
                </a:solidFill>
                <a:effectLst/>
                <a:latin typeface="Arial MT"/>
                <a:ea typeface="Arial MT"/>
                <a:cs typeface="Arial MT"/>
              </a:rPr>
              <a:t>options,</a:t>
            </a:r>
            <a:r>
              <a:rPr lang="en-US" sz="1800" spc="-5">
                <a:solidFill>
                  <a:srgbClr val="585858"/>
                </a:solidFill>
                <a:effectLst/>
                <a:latin typeface="Arial MT"/>
                <a:ea typeface="Arial MT"/>
                <a:cs typeface="Arial MT"/>
              </a:rPr>
              <a:t> </a:t>
            </a:r>
            <a:r>
              <a:rPr lang="en-US" sz="1800">
                <a:solidFill>
                  <a:srgbClr val="585858"/>
                </a:solidFill>
                <a:effectLst/>
                <a:latin typeface="Arial MT"/>
                <a:ea typeface="Arial MT"/>
                <a:cs typeface="Arial MT"/>
              </a:rPr>
              <a:t>such</a:t>
            </a:r>
            <a:r>
              <a:rPr lang="en-US" sz="1800" spc="-15">
                <a:solidFill>
                  <a:srgbClr val="585858"/>
                </a:solidFill>
                <a:effectLst/>
                <a:latin typeface="Arial MT"/>
                <a:ea typeface="Arial MT"/>
                <a:cs typeface="Arial MT"/>
              </a:rPr>
              <a:t> </a:t>
            </a:r>
            <a:r>
              <a:rPr lang="en-US" sz="1800">
                <a:solidFill>
                  <a:srgbClr val="585858"/>
                </a:solidFill>
                <a:effectLst/>
                <a:latin typeface="Arial MT"/>
                <a:ea typeface="Arial MT"/>
                <a:cs typeface="Arial MT"/>
              </a:rPr>
              <a:t>as</a:t>
            </a:r>
            <a:r>
              <a:rPr lang="en-US" sz="1800" spc="-10">
                <a:solidFill>
                  <a:srgbClr val="585858"/>
                </a:solidFill>
                <a:effectLst/>
                <a:latin typeface="Arial MT"/>
                <a:ea typeface="Arial MT"/>
                <a:cs typeface="Arial MT"/>
              </a:rPr>
              <a:t> </a:t>
            </a:r>
            <a:r>
              <a:rPr lang="en-US" sz="1800">
                <a:solidFill>
                  <a:srgbClr val="585858"/>
                </a:solidFill>
                <a:effectLst/>
                <a:latin typeface="Arial MT"/>
                <a:ea typeface="Arial MT"/>
                <a:cs typeface="Arial MT"/>
              </a:rPr>
              <a:t>breastfeeding</a:t>
            </a:r>
            <a:r>
              <a:rPr lang="en-US" sz="1800" spc="-5">
                <a:solidFill>
                  <a:srgbClr val="585858"/>
                </a:solidFill>
                <a:effectLst/>
                <a:latin typeface="Arial MT"/>
                <a:ea typeface="Arial MT"/>
                <a:cs typeface="Arial MT"/>
              </a:rPr>
              <a:t> </a:t>
            </a:r>
            <a:r>
              <a:rPr lang="en-US" sz="1800">
                <a:solidFill>
                  <a:srgbClr val="585858"/>
                </a:solidFill>
                <a:effectLst/>
                <a:latin typeface="Arial MT"/>
                <a:ea typeface="Arial MT"/>
                <a:cs typeface="Arial MT"/>
              </a:rPr>
              <a:t>or</a:t>
            </a:r>
            <a:r>
              <a:rPr lang="en-US" sz="1800" spc="-15">
                <a:solidFill>
                  <a:srgbClr val="585858"/>
                </a:solidFill>
                <a:effectLst/>
                <a:latin typeface="Arial MT"/>
                <a:ea typeface="Arial MT"/>
                <a:cs typeface="Arial MT"/>
              </a:rPr>
              <a:t> </a:t>
            </a:r>
            <a:r>
              <a:rPr lang="en-US" sz="1800">
                <a:solidFill>
                  <a:srgbClr val="585858"/>
                </a:solidFill>
                <a:effectLst/>
                <a:latin typeface="Arial MT"/>
                <a:ea typeface="Arial MT"/>
                <a:cs typeface="Arial MT"/>
              </a:rPr>
              <a:t>home-made</a:t>
            </a:r>
            <a:r>
              <a:rPr lang="en-US" sz="1800" spc="-15">
                <a:solidFill>
                  <a:srgbClr val="585858"/>
                </a:solidFill>
                <a:effectLst/>
                <a:latin typeface="Arial MT"/>
                <a:ea typeface="Arial MT"/>
                <a:cs typeface="Arial MT"/>
              </a:rPr>
              <a:t> </a:t>
            </a:r>
            <a:r>
              <a:rPr lang="en-US" sz="1800">
                <a:solidFill>
                  <a:srgbClr val="585858"/>
                </a:solidFill>
                <a:effectLst/>
                <a:latin typeface="Arial MT"/>
                <a:ea typeface="Arial MT"/>
                <a:cs typeface="Arial MT"/>
              </a:rPr>
              <a:t>baby food.</a:t>
            </a:r>
          </a:p>
          <a:p>
            <a:pPr marL="0" marR="0" lvl="0" indent="457200" algn="just" defTabSz="914400" rtl="0" eaLnBrk="1" fontAlgn="auto" latinLnBrk="0" hangingPunct="1">
              <a:lnSpc>
                <a:spcPct val="100000"/>
              </a:lnSpc>
              <a:spcBef>
                <a:spcPts val="0"/>
              </a:spcBef>
              <a:spcAft>
                <a:spcPts val="600"/>
              </a:spcAft>
              <a:buClrTx/>
              <a:buSzTx/>
              <a:buFontTx/>
              <a:buNone/>
              <a:tabLst/>
              <a:defRPr/>
            </a:pPr>
            <a:r>
              <a:rPr lang="en-US" sz="1800">
                <a:solidFill>
                  <a:srgbClr val="585858"/>
                </a:solidFill>
                <a:effectLst/>
                <a:latin typeface="Arial MT"/>
                <a:ea typeface="Wingdings" panose="05000000000000000000" pitchFamily="2" charset="2"/>
                <a:cs typeface="Wingdings" panose="05000000000000000000" pitchFamily="2" charset="2"/>
              </a:rPr>
              <a:t>Flavored Flavoured milk drinks is the best performing category in 2023, with retail value sales </a:t>
            </a:r>
            <a:r>
              <a:rPr lang="en-US" sz="1800" spc="-235">
                <a:solidFill>
                  <a:srgbClr val="585858"/>
                </a:solidFill>
                <a:effectLst/>
                <a:latin typeface="Arial MT"/>
                <a:ea typeface="Wingdings" panose="05000000000000000000" pitchFamily="2" charset="2"/>
                <a:cs typeface="Wingdings" panose="05000000000000000000" pitchFamily="2" charset="2"/>
              </a:rPr>
              <a:t> </a:t>
            </a:r>
            <a:r>
              <a:rPr lang="en-US" sz="1800">
                <a:solidFill>
                  <a:srgbClr val="585858"/>
                </a:solidFill>
                <a:effectLst/>
                <a:latin typeface="Arial MT"/>
                <a:ea typeface="Wingdings" panose="05000000000000000000" pitchFamily="2" charset="2"/>
                <a:cs typeface="Wingdings" panose="05000000000000000000" pitchFamily="2" charset="2"/>
              </a:rPr>
              <a:t>increasing</a:t>
            </a:r>
            <a:r>
              <a:rPr lang="en-US" sz="1800" spc="-15">
                <a:solidFill>
                  <a:srgbClr val="585858"/>
                </a:solidFill>
                <a:effectLst/>
                <a:latin typeface="Arial MT"/>
                <a:ea typeface="Wingdings" panose="05000000000000000000" pitchFamily="2" charset="2"/>
                <a:cs typeface="Wingdings" panose="05000000000000000000" pitchFamily="2" charset="2"/>
              </a:rPr>
              <a:t> </a:t>
            </a:r>
            <a:r>
              <a:rPr lang="en-US" sz="1800">
                <a:solidFill>
                  <a:srgbClr val="585858"/>
                </a:solidFill>
                <a:effectLst/>
                <a:latin typeface="Arial MT"/>
                <a:ea typeface="Wingdings" panose="05000000000000000000" pitchFamily="2" charset="2"/>
                <a:cs typeface="Wingdings" panose="05000000000000000000" pitchFamily="2" charset="2"/>
              </a:rPr>
              <a:t>by</a:t>
            </a:r>
            <a:r>
              <a:rPr lang="en-US" sz="1800" spc="-5">
                <a:solidFill>
                  <a:srgbClr val="585858"/>
                </a:solidFill>
                <a:effectLst/>
                <a:latin typeface="Arial MT"/>
                <a:ea typeface="Wingdings" panose="05000000000000000000" pitchFamily="2" charset="2"/>
                <a:cs typeface="Wingdings" panose="05000000000000000000" pitchFamily="2" charset="2"/>
              </a:rPr>
              <a:t> </a:t>
            </a:r>
            <a:r>
              <a:rPr lang="en-US" sz="1800">
                <a:solidFill>
                  <a:srgbClr val="585858"/>
                </a:solidFill>
                <a:effectLst/>
                <a:latin typeface="Arial MT"/>
                <a:ea typeface="Wingdings" panose="05000000000000000000" pitchFamily="2" charset="2"/>
                <a:cs typeface="Wingdings" panose="05000000000000000000" pitchFamily="2" charset="2"/>
              </a:rPr>
              <a:t>8% in current</a:t>
            </a:r>
            <a:r>
              <a:rPr lang="en-US" sz="1800" spc="-15">
                <a:solidFill>
                  <a:srgbClr val="585858"/>
                </a:solidFill>
                <a:effectLst/>
                <a:latin typeface="Arial MT"/>
                <a:ea typeface="Wingdings" panose="05000000000000000000" pitchFamily="2" charset="2"/>
                <a:cs typeface="Wingdings" panose="05000000000000000000" pitchFamily="2" charset="2"/>
              </a:rPr>
              <a:t> </a:t>
            </a:r>
            <a:r>
              <a:rPr lang="en-US" sz="1800">
                <a:solidFill>
                  <a:srgbClr val="585858"/>
                </a:solidFill>
                <a:effectLst/>
                <a:latin typeface="Arial MT"/>
                <a:ea typeface="Wingdings" panose="05000000000000000000" pitchFamily="2" charset="2"/>
                <a:cs typeface="Wingdings" panose="05000000000000000000" pitchFamily="2" charset="2"/>
              </a:rPr>
              <a:t>terms</a:t>
            </a:r>
            <a:r>
              <a:rPr lang="en-US" sz="1800" spc="5">
                <a:solidFill>
                  <a:srgbClr val="585858"/>
                </a:solidFill>
                <a:effectLst/>
                <a:latin typeface="Arial MT"/>
                <a:ea typeface="Wingdings" panose="05000000000000000000" pitchFamily="2" charset="2"/>
                <a:cs typeface="Wingdings" panose="05000000000000000000" pitchFamily="2" charset="2"/>
              </a:rPr>
              <a:t> </a:t>
            </a:r>
            <a:r>
              <a:rPr lang="en-US" sz="1800">
                <a:solidFill>
                  <a:srgbClr val="585858"/>
                </a:solidFill>
                <a:effectLst/>
                <a:latin typeface="Arial MT"/>
                <a:ea typeface="Wingdings" panose="05000000000000000000" pitchFamily="2" charset="2"/>
                <a:cs typeface="Wingdings" panose="05000000000000000000" pitchFamily="2" charset="2"/>
              </a:rPr>
              <a:t>to VND22.0</a:t>
            </a:r>
            <a:r>
              <a:rPr lang="en-US" sz="1800" spc="-10">
                <a:solidFill>
                  <a:srgbClr val="585858"/>
                </a:solidFill>
                <a:effectLst/>
                <a:latin typeface="Arial MT"/>
                <a:ea typeface="Wingdings" panose="05000000000000000000" pitchFamily="2" charset="2"/>
                <a:cs typeface="Wingdings" panose="05000000000000000000" pitchFamily="2" charset="2"/>
              </a:rPr>
              <a:t> </a:t>
            </a:r>
            <a:r>
              <a:rPr lang="en-US" sz="1800">
                <a:solidFill>
                  <a:srgbClr val="585858"/>
                </a:solidFill>
                <a:effectLst/>
                <a:latin typeface="Arial MT"/>
                <a:ea typeface="Wingdings" panose="05000000000000000000" pitchFamily="2" charset="2"/>
                <a:cs typeface="Wingdings" panose="05000000000000000000" pitchFamily="2" charset="2"/>
              </a:rPr>
              <a:t>trillion</a:t>
            </a:r>
          </a:p>
          <a:p>
            <a:pPr indent="457200" algn="just">
              <a:spcAft>
                <a:spcPts val="600"/>
              </a:spcAft>
            </a:pPr>
            <a:r>
              <a:rPr lang="en-US" sz="1800" b="0" i="0">
                <a:solidFill>
                  <a:srgbClr val="595959"/>
                </a:solidFill>
                <a:effectLst/>
                <a:latin typeface="Poppins Light "/>
              </a:rPr>
              <a:t>For example, the government is aiming to try and improve the health of the Vietnamese population by encouraging people to consume more nutritious food and beverages like drinking milk products. This includes its “milk at school” programme</a:t>
            </a:r>
          </a:p>
          <a:p>
            <a:pPr algn="just"/>
            <a:r>
              <a:rPr lang="en-US"/>
              <a:t> </a:t>
            </a:r>
            <a:r>
              <a:rPr lang="en-US" sz="1400" b="0" i="0">
                <a:solidFill>
                  <a:srgbClr val="A42E58"/>
                </a:solidFill>
                <a:effectLst/>
                <a:latin typeface="Arial" panose="020B0604020202020204" pitchFamily="34" charset="0"/>
                <a:cs typeface="Arial" panose="020B0604020202020204" pitchFamily="34" charset="0"/>
              </a:rPr>
              <a:t>Drinking milk products set for further </a:t>
            </a:r>
            <a:r>
              <a:rPr lang="en-US" sz="1400" b="1" i="0">
                <a:solidFill>
                  <a:srgbClr val="A42E58"/>
                </a:solidFill>
                <a:effectLst/>
                <a:latin typeface="Arial" panose="020B0604020202020204" pitchFamily="34" charset="0"/>
                <a:cs typeface="Arial" panose="020B0604020202020204" pitchFamily="34" charset="0"/>
              </a:rPr>
              <a:t>strong growth </a:t>
            </a:r>
            <a:r>
              <a:rPr lang="en-US" sz="1400" b="0" i="0">
                <a:solidFill>
                  <a:srgbClr val="A42E58"/>
                </a:solidFill>
                <a:effectLst/>
                <a:latin typeface="Arial" panose="020B0604020202020204" pitchFamily="34" charset="0"/>
                <a:cs typeface="Arial" panose="020B0604020202020204" pitchFamily="34" charset="0"/>
              </a:rPr>
              <a:t>thanks to its </a:t>
            </a:r>
            <a:r>
              <a:rPr lang="en-US" sz="1400" b="1" i="0">
                <a:solidFill>
                  <a:srgbClr val="A42E58"/>
                </a:solidFill>
                <a:effectLst/>
                <a:latin typeface="Arial" panose="020B0604020202020204" pitchFamily="34" charset="0"/>
                <a:cs typeface="Arial" panose="020B0604020202020204" pitchFamily="34" charset="0"/>
              </a:rPr>
              <a:t>healthy and nutritious image</a:t>
            </a:r>
            <a:r>
              <a:rPr lang="en-US" sz="1400" b="1">
                <a:solidFill>
                  <a:srgbClr val="A42E58"/>
                </a:solidFill>
                <a:latin typeface="Arial" panose="020B0604020202020204" pitchFamily="34" charset="0"/>
                <a:cs typeface="Arial" panose="020B0604020202020204" pitchFamily="34" charset="0"/>
              </a:rPr>
              <a:t> </a:t>
            </a:r>
          </a:p>
          <a:p>
            <a:pPr algn="just"/>
            <a:r>
              <a:rPr lang="en-US" sz="1200" b="0" i="1">
                <a:solidFill>
                  <a:srgbClr val="002060"/>
                </a:solidFill>
                <a:effectLst/>
                <a:latin typeface="Arial" panose="020B0604020202020204" pitchFamily="34" charset="0"/>
                <a:cs typeface="Arial" panose="020B0604020202020204" pitchFamily="34" charset="0"/>
              </a:rPr>
              <a:t>Vietnamese perceive milk to be a healthy addition to their diets;</a:t>
            </a:r>
            <a:r>
              <a:rPr lang="en-US" sz="1200" i="1">
                <a:solidFill>
                  <a:srgbClr val="002060"/>
                </a:solidFill>
                <a:latin typeface="Arial" panose="020B0604020202020204" pitchFamily="34" charset="0"/>
                <a:cs typeface="Arial" panose="020B0604020202020204" pitchFamily="34" charset="0"/>
              </a:rPr>
              <a:t>  </a:t>
            </a:r>
            <a:r>
              <a:rPr lang="en-US" sz="1200" b="0" i="1">
                <a:solidFill>
                  <a:srgbClr val="002060"/>
                </a:solidFill>
                <a:effectLst/>
                <a:latin typeface="Arial" panose="020B0604020202020204" pitchFamily="34" charset="0"/>
                <a:cs typeface="Arial" panose="020B0604020202020204" pitchFamily="34" charset="0"/>
              </a:rPr>
              <a:t>supported by government campaigns and players’ marketing efforts.</a:t>
            </a:r>
          </a:p>
          <a:p>
            <a:pPr algn="just"/>
            <a:r>
              <a:rPr lang="en-US" sz="1400" b="0" i="0">
                <a:solidFill>
                  <a:srgbClr val="595959"/>
                </a:solidFill>
                <a:effectLst/>
                <a:latin typeface="Arial" panose="020B0604020202020204" pitchFamily="34" charset="0"/>
                <a:cs typeface="Arial" panose="020B0604020202020204" pitchFamily="34" charset="0"/>
              </a:rPr>
              <a:t> </a:t>
            </a:r>
            <a:br>
              <a:rPr lang="en-US"/>
            </a:br>
            <a:r>
              <a:rPr lang="en-US" sz="1200" b="0" i="0">
                <a:solidFill>
                  <a:srgbClr val="02AED9"/>
                </a:solidFill>
                <a:effectLst/>
                <a:latin typeface="Poppins Light "/>
              </a:rPr>
              <a:t>Health and wellness likely to be A key focus of new product development</a:t>
            </a:r>
            <a:endParaRPr lang="vi-VN" sz="1200" b="0" i="0">
              <a:solidFill>
                <a:srgbClr val="02AED9"/>
              </a:solidFill>
              <a:effectLst/>
              <a:latin typeface="Poppins Light "/>
            </a:endParaRPr>
          </a:p>
          <a:p>
            <a:pPr algn="just"/>
            <a:r>
              <a:rPr lang="en-US"/>
              <a:t> </a:t>
            </a:r>
            <a:r>
              <a:rPr lang="en-US" sz="1200" b="0" i="0">
                <a:solidFill>
                  <a:srgbClr val="595959"/>
                </a:solidFill>
                <a:effectLst/>
                <a:latin typeface="Poppins Light "/>
              </a:rPr>
              <a:t>Health-conscious and knowledgeable</a:t>
            </a:r>
          </a:p>
          <a:p>
            <a:r>
              <a:rPr lang="en-US" sz="1200" b="0" i="0">
                <a:solidFill>
                  <a:srgbClr val="595959"/>
                </a:solidFill>
                <a:effectLst/>
                <a:latin typeface="Poppins Light "/>
              </a:rPr>
              <a:t>Drinking milk products are strongly associated to health and nutrition in the</a:t>
            </a:r>
            <a:br>
              <a:rPr lang="en-US" sz="1200" b="0" i="0">
                <a:solidFill>
                  <a:srgbClr val="595959"/>
                </a:solidFill>
                <a:effectLst/>
                <a:latin typeface="Poppins Light "/>
              </a:rPr>
            </a:br>
            <a:r>
              <a:rPr lang="en-US" sz="1200" b="0" i="0">
                <a:solidFill>
                  <a:srgbClr val="595959"/>
                </a:solidFill>
                <a:effectLst/>
                <a:latin typeface="Poppins Light "/>
              </a:rPr>
              <a:t>minds of consumers in Vietnam and therefore innovation in this category is likely to focus on</a:t>
            </a:r>
            <a:br>
              <a:rPr lang="en-US" sz="1200" b="0" i="0">
                <a:solidFill>
                  <a:srgbClr val="595959"/>
                </a:solidFill>
                <a:effectLst/>
                <a:latin typeface="Poppins Light "/>
              </a:rPr>
            </a:br>
            <a:r>
              <a:rPr lang="en-US" sz="1200" b="0" i="0">
                <a:solidFill>
                  <a:srgbClr val="595959"/>
                </a:solidFill>
                <a:effectLst/>
                <a:latin typeface="Poppins Light "/>
              </a:rPr>
              <a:t>health and wellness</a:t>
            </a:r>
            <a:r>
              <a:rPr lang="en-US"/>
              <a:t> </a:t>
            </a:r>
            <a:br>
              <a:rPr lang="en-US"/>
            </a:br>
            <a:r>
              <a:rPr lang="en-US" sz="1200" b="0" i="0">
                <a:solidFill>
                  <a:srgbClr val="595959"/>
                </a:solidFill>
                <a:effectLst/>
                <a:latin typeface="Poppins Light "/>
              </a:rPr>
              <a:t>the promotion of ingredients with immunity boosting</a:t>
            </a:r>
            <a:br>
              <a:rPr lang="en-US" sz="1200" b="0" i="0">
                <a:solidFill>
                  <a:srgbClr val="595959"/>
                </a:solidFill>
                <a:effectLst/>
                <a:latin typeface="Poppins Light "/>
              </a:rPr>
            </a:br>
            <a:r>
              <a:rPr lang="en-US" sz="1200" b="0" i="0">
                <a:solidFill>
                  <a:srgbClr val="595959"/>
                </a:solidFill>
                <a:effectLst/>
                <a:latin typeface="Poppins Light "/>
              </a:rPr>
              <a:t>claims and/or products that are fortified with vitamins and minerals to provide a more complete</a:t>
            </a:r>
            <a:br>
              <a:rPr lang="en-US" sz="1200" b="0" i="0">
                <a:solidFill>
                  <a:srgbClr val="595959"/>
                </a:solidFill>
                <a:effectLst/>
                <a:latin typeface="Poppins Light "/>
              </a:rPr>
            </a:br>
            <a:r>
              <a:rPr lang="en-US" sz="1200" b="0" i="0">
                <a:solidFill>
                  <a:srgbClr val="595959"/>
                </a:solidFill>
                <a:effectLst/>
                <a:latin typeface="Poppins Light "/>
              </a:rPr>
              <a:t>nutrition</a:t>
            </a:r>
            <a:r>
              <a:rPr lang="en-US"/>
              <a:t> </a:t>
            </a:r>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0519654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a:t>Những dòng sản phẩm tung ra trên thị trường thì có những xu hướng như thế nào</a:t>
            </a:r>
          </a:p>
          <a:p>
            <a:r>
              <a:rPr lang="en-US"/>
              <a:t>Yến mạch, hạnh nhân, đậu nành, dừa và gạo – Nguyên liệu phổ biến trong những dòng sản phẩm tung ra trên thị trường trong giai đoạn này</a:t>
            </a:r>
          </a:p>
          <a:p>
            <a:r>
              <a:rPr lang="en-US"/>
              <a:t>Top hương – Chocolat, vanilla, choối, dâu và nốt đậu rang top hương đứng đầu</a:t>
            </a:r>
          </a:p>
          <a:p>
            <a:r>
              <a:rPr lang="en-US"/>
              <a:t>Ngoài ra, có các dòng sản phẩm plant based kết hợp hương cà phê, hương trà/matcha</a:t>
            </a:r>
          </a:p>
          <a:p>
            <a:r>
              <a:rPr lang="en-US"/>
              <a:t>Và kết hợp với nhóm hương trái cây (táo, đào, berry) </a:t>
            </a:r>
          </a:p>
          <a:p>
            <a:r>
              <a:rPr lang="en-US"/>
              <a:t>Đây cũng là ý tưởng có thể phát triển cho các dòng sản phẩm của mình trong tương lai</a:t>
            </a:r>
          </a:p>
          <a:p>
            <a:r>
              <a:rPr lang="en-US"/>
              <a:t>Spelt – Lúa mì nâu </a:t>
            </a:r>
          </a:p>
          <a:p>
            <a:r>
              <a:rPr lang="en-US"/>
              <a:t>Sorghum – Chi cao lương</a:t>
            </a:r>
          </a:p>
          <a:p>
            <a:r>
              <a:rPr lang="en-US"/>
              <a:t>Millet – kê</a:t>
            </a:r>
          </a:p>
          <a:p>
            <a:r>
              <a:rPr lang="en-US"/>
              <a:t>Buckwheat – tam giác mạch</a:t>
            </a:r>
          </a:p>
        </p:txBody>
      </p:sp>
      <p:sp>
        <p:nvSpPr>
          <p:cNvPr id="4" name="Slide Number Placeholder 3"/>
          <p:cNvSpPr>
            <a:spLocks noGrp="1"/>
          </p:cNvSpPr>
          <p:nvPr>
            <p:ph type="sldNum" sz="quarter" idx="5"/>
          </p:nvPr>
        </p:nvSpPr>
        <p:spPr/>
        <p:txBody>
          <a:bodyPr/>
          <a:lstStyle/>
          <a:p>
            <a:fld id="{871B2431-D351-4C6E-A3CF-9DFAC0E3E050}" type="slidenum">
              <a:rPr lang="cs-CZ" smtClean="0"/>
              <a:t>35</a:t>
            </a:fld>
            <a:endParaRPr lang="cs-CZ"/>
          </a:p>
        </p:txBody>
      </p:sp>
    </p:spTree>
    <p:extLst>
      <p:ext uri="{BB962C8B-B14F-4D97-AF65-F5344CB8AC3E}">
        <p14:creationId xmlns:p14="http://schemas.microsoft.com/office/powerpoint/2010/main" val="24521865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a:t>Link với bản chất </a:t>
            </a:r>
          </a:p>
        </p:txBody>
      </p:sp>
      <p:sp>
        <p:nvSpPr>
          <p:cNvPr id="4" name="Slide Number Placeholder 3"/>
          <p:cNvSpPr>
            <a:spLocks noGrp="1"/>
          </p:cNvSpPr>
          <p:nvPr>
            <p:ph type="sldNum" sz="quarter" idx="5"/>
          </p:nvPr>
        </p:nvSpPr>
        <p:spPr/>
        <p:txBody>
          <a:bodyPr/>
          <a:lstStyle/>
          <a:p>
            <a:fld id="{871B2431-D351-4C6E-A3CF-9DFAC0E3E050}" type="slidenum">
              <a:rPr lang="cs-CZ" smtClean="0"/>
              <a:t>36</a:t>
            </a:fld>
            <a:endParaRPr lang="cs-CZ"/>
          </a:p>
        </p:txBody>
      </p:sp>
    </p:spTree>
    <p:extLst>
      <p:ext uri="{BB962C8B-B14F-4D97-AF65-F5344CB8AC3E}">
        <p14:creationId xmlns:p14="http://schemas.microsoft.com/office/powerpoint/2010/main" val="26829483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water, pea protein blend (water, pea protein), vegetable oil (sunflower oil, safflower oil and/or canola oil), cane sugar, less than 1% of (soluble corn fiber, magnesium citrate, riboflavin, vitamin B12, DHA algal oil, choline bitartrate, vitamin A palmitate, vitamin D2, dipotassium phosphate, tricalcium phosphate, sunflower lecithin, sea salt, natural flavor, gum arabic, guar gum, gellan gum (rosemary extract), mixed tocopherols, ascorbyl palmitate (to preserve freshness))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775624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water, pea protein blend (water, pea protein), vegetable oil (sunflower oil, safflower oil and/or canola oil), cane sugar, less than 1% of (soluble corn fiber, magnesium citrate, riboflavin, vitamin B12, DHA algal oil, choline bitartrate, vitamin A palmitate, vitamin D2, dipotassium phosphate, tricalcium phosphate, sunflower lecithin, sea salt, natural flavor, gum arabic, guar gum, gellan gum (rosemary extract), mixed tocopherols, ascorbyl palmitate (to preserve freshness))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water, pea protein blend (water, pea protein), vegetable oil (sunflower oil, safflower oil and/or canola oil), cane sugar, less than 1% of (soluble corn fiber, magnesium citrate, riboflavin, vitamin B12, DHA algal oil, choline bitartrate, vitamin A palmitate, vitamin D2, dipotassium phosphate, tricalcium phosphate, sunflower lecithin, sea salt, natural flavor, gum arabic, guar gum, gellan gum (rosemary extract), mixed tocopherols, ascorbyl palmitate (to preserve freshness))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a:extLst>
              <a:ext uri="{FF2B5EF4-FFF2-40B4-BE49-F238E27FC236}">
                <a16:creationId xmlns:a16="http://schemas.microsoft.com/office/drawing/2014/main" id="{8EFB4EA8-2F7E-AF1A-8871-535473C413D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1859" name="Rectangle 3">
            <a:extLst>
              <a:ext uri="{FF2B5EF4-FFF2-40B4-BE49-F238E27FC236}">
                <a16:creationId xmlns:a16="http://schemas.microsoft.com/office/drawing/2014/main" id="{8A1ECE11-E915-4A2D-9613-29875600C47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457200" algn="just" defTabSz="914400" rtl="0" eaLnBrk="1" fontAlgn="auto" latinLnBrk="0" hangingPunct="1">
              <a:lnSpc>
                <a:spcPct val="100000"/>
              </a:lnSpc>
              <a:spcBef>
                <a:spcPts val="0"/>
              </a:spcBef>
              <a:spcAft>
                <a:spcPts val="600"/>
              </a:spcAft>
              <a:buClrTx/>
              <a:buSzTx/>
              <a:buFontTx/>
              <a:buNone/>
              <a:tabLst/>
              <a:defRPr/>
            </a:pPr>
            <a:r>
              <a:rPr lang="en-US"/>
              <a:t>% Volume</a:t>
            </a:r>
          </a:p>
          <a:p>
            <a:pPr marL="0" marR="0" lvl="0" indent="457200" algn="just" defTabSz="914400" rtl="0" eaLnBrk="1" fontAlgn="auto" latinLnBrk="0" hangingPunct="1">
              <a:lnSpc>
                <a:spcPct val="100000"/>
              </a:lnSpc>
              <a:spcBef>
                <a:spcPts val="0"/>
              </a:spcBef>
              <a:spcAft>
                <a:spcPts val="600"/>
              </a:spcAft>
              <a:buClrTx/>
              <a:buSzTx/>
              <a:buFontTx/>
              <a:buNone/>
              <a:tabLst/>
              <a:defRPr/>
            </a:pPr>
            <a:r>
              <a:rPr lang="en-US"/>
              <a:t>RTD Tea 29%</a:t>
            </a:r>
          </a:p>
          <a:p>
            <a:pPr marL="0" marR="0" lvl="0" indent="457200" algn="just" defTabSz="914400" rtl="0" eaLnBrk="1" fontAlgn="auto" latinLnBrk="0" hangingPunct="1">
              <a:lnSpc>
                <a:spcPct val="100000"/>
              </a:lnSpc>
              <a:spcBef>
                <a:spcPts val="0"/>
              </a:spcBef>
              <a:spcAft>
                <a:spcPts val="600"/>
              </a:spcAft>
              <a:buClrTx/>
              <a:buSzTx/>
              <a:buFontTx/>
              <a:buNone/>
              <a:tabLst/>
              <a:defRPr/>
            </a:pPr>
            <a:r>
              <a:rPr lang="en-US"/>
              <a:t>Bottle water 17%</a:t>
            </a:r>
          </a:p>
          <a:p>
            <a:pPr marL="0" marR="0" lvl="0" indent="457200" algn="just" defTabSz="914400" rtl="0" eaLnBrk="1" fontAlgn="auto" latinLnBrk="0" hangingPunct="1">
              <a:lnSpc>
                <a:spcPct val="100000"/>
              </a:lnSpc>
              <a:spcBef>
                <a:spcPts val="0"/>
              </a:spcBef>
              <a:spcAft>
                <a:spcPts val="600"/>
              </a:spcAft>
              <a:buClrTx/>
              <a:buSzTx/>
              <a:buFontTx/>
              <a:buNone/>
              <a:tabLst/>
              <a:defRPr/>
            </a:pPr>
            <a:r>
              <a:rPr lang="en-US"/>
              <a:t>Carbonate 15%</a:t>
            </a:r>
          </a:p>
          <a:p>
            <a:pPr marL="0" marR="0" lvl="0" indent="457200" algn="just" defTabSz="914400" rtl="0" eaLnBrk="1" fontAlgn="auto" latinLnBrk="0" hangingPunct="1">
              <a:lnSpc>
                <a:spcPct val="100000"/>
              </a:lnSpc>
              <a:spcBef>
                <a:spcPts val="0"/>
              </a:spcBef>
              <a:spcAft>
                <a:spcPts val="600"/>
              </a:spcAft>
              <a:buClrTx/>
              <a:buSzTx/>
              <a:buFontTx/>
              <a:buNone/>
              <a:tabLst/>
              <a:defRPr/>
            </a:pPr>
            <a:r>
              <a:rPr lang="en-US"/>
              <a:t>Juice 10%</a:t>
            </a:r>
          </a:p>
          <a:p>
            <a:pPr marL="0" marR="0" lvl="0" indent="457200" algn="just" defTabSz="914400" rtl="0" eaLnBrk="1" fontAlgn="auto" latinLnBrk="0" hangingPunct="1">
              <a:lnSpc>
                <a:spcPct val="100000"/>
              </a:lnSpc>
              <a:spcBef>
                <a:spcPts val="0"/>
              </a:spcBef>
              <a:spcAft>
                <a:spcPts val="600"/>
              </a:spcAft>
              <a:buClrTx/>
              <a:buSzTx/>
              <a:buFontTx/>
              <a:buNone/>
              <a:tabLst/>
              <a:defRPr/>
            </a:pPr>
            <a:r>
              <a:rPr lang="en-US"/>
              <a:t>Energy Drinks 9%</a:t>
            </a:r>
          </a:p>
        </p:txBody>
      </p:sp>
      <p:sp>
        <p:nvSpPr>
          <p:cNvPr id="4" name="Header Placeholder 3"/>
          <p:cNvSpPr>
            <a:spLocks noGrp="1"/>
          </p:cNvSpPr>
          <p:nvPr>
            <p:ph type="hdr" sz="quarter"/>
          </p:nvPr>
        </p:nvSpPr>
        <p:spPr/>
        <p:txBody>
          <a:bodyPr/>
          <a:lstStyle/>
          <a:p>
            <a:endParaRPr lang="en-US"/>
          </a:p>
        </p:txBody>
      </p:sp>
    </p:spTree>
    <p:extLst>
      <p:ext uri="{BB962C8B-B14F-4D97-AF65-F5344CB8AC3E}">
        <p14:creationId xmlns:p14="http://schemas.microsoft.com/office/powerpoint/2010/main" val="36447820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457200" algn="just" defTabSz="914400" rtl="0" eaLnBrk="1" fontAlgn="auto" latinLnBrk="0" hangingPunct="1">
              <a:lnSpc>
                <a:spcPct val="100000"/>
              </a:lnSpc>
              <a:spcBef>
                <a:spcPts val="0"/>
              </a:spcBef>
              <a:spcAft>
                <a:spcPts val="600"/>
              </a:spcAft>
              <a:buClrTx/>
              <a:buSzTx/>
              <a:buFontTx/>
              <a:buNone/>
              <a:tabLst/>
              <a:defRPr/>
            </a:pPr>
            <a:endParaRPr lang="en-US"/>
          </a:p>
        </p:txBody>
      </p:sp>
      <p:sp>
        <p:nvSpPr>
          <p:cNvPr id="4" name="Header Placeholder 3"/>
          <p:cNvSpPr>
            <a:spLocks noGrp="1"/>
          </p:cNvSpPr>
          <p:nvPr>
            <p:ph type="hdr" sz="quarter"/>
          </p:nvPr>
        </p:nvSpPr>
        <p:spPr/>
        <p:txBody>
          <a:bodyPr/>
          <a:lstStyle/>
          <a:p>
            <a:endParaRPr lang="en-US"/>
          </a:p>
        </p:txBody>
      </p:sp>
    </p:spTree>
    <p:extLst>
      <p:ext uri="{BB962C8B-B14F-4D97-AF65-F5344CB8AC3E}">
        <p14:creationId xmlns:p14="http://schemas.microsoft.com/office/powerpoint/2010/main" val="20057124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457200" algn="just" defTabSz="914400" rtl="0" eaLnBrk="1" fontAlgn="auto" latinLnBrk="0" hangingPunct="1">
              <a:lnSpc>
                <a:spcPct val="100000"/>
              </a:lnSpc>
              <a:spcBef>
                <a:spcPts val="0"/>
              </a:spcBef>
              <a:spcAft>
                <a:spcPts val="600"/>
              </a:spcAft>
              <a:buClrTx/>
              <a:buSzTx/>
              <a:buFontTx/>
              <a:buNone/>
              <a:tabLst/>
              <a:defRPr/>
            </a:pPr>
            <a:endParaRPr lang="en-US"/>
          </a:p>
        </p:txBody>
      </p:sp>
      <p:sp>
        <p:nvSpPr>
          <p:cNvPr id="4" name="Header Placeholder 3"/>
          <p:cNvSpPr>
            <a:spLocks noGrp="1"/>
          </p:cNvSpPr>
          <p:nvPr>
            <p:ph type="hdr" sz="quarter"/>
          </p:nvPr>
        </p:nvSpPr>
        <p:spPr/>
        <p:txBody>
          <a:bodyPr/>
          <a:lstStyle/>
          <a:p>
            <a:endParaRPr lang="en-US"/>
          </a:p>
        </p:txBody>
      </p:sp>
    </p:spTree>
    <p:extLst>
      <p:ext uri="{BB962C8B-B14F-4D97-AF65-F5344CB8AC3E}">
        <p14:creationId xmlns:p14="http://schemas.microsoft.com/office/powerpoint/2010/main" val="7893073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457200" algn="just" defTabSz="914400" rtl="0" eaLnBrk="1" fontAlgn="auto" latinLnBrk="0" hangingPunct="1">
              <a:lnSpc>
                <a:spcPct val="100000"/>
              </a:lnSpc>
              <a:spcBef>
                <a:spcPts val="0"/>
              </a:spcBef>
              <a:spcAft>
                <a:spcPts val="600"/>
              </a:spcAft>
              <a:buClrTx/>
              <a:buSzTx/>
              <a:buFontTx/>
              <a:buNone/>
              <a:tabLst/>
              <a:defRPr/>
            </a:pPr>
            <a:endParaRPr lang="en-US"/>
          </a:p>
        </p:txBody>
      </p:sp>
      <p:sp>
        <p:nvSpPr>
          <p:cNvPr id="4" name="Header Placeholder 3"/>
          <p:cNvSpPr>
            <a:spLocks noGrp="1"/>
          </p:cNvSpPr>
          <p:nvPr>
            <p:ph type="hdr" sz="quarter"/>
          </p:nvPr>
        </p:nvSpPr>
        <p:spPr/>
        <p:txBody>
          <a:bodyPr/>
          <a:lstStyle/>
          <a:p>
            <a:endParaRPr lang="en-US"/>
          </a:p>
        </p:txBody>
      </p:sp>
    </p:spTree>
    <p:extLst>
      <p:ext uri="{BB962C8B-B14F-4D97-AF65-F5344CB8AC3E}">
        <p14:creationId xmlns:p14="http://schemas.microsoft.com/office/powerpoint/2010/main" val="30163354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457200" algn="just" defTabSz="914400" rtl="0" eaLnBrk="1" fontAlgn="auto" latinLnBrk="0" hangingPunct="1">
              <a:lnSpc>
                <a:spcPct val="100000"/>
              </a:lnSpc>
              <a:spcBef>
                <a:spcPts val="0"/>
              </a:spcBef>
              <a:spcAft>
                <a:spcPts val="600"/>
              </a:spcAft>
              <a:buClrTx/>
              <a:buSzTx/>
              <a:buFontTx/>
              <a:buNone/>
              <a:tabLst/>
              <a:defRPr/>
            </a:pPr>
            <a:endParaRPr lang="en-US"/>
          </a:p>
        </p:txBody>
      </p:sp>
      <p:sp>
        <p:nvSpPr>
          <p:cNvPr id="4" name="Header Placeholder 3"/>
          <p:cNvSpPr>
            <a:spLocks noGrp="1"/>
          </p:cNvSpPr>
          <p:nvPr>
            <p:ph type="hdr" sz="quarter"/>
          </p:nvPr>
        </p:nvSpPr>
        <p:spPr/>
        <p:txBody>
          <a:bodyPr/>
          <a:lstStyle/>
          <a:p>
            <a:endParaRPr lang="en-US"/>
          </a:p>
        </p:txBody>
      </p:sp>
    </p:spTree>
    <p:extLst>
      <p:ext uri="{BB962C8B-B14F-4D97-AF65-F5344CB8AC3E}">
        <p14:creationId xmlns:p14="http://schemas.microsoft.com/office/powerpoint/2010/main" val="17521075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457200" algn="just" defTabSz="914400" rtl="0" eaLnBrk="1" fontAlgn="auto" latinLnBrk="0" hangingPunct="1">
              <a:lnSpc>
                <a:spcPct val="100000"/>
              </a:lnSpc>
              <a:spcBef>
                <a:spcPts val="0"/>
              </a:spcBef>
              <a:spcAft>
                <a:spcPts val="600"/>
              </a:spcAft>
              <a:buClrTx/>
              <a:buSzTx/>
              <a:buFontTx/>
              <a:buNone/>
              <a:tabLst/>
              <a:defRPr/>
            </a:pPr>
            <a:r>
              <a:rPr lang="en-US" b="0" i="0">
                <a:solidFill>
                  <a:srgbClr val="333333"/>
                </a:solidFill>
                <a:effectLst/>
                <a:highlight>
                  <a:srgbClr val="FFFFFF"/>
                </a:highlight>
                <a:latin typeface="Open Sans" panose="020B0606030504020204" pitchFamily="34" charset="0"/>
              </a:rPr>
              <a:t>Betagen kombucha fermented tea with live probiotics, little sour and yummy Limited time offer = product which contains the shelf life not over than 3 days before expiration date. Customer can purchase these products in special price saved up to 50% off (limited time) </a:t>
            </a:r>
            <a:r>
              <a:rPr lang="vi-VN" b="1" i="0">
                <a:solidFill>
                  <a:srgbClr val="333333"/>
                </a:solidFill>
                <a:effectLst/>
                <a:highlight>
                  <a:srgbClr val="FFFFFF"/>
                </a:highlight>
                <a:latin typeface="OpenSans-Regular"/>
              </a:rPr>
              <a:t> thành phần chọn lọc kỹ càng gồm có chứa hàng tỉ lợi khuẩn probiotic từ lá trà xanh và trà ô long, được lên men trong 10 ngày liền</a:t>
            </a:r>
            <a:endParaRPr lang="en-US"/>
          </a:p>
        </p:txBody>
      </p:sp>
      <p:sp>
        <p:nvSpPr>
          <p:cNvPr id="4" name="Header Placeholder 3"/>
          <p:cNvSpPr>
            <a:spLocks noGrp="1"/>
          </p:cNvSpPr>
          <p:nvPr>
            <p:ph type="hdr" sz="quarter"/>
          </p:nvPr>
        </p:nvSpPr>
        <p:spPr/>
        <p:txBody>
          <a:bodyPr/>
          <a:lstStyle/>
          <a:p>
            <a:endParaRPr lang="en-US"/>
          </a:p>
        </p:txBody>
      </p:sp>
    </p:spTree>
    <p:extLst>
      <p:ext uri="{BB962C8B-B14F-4D97-AF65-F5344CB8AC3E}">
        <p14:creationId xmlns:p14="http://schemas.microsoft.com/office/powerpoint/2010/main" val="7563072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457200" algn="just" defTabSz="914400" rtl="0" eaLnBrk="1" fontAlgn="auto" latinLnBrk="0" hangingPunct="1">
              <a:lnSpc>
                <a:spcPct val="100000"/>
              </a:lnSpc>
              <a:spcBef>
                <a:spcPts val="0"/>
              </a:spcBef>
              <a:spcAft>
                <a:spcPts val="600"/>
              </a:spcAft>
              <a:buClrTx/>
              <a:buSzTx/>
              <a:buFontTx/>
              <a:buNone/>
              <a:tabLst/>
              <a:defRPr/>
            </a:pPr>
            <a:endParaRPr lang="en-US"/>
          </a:p>
        </p:txBody>
      </p:sp>
      <p:sp>
        <p:nvSpPr>
          <p:cNvPr id="4" name="Header Placeholder 3"/>
          <p:cNvSpPr>
            <a:spLocks noGrp="1"/>
          </p:cNvSpPr>
          <p:nvPr>
            <p:ph type="hdr" sz="quarter"/>
          </p:nvPr>
        </p:nvSpPr>
        <p:spPr/>
        <p:txBody>
          <a:bodyPr/>
          <a:lstStyle/>
          <a:p>
            <a:endParaRPr lang="en-US"/>
          </a:p>
        </p:txBody>
      </p:sp>
    </p:spTree>
    <p:extLst>
      <p:ext uri="{BB962C8B-B14F-4D97-AF65-F5344CB8AC3E}">
        <p14:creationId xmlns:p14="http://schemas.microsoft.com/office/powerpoint/2010/main" val="32263279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9/25/24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9ED909-3C39-4D4C-A75E-646A166D7BE0}"/>
              </a:ext>
            </a:extLst>
          </p:cNvPr>
          <p:cNvSpPr>
            <a:spLocks noGrp="1"/>
          </p:cNvSpPr>
          <p:nvPr>
            <p:ph type="title" hasCustomPrompt="1"/>
          </p:nvPr>
        </p:nvSpPr>
        <p:spPr>
          <a:xfrm>
            <a:off x="1257300" y="358125"/>
            <a:ext cx="12844509" cy="837582"/>
          </a:xfrm>
        </p:spPr>
        <p:txBody>
          <a:bodyPr>
            <a:normAutofit/>
          </a:bodyPr>
          <a:lstStyle>
            <a:lvl1pPr marL="0" algn="l" defTabSz="1371600" rtl="0" eaLnBrk="1" latinLnBrk="0" hangingPunct="1">
              <a:lnSpc>
                <a:spcPct val="90000"/>
              </a:lnSpc>
              <a:spcBef>
                <a:spcPct val="0"/>
              </a:spcBef>
              <a:buNone/>
              <a:defRPr lang="en-US" sz="6000" b="1" kern="1200" dirty="0">
                <a:solidFill>
                  <a:srgbClr val="1E2B5E"/>
                </a:solidFill>
                <a:latin typeface="Poppins" panose="00000500000000000000" pitchFamily="2" charset="0"/>
                <a:ea typeface="Avo NVV" panose="02040603050506020204" pitchFamily="18" charset="0"/>
                <a:cs typeface="Poppins" panose="00000500000000000000" pitchFamily="2" charset="0"/>
              </a:defRPr>
            </a:lvl1pPr>
          </a:lstStyle>
          <a:p>
            <a:r>
              <a:rPr lang="en-US"/>
              <a:t>CLICK TO EDIT TITLE</a:t>
            </a:r>
          </a:p>
        </p:txBody>
      </p:sp>
      <p:sp>
        <p:nvSpPr>
          <p:cNvPr id="3" name="Content Placeholder 2">
            <a:extLst>
              <a:ext uri="{FF2B5EF4-FFF2-40B4-BE49-F238E27FC236}">
                <a16:creationId xmlns:a16="http://schemas.microsoft.com/office/drawing/2014/main" id="{3F47F64A-8090-2F4F-B1C3-D8761C98D84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Content Placeholder 23">
            <a:extLst>
              <a:ext uri="{FF2B5EF4-FFF2-40B4-BE49-F238E27FC236}">
                <a16:creationId xmlns:a16="http://schemas.microsoft.com/office/drawing/2014/main" id="{E6905A64-8408-81CC-B3A3-89DD5A625B1A}"/>
              </a:ext>
            </a:extLst>
          </p:cNvPr>
          <p:cNvSpPr>
            <a:spLocks noGrp="1"/>
          </p:cNvSpPr>
          <p:nvPr>
            <p:ph sz="quarter" idx="10"/>
          </p:nvPr>
        </p:nvSpPr>
        <p:spPr>
          <a:xfrm>
            <a:off x="1257301" y="1310506"/>
            <a:ext cx="12853649" cy="611348"/>
          </a:xfrm>
        </p:spPr>
        <p:txBody>
          <a:bodyPr anchor="ctr">
            <a:normAutofit/>
          </a:bodyPr>
          <a:lstStyle>
            <a:lvl1pPr marL="0" indent="0" algn="l" defTabSz="1371600" rtl="0" eaLnBrk="1" latinLnBrk="0" hangingPunct="1">
              <a:lnSpc>
                <a:spcPct val="70000"/>
              </a:lnSpc>
              <a:spcBef>
                <a:spcPct val="0"/>
              </a:spcBef>
              <a:buNone/>
              <a:defRPr lang="en-US" sz="3900" b="1" kern="1200" dirty="0" smtClean="0">
                <a:solidFill>
                  <a:srgbClr val="DDA727"/>
                </a:solidFill>
                <a:latin typeface="Poppins" panose="00000500000000000000" pitchFamily="2" charset="0"/>
                <a:ea typeface="+mn-ea"/>
                <a:cs typeface="Poppins" panose="00000500000000000000" pitchFamily="2" charset="0"/>
              </a:defRPr>
            </a:lvl1pPr>
            <a:lvl2pPr marL="685800" indent="0">
              <a:buNone/>
              <a:defRPr/>
            </a:lvl2pPr>
          </a:lstStyle>
          <a:p>
            <a:pPr lvl="0"/>
            <a:r>
              <a:rPr lang="en-US"/>
              <a:t>Click to edit Master text styles</a:t>
            </a:r>
          </a:p>
        </p:txBody>
      </p:sp>
      <p:sp>
        <p:nvSpPr>
          <p:cNvPr id="5" name="Subtitle 2">
            <a:extLst>
              <a:ext uri="{FF2B5EF4-FFF2-40B4-BE49-F238E27FC236}">
                <a16:creationId xmlns:a16="http://schemas.microsoft.com/office/drawing/2014/main" id="{2A2372AC-DB78-06DA-B400-7FDA00E9E2D4}"/>
              </a:ext>
            </a:extLst>
          </p:cNvPr>
          <p:cNvSpPr txBox="1">
            <a:spLocks/>
          </p:cNvSpPr>
          <p:nvPr userDrawn="1"/>
        </p:nvSpPr>
        <p:spPr>
          <a:xfrm>
            <a:off x="8441916" y="9733835"/>
            <a:ext cx="5110797" cy="653142"/>
          </a:xfrm>
          <a:prstGeom prst="rect">
            <a:avLst/>
          </a:prstGeom>
        </p:spPr>
        <p:txBody>
          <a:bodyPr vert="horz" lIns="137160" tIns="68580" rIns="137160" bIns="68580" rtlCol="0">
            <a:normAutofit fontScale="925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3300">
                <a:solidFill>
                  <a:schemeClr val="bg1"/>
                </a:solidFill>
                <a:latin typeface="Poppins" panose="00000500000000000000" pitchFamily="2" charset="0"/>
              </a:rPr>
              <a:t>AISA INGREDIENTS GROUP</a:t>
            </a:r>
          </a:p>
        </p:txBody>
      </p:sp>
      <p:sp>
        <p:nvSpPr>
          <p:cNvPr id="7" name="Subtitle 2">
            <a:extLst>
              <a:ext uri="{FF2B5EF4-FFF2-40B4-BE49-F238E27FC236}">
                <a16:creationId xmlns:a16="http://schemas.microsoft.com/office/drawing/2014/main" id="{53F0D92C-E6BE-CE71-F26A-C2C6EB49737F}"/>
              </a:ext>
            </a:extLst>
          </p:cNvPr>
          <p:cNvSpPr txBox="1">
            <a:spLocks/>
          </p:cNvSpPr>
          <p:nvPr userDrawn="1"/>
        </p:nvSpPr>
        <p:spPr>
          <a:xfrm>
            <a:off x="15074156" y="9733835"/>
            <a:ext cx="3213845" cy="553166"/>
          </a:xfrm>
          <a:prstGeom prst="rect">
            <a:avLst/>
          </a:prstGeom>
        </p:spPr>
        <p:txBody>
          <a:bodyPr vert="horz" lIns="137160" tIns="68580" rIns="137160" bIns="6858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900" spc="225">
                <a:solidFill>
                  <a:schemeClr val="bg1"/>
                </a:solidFill>
                <a:latin typeface="Poppins" panose="00000500000000000000" pitchFamily="2" charset="0"/>
              </a:rPr>
              <a:t>https://www.asia-chemical.com/</a:t>
            </a:r>
          </a:p>
        </p:txBody>
      </p:sp>
      <p:sp>
        <p:nvSpPr>
          <p:cNvPr id="8" name="Subtitle 2">
            <a:extLst>
              <a:ext uri="{FF2B5EF4-FFF2-40B4-BE49-F238E27FC236}">
                <a16:creationId xmlns:a16="http://schemas.microsoft.com/office/drawing/2014/main" id="{845D7476-5345-09E4-53F2-76F5670FE4FF}"/>
              </a:ext>
            </a:extLst>
          </p:cNvPr>
          <p:cNvSpPr txBox="1">
            <a:spLocks/>
          </p:cNvSpPr>
          <p:nvPr userDrawn="1"/>
        </p:nvSpPr>
        <p:spPr>
          <a:xfrm>
            <a:off x="1227016" y="9852704"/>
            <a:ext cx="13027829" cy="324005"/>
          </a:xfrm>
          <a:prstGeom prst="rect">
            <a:avLst/>
          </a:prstGeom>
        </p:spPr>
        <p:txBody>
          <a:bodyPr vert="horz" lIns="137160" tIns="68580" rIns="137160" bIns="6858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350">
                <a:solidFill>
                  <a:schemeClr val="bg1"/>
                </a:solidFill>
                <a:latin typeface="Poppins" panose="00000500000000000000" pitchFamily="2" charset="0"/>
                <a:ea typeface="Roboto" panose="02000000000000000000" pitchFamily="2" charset="0"/>
                <a:cs typeface="Poppins" panose="00000500000000000000" pitchFamily="2" charset="0"/>
              </a:rPr>
              <a:t>Lot TH-1B, Street No.7, South Commercial Area, Tan Thuan Export Processing Zone, </a:t>
            </a:r>
            <a:r>
              <a:rPr lang="en-US" sz="1350" err="1">
                <a:solidFill>
                  <a:schemeClr val="bg1"/>
                </a:solidFill>
                <a:latin typeface="Poppins" panose="00000500000000000000" pitchFamily="2" charset="0"/>
                <a:ea typeface="Roboto" panose="02000000000000000000" pitchFamily="2" charset="0"/>
                <a:cs typeface="Poppins" panose="00000500000000000000" pitchFamily="2" charset="0"/>
              </a:rPr>
              <a:t>Dist</a:t>
            </a:r>
            <a:r>
              <a:rPr lang="en-US" sz="1350">
                <a:solidFill>
                  <a:schemeClr val="bg1"/>
                </a:solidFill>
                <a:latin typeface="Poppins" panose="00000500000000000000" pitchFamily="2" charset="0"/>
                <a:ea typeface="Roboto" panose="02000000000000000000" pitchFamily="2" charset="0"/>
                <a:cs typeface="Poppins" panose="00000500000000000000" pitchFamily="2" charset="0"/>
              </a:rPr>
              <a:t> 7, Ho Chi Minh City, Vietnam</a:t>
            </a:r>
          </a:p>
        </p:txBody>
      </p:sp>
    </p:spTree>
    <p:extLst>
      <p:ext uri="{BB962C8B-B14F-4D97-AF65-F5344CB8AC3E}">
        <p14:creationId xmlns:p14="http://schemas.microsoft.com/office/powerpoint/2010/main" val="40799949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9ED909-3C39-4D4C-A75E-646A166D7BE0}"/>
              </a:ext>
            </a:extLst>
          </p:cNvPr>
          <p:cNvSpPr>
            <a:spLocks noGrp="1"/>
          </p:cNvSpPr>
          <p:nvPr>
            <p:ph type="title" hasCustomPrompt="1"/>
          </p:nvPr>
        </p:nvSpPr>
        <p:spPr>
          <a:xfrm>
            <a:off x="1257300" y="358125"/>
            <a:ext cx="12844509" cy="837582"/>
          </a:xfrm>
        </p:spPr>
        <p:txBody>
          <a:bodyPr>
            <a:normAutofit/>
          </a:bodyPr>
          <a:lstStyle>
            <a:lvl1pPr marL="0" algn="l" defTabSz="1371600" rtl="0" eaLnBrk="1" latinLnBrk="0" hangingPunct="1">
              <a:lnSpc>
                <a:spcPct val="90000"/>
              </a:lnSpc>
              <a:spcBef>
                <a:spcPct val="0"/>
              </a:spcBef>
              <a:buNone/>
              <a:defRPr lang="en-US" sz="6000" b="1" kern="1200" dirty="0">
                <a:solidFill>
                  <a:srgbClr val="1E2B5E"/>
                </a:solidFill>
                <a:latin typeface="Arial" panose="020B0604020202020204" pitchFamily="34" charset="0"/>
                <a:ea typeface="Avo NVV" panose="02040603050506020204" pitchFamily="18" charset="0"/>
                <a:cs typeface="Arial" panose="020B0604020202020204" pitchFamily="34" charset="0"/>
              </a:defRPr>
            </a:lvl1pPr>
          </a:lstStyle>
          <a:p>
            <a:r>
              <a:rPr lang="en-US" dirty="0"/>
              <a:t>CLICK TO EDIT TITLE</a:t>
            </a:r>
          </a:p>
        </p:txBody>
      </p:sp>
      <p:sp>
        <p:nvSpPr>
          <p:cNvPr id="3" name="Content Placeholder 2">
            <a:extLst>
              <a:ext uri="{FF2B5EF4-FFF2-40B4-BE49-F238E27FC236}">
                <a16:creationId xmlns:a16="http://schemas.microsoft.com/office/drawing/2014/main" id="{3F47F64A-8090-2F4F-B1C3-D8761C98D84E}"/>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 name="Content Placeholder 23">
            <a:extLst>
              <a:ext uri="{FF2B5EF4-FFF2-40B4-BE49-F238E27FC236}">
                <a16:creationId xmlns:a16="http://schemas.microsoft.com/office/drawing/2014/main" id="{E6905A64-8408-81CC-B3A3-89DD5A625B1A}"/>
              </a:ext>
            </a:extLst>
          </p:cNvPr>
          <p:cNvSpPr>
            <a:spLocks noGrp="1"/>
          </p:cNvSpPr>
          <p:nvPr>
            <p:ph sz="quarter" idx="10"/>
          </p:nvPr>
        </p:nvSpPr>
        <p:spPr>
          <a:xfrm>
            <a:off x="1257301" y="1310506"/>
            <a:ext cx="12853649" cy="611348"/>
          </a:xfrm>
        </p:spPr>
        <p:txBody>
          <a:bodyPr anchor="ctr">
            <a:normAutofit/>
          </a:bodyPr>
          <a:lstStyle>
            <a:lvl1pPr marL="0" indent="0" algn="l" defTabSz="1371600" rtl="0" eaLnBrk="1" latinLnBrk="0" hangingPunct="1">
              <a:lnSpc>
                <a:spcPct val="70000"/>
              </a:lnSpc>
              <a:spcBef>
                <a:spcPct val="0"/>
              </a:spcBef>
              <a:buNone/>
              <a:defRPr lang="en-US" sz="3900" b="1" kern="1200" dirty="0" smtClean="0">
                <a:solidFill>
                  <a:srgbClr val="DDA727"/>
                </a:solidFill>
                <a:latin typeface="Arial" panose="020B0604020202020204" pitchFamily="34" charset="0"/>
                <a:ea typeface="+mn-ea"/>
                <a:cs typeface="Arial" panose="020B0604020202020204" pitchFamily="34" charset="0"/>
              </a:defRPr>
            </a:lvl1pPr>
            <a:lvl2pPr marL="685800" indent="0">
              <a:buNone/>
              <a:defRPr/>
            </a:lvl2pPr>
          </a:lstStyle>
          <a:p>
            <a:pPr lvl="0"/>
            <a:r>
              <a:rPr lang="en-US" dirty="0"/>
              <a:t>Click to edit Master text styles</a:t>
            </a:r>
          </a:p>
        </p:txBody>
      </p:sp>
      <p:sp>
        <p:nvSpPr>
          <p:cNvPr id="5" name="Subtitle 2">
            <a:extLst>
              <a:ext uri="{FF2B5EF4-FFF2-40B4-BE49-F238E27FC236}">
                <a16:creationId xmlns:a16="http://schemas.microsoft.com/office/drawing/2014/main" id="{2A2372AC-DB78-06DA-B400-7FDA00E9E2D4}"/>
              </a:ext>
            </a:extLst>
          </p:cNvPr>
          <p:cNvSpPr txBox="1">
            <a:spLocks/>
          </p:cNvSpPr>
          <p:nvPr userDrawn="1"/>
        </p:nvSpPr>
        <p:spPr>
          <a:xfrm>
            <a:off x="8441916" y="9733835"/>
            <a:ext cx="5110797" cy="653142"/>
          </a:xfrm>
          <a:prstGeom prst="rect">
            <a:avLst/>
          </a:prstGeom>
        </p:spPr>
        <p:txBody>
          <a:bodyPr vert="horz" lIns="137160" tIns="68580" rIns="137160" bIns="68580" rtlCol="0">
            <a:normAutofit fontScale="850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3300" dirty="0">
                <a:solidFill>
                  <a:schemeClr val="bg1"/>
                </a:solidFill>
                <a:latin typeface="Arial" panose="020B0604020202020204" pitchFamily="34" charset="0"/>
              </a:rPr>
              <a:t>AISA INGREDIENTS GROUP</a:t>
            </a:r>
          </a:p>
        </p:txBody>
      </p:sp>
      <p:sp>
        <p:nvSpPr>
          <p:cNvPr id="7" name="Subtitle 2">
            <a:extLst>
              <a:ext uri="{FF2B5EF4-FFF2-40B4-BE49-F238E27FC236}">
                <a16:creationId xmlns:a16="http://schemas.microsoft.com/office/drawing/2014/main" id="{53F0D92C-E6BE-CE71-F26A-C2C6EB49737F}"/>
              </a:ext>
            </a:extLst>
          </p:cNvPr>
          <p:cNvSpPr txBox="1">
            <a:spLocks/>
          </p:cNvSpPr>
          <p:nvPr userDrawn="1"/>
        </p:nvSpPr>
        <p:spPr>
          <a:xfrm>
            <a:off x="15074156" y="9733835"/>
            <a:ext cx="3213845" cy="553166"/>
          </a:xfrm>
          <a:prstGeom prst="rect">
            <a:avLst/>
          </a:prstGeom>
        </p:spPr>
        <p:txBody>
          <a:bodyPr vert="horz" lIns="137160" tIns="68580" rIns="137160" bIns="6858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900" spc="225" dirty="0">
                <a:solidFill>
                  <a:schemeClr val="bg1"/>
                </a:solidFill>
                <a:latin typeface="Montserrat" panose="00000500000000000000" pitchFamily="2" charset="0"/>
              </a:rPr>
              <a:t>https://www.asia-chemical.com/</a:t>
            </a:r>
          </a:p>
        </p:txBody>
      </p:sp>
      <p:sp>
        <p:nvSpPr>
          <p:cNvPr id="8" name="Subtitle 2">
            <a:extLst>
              <a:ext uri="{FF2B5EF4-FFF2-40B4-BE49-F238E27FC236}">
                <a16:creationId xmlns:a16="http://schemas.microsoft.com/office/drawing/2014/main" id="{845D7476-5345-09E4-53F2-76F5670FE4FF}"/>
              </a:ext>
            </a:extLst>
          </p:cNvPr>
          <p:cNvSpPr txBox="1">
            <a:spLocks/>
          </p:cNvSpPr>
          <p:nvPr userDrawn="1"/>
        </p:nvSpPr>
        <p:spPr>
          <a:xfrm>
            <a:off x="1227016" y="9852704"/>
            <a:ext cx="13027829" cy="324005"/>
          </a:xfrm>
          <a:prstGeom prst="rect">
            <a:avLst/>
          </a:prstGeom>
        </p:spPr>
        <p:txBody>
          <a:bodyPr vert="horz" lIns="137160" tIns="68580" rIns="137160" bIns="6858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350" dirty="0">
                <a:solidFill>
                  <a:schemeClr val="bg1"/>
                </a:solidFill>
                <a:latin typeface="Montserrat" panose="00000500000000000000" pitchFamily="2" charset="0"/>
                <a:ea typeface="Roboto" panose="02000000000000000000" pitchFamily="2" charset="0"/>
                <a:cs typeface="Arial" panose="020B0604020202020204" pitchFamily="34" charset="0"/>
              </a:rPr>
              <a:t>Lot TH-1B, Street No.7, South Commercial Area, Tan Thuan Export Processing Zone, </a:t>
            </a:r>
            <a:r>
              <a:rPr lang="en-US" sz="1350" dirty="0" err="1">
                <a:solidFill>
                  <a:schemeClr val="bg1"/>
                </a:solidFill>
                <a:latin typeface="Montserrat" panose="00000500000000000000" pitchFamily="2" charset="0"/>
                <a:ea typeface="Roboto" panose="02000000000000000000" pitchFamily="2" charset="0"/>
                <a:cs typeface="Arial" panose="020B0604020202020204" pitchFamily="34" charset="0"/>
              </a:rPr>
              <a:t>Dist</a:t>
            </a:r>
            <a:r>
              <a:rPr lang="en-US" sz="1350" dirty="0">
                <a:solidFill>
                  <a:schemeClr val="bg1"/>
                </a:solidFill>
                <a:latin typeface="Montserrat" panose="00000500000000000000" pitchFamily="2" charset="0"/>
                <a:ea typeface="Roboto" panose="02000000000000000000" pitchFamily="2" charset="0"/>
                <a:cs typeface="Arial" panose="020B0604020202020204" pitchFamily="34" charset="0"/>
              </a:rPr>
              <a:t> 7, Ho Chi Minh City, Vietnam</a:t>
            </a:r>
          </a:p>
        </p:txBody>
      </p:sp>
    </p:spTree>
    <p:extLst>
      <p:ext uri="{BB962C8B-B14F-4D97-AF65-F5344CB8AC3E}">
        <p14:creationId xmlns:p14="http://schemas.microsoft.com/office/powerpoint/2010/main" val="32326354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9/25/24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9/25/24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9/25/24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9/25/24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9/25/24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9/25/24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9/25/24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9/25/24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70"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mailto:lndduy@hcmut.edu.vn" TargetMode="Externa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chart" Target="../charts/chart2.xml"/></Relationships>
</file>

<file path=ppt/slides/_rels/slide1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16.jpeg"/><Relationship Id="rId4" Type="http://schemas.openxmlformats.org/officeDocument/2006/relationships/image" Target="../media/image15.jpg"/></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chart" Target="../charts/chart4.xml"/><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1.png"/><Relationship Id="rId7" Type="http://schemas.openxmlformats.org/officeDocument/2006/relationships/image" Target="../media/image25.jpe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24.png"/><Relationship Id="rId5" Type="http://schemas.openxmlformats.org/officeDocument/2006/relationships/image" Target="../media/image23.jpeg"/><Relationship Id="rId4" Type="http://schemas.openxmlformats.org/officeDocument/2006/relationships/image" Target="../media/image22.jpeg"/></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image" Target="../media/image29.png"/><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openxmlformats.org/officeDocument/2006/relationships/image" Target="../media/image30.jpeg"/><Relationship Id="rId4" Type="http://schemas.openxmlformats.org/officeDocument/2006/relationships/chart" Target="../charts/chart6.xml"/></Relationships>
</file>

<file path=ppt/slides/_rels/slide24.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30.jpeg"/></Relationships>
</file>

<file path=ppt/slides/_rels/slide25.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chart" Target="../charts/chart8.xml"/><Relationship Id="rId7" Type="http://schemas.microsoft.com/office/2007/relationships/hdphoto" Target="../media/hdphoto1.wdp"/><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32.png"/><Relationship Id="rId5" Type="http://schemas.openxmlformats.org/officeDocument/2006/relationships/image" Target="../media/image31.png"/><Relationship Id="rId10" Type="http://schemas.openxmlformats.org/officeDocument/2006/relationships/image" Target="../media/image30.jpeg"/><Relationship Id="rId4" Type="http://schemas.openxmlformats.org/officeDocument/2006/relationships/chart" Target="../charts/chart9.xml"/><Relationship Id="rId9" Type="http://schemas.microsoft.com/office/2007/relationships/hdphoto" Target="../media/hdphoto2.wdp"/></Relationships>
</file>

<file path=ppt/slides/_rels/slide26.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30.jpeg"/><Relationship Id="rId3" Type="http://schemas.openxmlformats.org/officeDocument/2006/relationships/chart" Target="../charts/chart10.xml"/><Relationship Id="rId7" Type="http://schemas.openxmlformats.org/officeDocument/2006/relationships/image" Target="../media/image36.png"/><Relationship Id="rId12" Type="http://schemas.openxmlformats.org/officeDocument/2006/relationships/image" Target="../media/image40.jpe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hyperlink" Target="https://www.gnpd.com/sinatra/recordpage/10848938" TargetMode="External"/><Relationship Id="rId11" Type="http://schemas.openxmlformats.org/officeDocument/2006/relationships/image" Target="../media/image39.jpeg"/><Relationship Id="rId5" Type="http://schemas.openxmlformats.org/officeDocument/2006/relationships/image" Target="../media/image35.jpeg"/><Relationship Id="rId10" Type="http://schemas.openxmlformats.org/officeDocument/2006/relationships/image" Target="../media/image38.jpeg"/><Relationship Id="rId4" Type="http://schemas.openxmlformats.org/officeDocument/2006/relationships/image" Target="../media/image34.jpeg"/><Relationship Id="rId9" Type="http://schemas.openxmlformats.org/officeDocument/2006/relationships/image" Target="../media/image37.jpeg"/></Relationships>
</file>

<file path=ppt/slides/_rels/slide27.xml.rels><?xml version="1.0" encoding="UTF-8" standalone="yes"?>
<Relationships xmlns="http://schemas.openxmlformats.org/package/2006/relationships"><Relationship Id="rId8" Type="http://schemas.openxmlformats.org/officeDocument/2006/relationships/hyperlink" Target="https://www.gnpd.com/sinatra/company/535491/" TargetMode="External"/><Relationship Id="rId3" Type="http://schemas.openxmlformats.org/officeDocument/2006/relationships/chart" Target="../charts/chart11.xml"/><Relationship Id="rId7" Type="http://schemas.microsoft.com/office/2007/relationships/hdphoto" Target="../media/hdphoto4.wdp"/><Relationship Id="rId12" Type="http://schemas.openxmlformats.org/officeDocument/2006/relationships/image" Target="../media/image30.jpe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42.png"/><Relationship Id="rId11" Type="http://schemas.openxmlformats.org/officeDocument/2006/relationships/hyperlink" Target="https://www.gnpd.com/sinatra/ingredients/1025/" TargetMode="External"/><Relationship Id="rId5" Type="http://schemas.openxmlformats.org/officeDocument/2006/relationships/hyperlink" Target="https://www.gnpd.com/sinatra/recordpage/10770236" TargetMode="External"/><Relationship Id="rId10" Type="http://schemas.openxmlformats.org/officeDocument/2006/relationships/hyperlink" Target="https://www.gnpd.com/sinatra/ingredients/1041/" TargetMode="External"/><Relationship Id="rId4" Type="http://schemas.openxmlformats.org/officeDocument/2006/relationships/image" Target="../media/image41.jpeg"/><Relationship Id="rId9" Type="http://schemas.openxmlformats.org/officeDocument/2006/relationships/hyperlink" Target="https://www.gnpd.com/sinatra/ingredients/2309/" TargetMode="External"/></Relationships>
</file>

<file path=ppt/slides/_rels/slide28.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15.xml"/><Relationship Id="rId1" Type="http://schemas.openxmlformats.org/officeDocument/2006/relationships/slideLayout" Target="../slideLayouts/slideLayout12.xml"/><Relationship Id="rId5" Type="http://schemas.openxmlformats.org/officeDocument/2006/relationships/image" Target="../media/image30.jpeg"/><Relationship Id="rId4" Type="http://schemas.openxmlformats.org/officeDocument/2006/relationships/chart" Target="../charts/chart13.xml"/></Relationships>
</file>

<file path=ppt/slides/_rels/slide29.xml.rels><?xml version="1.0" encoding="UTF-8" standalone="yes"?>
<Relationships xmlns="http://schemas.openxmlformats.org/package/2006/relationships"><Relationship Id="rId8" Type="http://schemas.openxmlformats.org/officeDocument/2006/relationships/hyperlink" Target="https://www.gnpd.com/sinatra/recordpage/10711750" TargetMode="External"/><Relationship Id="rId13" Type="http://schemas.openxmlformats.org/officeDocument/2006/relationships/image" Target="../media/image30.jpeg"/><Relationship Id="rId3" Type="http://schemas.openxmlformats.org/officeDocument/2006/relationships/chart" Target="../charts/chart14.xml"/><Relationship Id="rId7" Type="http://schemas.openxmlformats.org/officeDocument/2006/relationships/image" Target="../media/image43.jpeg"/><Relationship Id="rId12" Type="http://schemas.openxmlformats.org/officeDocument/2006/relationships/image" Target="../media/image45.jpe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hyperlink" Target="https://www.gnpd.com/sinatra/recordpage/6857061/" TargetMode="External"/><Relationship Id="rId11" Type="http://schemas.openxmlformats.org/officeDocument/2006/relationships/hyperlink" Target="https://www.gnpd.com/sinatra/recordpage/9457692/" TargetMode="External"/><Relationship Id="rId5" Type="http://schemas.openxmlformats.org/officeDocument/2006/relationships/hyperlink" Target="https://data.mintel.com/databook/global-consumer-september-2023-food-drink-september-2023/?Q7_pin=group-1&amp;QFD1_W9_pin=group-9&amp;country=13#QFD1_W9" TargetMode="External"/><Relationship Id="rId10" Type="http://schemas.openxmlformats.org/officeDocument/2006/relationships/hyperlink" Target="https://products.suntory.co.jp/d/4901777377141/" TargetMode="External"/><Relationship Id="rId4" Type="http://schemas.openxmlformats.org/officeDocument/2006/relationships/hyperlink" Target="https://clients.mintel.com/content/insight/trending-in-japan-weight-management-2023" TargetMode="External"/><Relationship Id="rId9" Type="http://schemas.openxmlformats.org/officeDocument/2006/relationships/image" Target="../media/image44.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hyperlink" Target="https://data.mintel.com/databook/functional-food-trends-japan-2023/#Q5" TargetMode="External"/><Relationship Id="rId3" Type="http://schemas.openxmlformats.org/officeDocument/2006/relationships/image" Target="../media/image46.jpeg"/><Relationship Id="rId7" Type="http://schemas.openxmlformats.org/officeDocument/2006/relationships/hyperlink" Target="https://www.gnpd.com/sinatra/recordpage/10810294" TargetMode="External"/><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hyperlink" Target="http://www.j-sda.or.jp/statistically-information/images/2023jsda_databook.pdf" TargetMode="External"/><Relationship Id="rId5" Type="http://schemas.openxmlformats.org/officeDocument/2006/relationships/image" Target="../media/image47.jpeg"/><Relationship Id="rId4" Type="http://schemas.openxmlformats.org/officeDocument/2006/relationships/hyperlink" Target="https://www.kirinholdings.com/jp/newsroom/release/2023/0313_04.html" TargetMode="External"/><Relationship Id="rId9" Type="http://schemas.openxmlformats.org/officeDocument/2006/relationships/image" Target="../media/image30.jpeg"/></Relationships>
</file>

<file path=ppt/slides/_rels/slide3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49.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34.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21.xml"/><Relationship Id="rId1" Type="http://schemas.openxmlformats.org/officeDocument/2006/relationships/slideLayout" Target="../slideLayouts/slideLayout13.xml"/><Relationship Id="rId5" Type="http://schemas.openxmlformats.org/officeDocument/2006/relationships/image" Target="../media/image52.png"/><Relationship Id="rId4" Type="http://schemas.openxmlformats.org/officeDocument/2006/relationships/chart" Target="../charts/chart16.xml"/></Relationships>
</file>

<file path=ppt/slides/_rels/slide3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54.png"/><Relationship Id="rId4" Type="http://schemas.openxmlformats.org/officeDocument/2006/relationships/image" Target="../media/image53.png"/></Relationships>
</file>

<file path=ppt/slides/_rels/slide36.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54.png"/><Relationship Id="rId4" Type="http://schemas.openxmlformats.org/officeDocument/2006/relationships/image" Target="../media/image50.png"/></Relationships>
</file>

<file path=ppt/slides/_rels/slide37.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9.svg"/><Relationship Id="rId2"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38.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62.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61.jpeg"/><Relationship Id="rId5" Type="http://schemas.openxmlformats.org/officeDocument/2006/relationships/image" Target="../media/image60.png"/><Relationship Id="rId4" Type="http://schemas.openxmlformats.org/officeDocument/2006/relationships/image" Target="../media/image54.png"/></Relationships>
</file>

<file path=ppt/slides/_rels/slide39.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65.jpe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54.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8" Type="http://schemas.openxmlformats.org/officeDocument/2006/relationships/image" Target="../media/image69.jpe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68.png"/><Relationship Id="rId5" Type="http://schemas.openxmlformats.org/officeDocument/2006/relationships/image" Target="../media/image67.jpeg"/><Relationship Id="rId4" Type="http://schemas.openxmlformats.org/officeDocument/2006/relationships/image" Target="../media/image66.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2.xml"/><Relationship Id="rId4" Type="http://schemas.openxmlformats.org/officeDocument/2006/relationships/image" Target="../media/image87.jpeg"/></Relationships>
</file>

<file path=ppt/slides/_rels/slide52.xml.rels><?xml version="1.0" encoding="UTF-8" standalone="yes"?>
<Relationships xmlns="http://schemas.openxmlformats.org/package/2006/relationships"><Relationship Id="rId8" Type="http://schemas.openxmlformats.org/officeDocument/2006/relationships/image" Target="../media/image91.emf"/><Relationship Id="rId13" Type="http://schemas.openxmlformats.org/officeDocument/2006/relationships/oleObject" Target="../embeddings/oleObject5.bin"/><Relationship Id="rId18" Type="http://schemas.openxmlformats.org/officeDocument/2006/relationships/image" Target="../media/image97.gif"/><Relationship Id="rId3" Type="http://schemas.openxmlformats.org/officeDocument/2006/relationships/image" Target="../media/image88.gif"/><Relationship Id="rId7" Type="http://schemas.openxmlformats.org/officeDocument/2006/relationships/oleObject" Target="../embeddings/oleObject2.bin"/><Relationship Id="rId12" Type="http://schemas.openxmlformats.org/officeDocument/2006/relationships/image" Target="../media/image93.emf"/><Relationship Id="rId17" Type="http://schemas.openxmlformats.org/officeDocument/2006/relationships/image" Target="../media/image96.gif"/><Relationship Id="rId2" Type="http://schemas.openxmlformats.org/officeDocument/2006/relationships/notesSlide" Target="../notesSlides/notesSlide27.xml"/><Relationship Id="rId16" Type="http://schemas.openxmlformats.org/officeDocument/2006/relationships/image" Target="../media/image95.emf"/><Relationship Id="rId1" Type="http://schemas.openxmlformats.org/officeDocument/2006/relationships/slideLayout" Target="../slideLayouts/slideLayout2.xml"/><Relationship Id="rId6" Type="http://schemas.openxmlformats.org/officeDocument/2006/relationships/image" Target="../media/image90.gif"/><Relationship Id="rId11" Type="http://schemas.openxmlformats.org/officeDocument/2006/relationships/oleObject" Target="../embeddings/oleObject4.bin"/><Relationship Id="rId5" Type="http://schemas.openxmlformats.org/officeDocument/2006/relationships/image" Target="../media/image89.emf"/><Relationship Id="rId15" Type="http://schemas.openxmlformats.org/officeDocument/2006/relationships/oleObject" Target="../embeddings/oleObject6.bin"/><Relationship Id="rId10" Type="http://schemas.openxmlformats.org/officeDocument/2006/relationships/image" Target="../media/image92.emf"/><Relationship Id="rId4" Type="http://schemas.openxmlformats.org/officeDocument/2006/relationships/oleObject" Target="../embeddings/oleObject1.bin"/><Relationship Id="rId9" Type="http://schemas.openxmlformats.org/officeDocument/2006/relationships/oleObject" Target="../embeddings/oleObject3.bin"/><Relationship Id="rId14" Type="http://schemas.openxmlformats.org/officeDocument/2006/relationships/image" Target="../media/image94.emf"/></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CE076F2-1FEB-B6DA-BAF4-E559FDA30CEC}"/>
              </a:ext>
            </a:extLst>
          </p:cNvPr>
          <p:cNvSpPr/>
          <p:nvPr/>
        </p:nvSpPr>
        <p:spPr>
          <a:xfrm>
            <a:off x="3038475" y="2388395"/>
            <a:ext cx="11430000" cy="2031325"/>
          </a:xfrm>
          <a:prstGeom prst="rect">
            <a:avLst/>
          </a:prstGeom>
        </p:spPr>
        <p:txBody>
          <a:bodyPr>
            <a:spAutoFit/>
          </a:bodyPr>
          <a:lstStyle/>
          <a:p>
            <a:pPr algn="ctr">
              <a:defRPr/>
            </a:pPr>
            <a:r>
              <a:rPr lang="en-US" sz="4200" b="1" dirty="0">
                <a:solidFill>
                  <a:srgbClr val="FF0000"/>
                </a:solidFill>
                <a:effectLst>
                  <a:outerShdw blurRad="38100" dist="38100" dir="2700000" algn="tl">
                    <a:srgbClr val="C0C0C0"/>
                  </a:outerShdw>
                </a:effectLst>
                <a:latin typeface="Times New Roman" pitchFamily="18" charset="0"/>
                <a:cs typeface="Times New Roman" pitchFamily="18" charset="0"/>
              </a:rPr>
              <a:t>TẦM QUAN TRỌNG CỦA NGUYÊN LIỆU THỰC PHẨM TRONG SỰ PHÁT TRIỂN NGÀNH F&amp;B </a:t>
            </a:r>
            <a:endParaRPr lang="en-US" sz="4200" b="1" dirty="0">
              <a:solidFill>
                <a:srgbClr val="FF0000"/>
              </a:solidFill>
            </a:endParaRPr>
          </a:p>
        </p:txBody>
      </p:sp>
      <p:sp>
        <p:nvSpPr>
          <p:cNvPr id="7171" name="AutoShape 12">
            <a:extLst>
              <a:ext uri="{FF2B5EF4-FFF2-40B4-BE49-F238E27FC236}">
                <a16:creationId xmlns:a16="http://schemas.microsoft.com/office/drawing/2014/main" id="{5973E235-7909-76DF-4642-BB79CF8FF409}"/>
              </a:ext>
            </a:extLst>
          </p:cNvPr>
          <p:cNvSpPr>
            <a:spLocks noChangeArrowheads="1"/>
          </p:cNvSpPr>
          <p:nvPr/>
        </p:nvSpPr>
        <p:spPr bwMode="auto">
          <a:xfrm>
            <a:off x="2295525" y="1940720"/>
            <a:ext cx="12915900" cy="3771900"/>
          </a:xfrm>
          <a:prstGeom prst="roundRect">
            <a:avLst>
              <a:gd name="adj" fmla="val 50000"/>
            </a:avLst>
          </a:prstGeom>
          <a:noFill/>
          <a:ln w="38100" algn="ctr">
            <a:solidFill>
              <a:srgbClr val="FFFFFF"/>
            </a:solidFill>
            <a:round/>
            <a:headEnd/>
            <a:tailEnd/>
          </a:ln>
          <a:effectLst>
            <a:outerShdw dist="63500" dir="3187806" algn="ctr" rotWithShape="0">
              <a:srgbClr val="001D3A"/>
            </a:outerShdw>
          </a:effectLst>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en-US" altLang="en-US" sz="2700" b="1">
              <a:latin typeface="Verdana" panose="020B0604030504040204" pitchFamily="34" charset="0"/>
            </a:endParaRPr>
          </a:p>
        </p:txBody>
      </p:sp>
      <p:sp useBgFill="1">
        <p:nvSpPr>
          <p:cNvPr id="5" name="Rectangle 3">
            <a:extLst>
              <a:ext uri="{FF2B5EF4-FFF2-40B4-BE49-F238E27FC236}">
                <a16:creationId xmlns:a16="http://schemas.microsoft.com/office/drawing/2014/main" id="{21483C6D-005F-A07F-225F-85D8319EF365}"/>
              </a:ext>
            </a:extLst>
          </p:cNvPr>
          <p:cNvSpPr txBox="1">
            <a:spLocks noChangeArrowheads="1"/>
          </p:cNvSpPr>
          <p:nvPr/>
        </p:nvSpPr>
        <p:spPr bwMode="auto">
          <a:xfrm>
            <a:off x="6629400" y="4914901"/>
            <a:ext cx="7543800" cy="2328863"/>
          </a:xfrm>
          <a:prstGeom prst="rect">
            <a:avLst/>
          </a:prstGeom>
          <a:ln w="9525">
            <a:noFill/>
            <a:miter lim="800000"/>
            <a:headEnd/>
            <a:tailEnd/>
          </a:ln>
        </p:spPr>
        <p:txBody>
          <a:bodyPr/>
          <a:lstStyle>
            <a:lvl1pPr marL="342900" indent="-342900" algn="l" rtl="0" eaLnBrk="0" fontAlgn="base" hangingPunct="0">
              <a:spcBef>
                <a:spcPct val="20000"/>
              </a:spcBef>
              <a:spcAft>
                <a:spcPct val="0"/>
              </a:spcAft>
              <a:buClr>
                <a:schemeClr val="accent2"/>
              </a:buClr>
              <a:buSzPct val="75000"/>
              <a:buFont typeface="Wingdings" panose="05000000000000000000" pitchFamily="2" charset="2"/>
              <a:buChar char="n"/>
              <a:defRPr kumimoji="1"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accent2"/>
              </a:buClr>
              <a:buSzPct val="75000"/>
              <a:buFont typeface="Wingdings" panose="05000000000000000000" pitchFamily="2" charset="2"/>
              <a:buChar char="n"/>
              <a:defRPr kumimoji="1"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SzPct val="75000"/>
              <a:buFont typeface="Wingdings" panose="05000000000000000000" pitchFamily="2" charset="2"/>
              <a:buChar char="n"/>
              <a:defRPr kumimoji="1"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accent2"/>
              </a:buClr>
              <a:buSzPct val="75000"/>
              <a:buFont typeface="Wingdings" panose="05000000000000000000" pitchFamily="2" charset="2"/>
              <a:buChar char="n"/>
              <a:defRPr kumimoji="1"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accent2"/>
              </a:buClr>
              <a:buSzPct val="75000"/>
              <a:buFont typeface="Wingdings" panose="05000000000000000000" pitchFamily="2" charset="2"/>
              <a:buChar char="n"/>
              <a:defRPr kumimoji="1" sz="2000">
                <a:solidFill>
                  <a:schemeClr val="tx1"/>
                </a:solidFill>
                <a:effectLst>
                  <a:outerShdw blurRad="38100" dist="38100" dir="2700000" algn="tl">
                    <a:srgbClr val="000000"/>
                  </a:outerShdw>
                </a:effectLst>
                <a:latin typeface="+mn-lt"/>
              </a:defRPr>
            </a:lvl5pPr>
            <a:lvl6pPr marL="2514600" indent="-228600" algn="l" rtl="0" eaLnBrk="0" fontAlgn="base" hangingPunct="0">
              <a:spcBef>
                <a:spcPct val="20000"/>
              </a:spcBef>
              <a:spcAft>
                <a:spcPct val="0"/>
              </a:spcAft>
              <a:buClr>
                <a:schemeClr val="accent2"/>
              </a:buClr>
              <a:buSzPct val="75000"/>
              <a:buFont typeface="Wingdings" pitchFamily="2" charset="2"/>
              <a:buChar char="n"/>
              <a:defRPr kumimoji="1" sz="2000">
                <a:solidFill>
                  <a:schemeClr val="tx1"/>
                </a:solidFill>
                <a:effectLst>
                  <a:outerShdw blurRad="38100" dist="38100" dir="2700000" algn="tl">
                    <a:srgbClr val="000000"/>
                  </a:outerShdw>
                </a:effectLst>
                <a:latin typeface="+mn-lt"/>
              </a:defRPr>
            </a:lvl6pPr>
            <a:lvl7pPr marL="2971800" indent="-228600" algn="l" rtl="0" eaLnBrk="0" fontAlgn="base" hangingPunct="0">
              <a:spcBef>
                <a:spcPct val="20000"/>
              </a:spcBef>
              <a:spcAft>
                <a:spcPct val="0"/>
              </a:spcAft>
              <a:buClr>
                <a:schemeClr val="accent2"/>
              </a:buClr>
              <a:buSzPct val="75000"/>
              <a:buFont typeface="Wingdings" pitchFamily="2" charset="2"/>
              <a:buChar char="n"/>
              <a:defRPr kumimoji="1" sz="2000">
                <a:solidFill>
                  <a:schemeClr val="tx1"/>
                </a:solidFill>
                <a:effectLst>
                  <a:outerShdw blurRad="38100" dist="38100" dir="2700000" algn="tl">
                    <a:srgbClr val="000000"/>
                  </a:outerShdw>
                </a:effectLst>
                <a:latin typeface="+mn-lt"/>
              </a:defRPr>
            </a:lvl7pPr>
            <a:lvl8pPr marL="3429000" indent="-228600" algn="l" rtl="0" eaLnBrk="0" fontAlgn="base" hangingPunct="0">
              <a:spcBef>
                <a:spcPct val="20000"/>
              </a:spcBef>
              <a:spcAft>
                <a:spcPct val="0"/>
              </a:spcAft>
              <a:buClr>
                <a:schemeClr val="accent2"/>
              </a:buClr>
              <a:buSzPct val="75000"/>
              <a:buFont typeface="Wingdings" pitchFamily="2" charset="2"/>
              <a:buChar char="n"/>
              <a:defRPr kumimoji="1" sz="2000">
                <a:solidFill>
                  <a:schemeClr val="tx1"/>
                </a:solidFill>
                <a:effectLst>
                  <a:outerShdw blurRad="38100" dist="38100" dir="2700000" algn="tl">
                    <a:srgbClr val="000000"/>
                  </a:outerShdw>
                </a:effectLst>
                <a:latin typeface="+mn-lt"/>
              </a:defRPr>
            </a:lvl8pPr>
            <a:lvl9pPr marL="3886200" indent="-228600" algn="l" rtl="0" eaLnBrk="0" fontAlgn="base" hangingPunct="0">
              <a:spcBef>
                <a:spcPct val="20000"/>
              </a:spcBef>
              <a:spcAft>
                <a:spcPct val="0"/>
              </a:spcAft>
              <a:buClr>
                <a:schemeClr val="accent2"/>
              </a:buClr>
              <a:buSzPct val="75000"/>
              <a:buFont typeface="Wingdings" pitchFamily="2" charset="2"/>
              <a:buChar char="n"/>
              <a:defRPr kumimoji="1" sz="2000">
                <a:solidFill>
                  <a:schemeClr val="tx1"/>
                </a:solidFill>
                <a:effectLst>
                  <a:outerShdw blurRad="38100" dist="38100" dir="2700000" algn="tl">
                    <a:srgbClr val="000000"/>
                  </a:outerShdw>
                </a:effectLst>
                <a:latin typeface="+mn-lt"/>
              </a:defRPr>
            </a:lvl9pPr>
          </a:lstStyle>
          <a:p>
            <a:pPr>
              <a:lnSpc>
                <a:spcPct val="80000"/>
              </a:lnSpc>
              <a:defRPr/>
            </a:pPr>
            <a:r>
              <a:rPr lang="en-US" altLang="en-US" sz="3000" b="1" kern="0" dirty="0">
                <a:latin typeface="Arial Narrow" panose="020B0606020202030204" pitchFamily="34" charset="0"/>
              </a:rPr>
              <a:t>PGS.TS. </a:t>
            </a:r>
            <a:r>
              <a:rPr lang="en-US" altLang="en-US" sz="3000" b="1" kern="0" dirty="0" err="1">
                <a:latin typeface="Arial Narrow" panose="020B0606020202030204" pitchFamily="34" charset="0"/>
              </a:rPr>
              <a:t>L</a:t>
            </a:r>
            <a:r>
              <a:rPr lang="en-US" altLang="en-US" sz="3000" b="1" kern="0" dirty="0" err="1"/>
              <a:t>ê</a:t>
            </a:r>
            <a:r>
              <a:rPr lang="en-US" altLang="en-US" sz="3000" b="1" kern="0" dirty="0"/>
              <a:t> Nguyễn </a:t>
            </a:r>
            <a:r>
              <a:rPr lang="en-US" altLang="en-US" sz="3000" b="1" kern="0" dirty="0" err="1"/>
              <a:t>Đoan</a:t>
            </a:r>
            <a:r>
              <a:rPr lang="en-US" altLang="en-US" sz="3000" b="1" kern="0" dirty="0"/>
              <a:t> Duy</a:t>
            </a:r>
            <a:endParaRPr lang="en-US" altLang="en-US" sz="3000" b="1" kern="0" dirty="0">
              <a:latin typeface="Arial Narrow" panose="020B0606020202030204" pitchFamily="34" charset="0"/>
            </a:endParaRPr>
          </a:p>
          <a:p>
            <a:pPr>
              <a:lnSpc>
                <a:spcPct val="80000"/>
              </a:lnSpc>
              <a:defRPr/>
            </a:pPr>
            <a:r>
              <a:rPr lang="en-US" altLang="en-US" sz="3000" b="1" kern="0" dirty="0"/>
              <a:t>Khoa </a:t>
            </a:r>
            <a:r>
              <a:rPr lang="en-US" altLang="en-US" sz="3000" b="1" kern="0" dirty="0" err="1"/>
              <a:t>Công</a:t>
            </a:r>
            <a:r>
              <a:rPr lang="en-US" altLang="en-US" sz="3000" b="1" kern="0" dirty="0"/>
              <a:t> </a:t>
            </a:r>
            <a:r>
              <a:rPr lang="en-US" altLang="en-US" sz="3000" b="1" kern="0" dirty="0" err="1"/>
              <a:t>nghệ</a:t>
            </a:r>
            <a:r>
              <a:rPr lang="en-US" altLang="en-US" sz="3000" b="1" kern="0" dirty="0"/>
              <a:t> </a:t>
            </a:r>
            <a:r>
              <a:rPr lang="en-US" altLang="en-US" sz="3000" b="1" kern="0" dirty="0" err="1"/>
              <a:t>Thực</a:t>
            </a:r>
            <a:r>
              <a:rPr lang="en-US" altLang="en-US" sz="3000" b="1" kern="0" dirty="0"/>
              <a:t> </a:t>
            </a:r>
            <a:r>
              <a:rPr lang="en-US" altLang="en-US" sz="3000" b="1" kern="0" dirty="0" err="1"/>
              <a:t>phẩm</a:t>
            </a:r>
            <a:endParaRPr lang="en-US" altLang="en-US" sz="3000" b="1" kern="0" dirty="0"/>
          </a:p>
          <a:p>
            <a:pPr>
              <a:lnSpc>
                <a:spcPct val="80000"/>
              </a:lnSpc>
              <a:defRPr/>
            </a:pPr>
            <a:r>
              <a:rPr lang="en-US" altLang="en-US" sz="3000" b="1" kern="0" dirty="0" err="1"/>
              <a:t>Trường</a:t>
            </a:r>
            <a:r>
              <a:rPr lang="en-US" altLang="en-US" sz="3000" b="1" kern="0" dirty="0"/>
              <a:t> </a:t>
            </a:r>
            <a:r>
              <a:rPr lang="en-US" altLang="en-US" sz="3000" b="1" kern="0" dirty="0" err="1"/>
              <a:t>Đại</a:t>
            </a:r>
            <a:r>
              <a:rPr lang="en-US" altLang="en-US" sz="3000" b="1" kern="0" dirty="0"/>
              <a:t> học </a:t>
            </a:r>
            <a:r>
              <a:rPr lang="en-US" altLang="en-US" sz="3000" b="1" kern="0" dirty="0" err="1"/>
              <a:t>Công</a:t>
            </a:r>
            <a:r>
              <a:rPr lang="en-US" altLang="en-US" sz="3000" b="1" kern="0" dirty="0"/>
              <a:t> </a:t>
            </a:r>
            <a:r>
              <a:rPr lang="en-US" altLang="en-US" sz="3000" b="1" kern="0" dirty="0" err="1"/>
              <a:t>Thương</a:t>
            </a:r>
            <a:r>
              <a:rPr lang="en-US" altLang="en-US" sz="3000" b="1" kern="0" dirty="0"/>
              <a:t> Tp. HCM</a:t>
            </a:r>
          </a:p>
          <a:p>
            <a:pPr>
              <a:lnSpc>
                <a:spcPct val="80000"/>
              </a:lnSpc>
              <a:defRPr/>
            </a:pPr>
            <a:r>
              <a:rPr lang="en-US" altLang="en-US" sz="3000" b="1" kern="0" dirty="0"/>
              <a:t>E-mail: duylnd</a:t>
            </a:r>
            <a:r>
              <a:rPr lang="en-US" altLang="en-US" sz="3000" b="1" kern="0" dirty="0">
                <a:hlinkClick r:id="rId2"/>
              </a:rPr>
              <a:t>@huit.edu.vn</a:t>
            </a:r>
            <a:endParaRPr lang="en-US" altLang="en-US" sz="3000" b="1" kern="0" dirty="0"/>
          </a:p>
          <a:p>
            <a:pPr>
              <a:lnSpc>
                <a:spcPct val="80000"/>
              </a:lnSpc>
              <a:defRPr/>
            </a:pPr>
            <a:r>
              <a:rPr lang="en-US" altLang="en-US" sz="3000" b="1" kern="0" dirty="0"/>
              <a:t>Mob: 0932 989 789</a:t>
            </a:r>
          </a:p>
        </p:txBody>
      </p:sp>
      <p:pic>
        <p:nvPicPr>
          <p:cNvPr id="3" name="Picture 7" descr="HUIT - Trường Đại học Công thương TP. Hồ Chí Minh - YouTube">
            <a:extLst>
              <a:ext uri="{FF2B5EF4-FFF2-40B4-BE49-F238E27FC236}">
                <a16:creationId xmlns:a16="http://schemas.microsoft.com/office/drawing/2014/main" id="{C52079F0-508A-AF08-81B6-861EFD7A1E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1010" y="172749"/>
            <a:ext cx="2070021" cy="1925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5" name="Picture 7" descr="Hội KHCN lương thực thực phẩm Việt Nam">
            <a:extLst>
              <a:ext uri="{FF2B5EF4-FFF2-40B4-BE49-F238E27FC236}">
                <a16:creationId xmlns:a16="http://schemas.microsoft.com/office/drawing/2014/main" id="{9DA429F5-5F13-0E44-2FAB-0B0E17D94FA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11425" y="0"/>
            <a:ext cx="2304839" cy="227077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D5C35-88DB-1393-D8FA-E3A4336B2B70}"/>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662784DC-0D86-18E0-58CA-BB3F30705841}"/>
              </a:ext>
            </a:extLst>
          </p:cNvPr>
          <p:cNvSpPr>
            <a:spLocks noGrp="1"/>
          </p:cNvSpPr>
          <p:nvPr>
            <p:ph type="subTitle" idx="1"/>
          </p:nvPr>
        </p:nvSpPr>
        <p:spPr/>
        <p:txBody>
          <a:bodyPr/>
          <a:lstStyle/>
          <a:p>
            <a:endParaRPr lang="en-US" dirty="0"/>
          </a:p>
        </p:txBody>
      </p:sp>
      <p:pic>
        <p:nvPicPr>
          <p:cNvPr id="7" name="Picture 6">
            <a:extLst>
              <a:ext uri="{FF2B5EF4-FFF2-40B4-BE49-F238E27FC236}">
                <a16:creationId xmlns:a16="http://schemas.microsoft.com/office/drawing/2014/main" id="{659F7FEE-84BF-6612-BDCE-8233647C6D42}"/>
              </a:ext>
            </a:extLst>
          </p:cNvPr>
          <p:cNvPicPr>
            <a:picLocks noChangeAspect="1"/>
          </p:cNvPicPr>
          <p:nvPr/>
        </p:nvPicPr>
        <p:blipFill>
          <a:blip r:embed="rId2"/>
          <a:stretch>
            <a:fillRect/>
          </a:stretch>
        </p:blipFill>
        <p:spPr>
          <a:xfrm>
            <a:off x="2286002" y="2"/>
            <a:ext cx="13716000" cy="10287000"/>
          </a:xfrm>
          <a:prstGeom prst="rect">
            <a:avLst/>
          </a:prstGeom>
        </p:spPr>
      </p:pic>
    </p:spTree>
    <p:extLst>
      <p:ext uri="{BB962C8B-B14F-4D97-AF65-F5344CB8AC3E}">
        <p14:creationId xmlns:p14="http://schemas.microsoft.com/office/powerpoint/2010/main" val="4216722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D5C35-88DB-1393-D8FA-E3A4336B2B70}"/>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662784DC-0D86-18E0-58CA-BB3F30705841}"/>
              </a:ext>
            </a:extLst>
          </p:cNvPr>
          <p:cNvSpPr>
            <a:spLocks noGrp="1"/>
          </p:cNvSpPr>
          <p:nvPr>
            <p:ph type="subTitle" idx="1"/>
          </p:nvPr>
        </p:nvSpPr>
        <p:spPr/>
        <p:txBody>
          <a:bodyPr/>
          <a:lstStyle/>
          <a:p>
            <a:endParaRPr lang="en-US" dirty="0"/>
          </a:p>
        </p:txBody>
      </p:sp>
      <p:pic>
        <p:nvPicPr>
          <p:cNvPr id="5" name="Picture 4">
            <a:extLst>
              <a:ext uri="{FF2B5EF4-FFF2-40B4-BE49-F238E27FC236}">
                <a16:creationId xmlns:a16="http://schemas.microsoft.com/office/drawing/2014/main" id="{39414D29-C2C1-DBE8-2BF9-4E7A539590E2}"/>
              </a:ext>
            </a:extLst>
          </p:cNvPr>
          <p:cNvPicPr>
            <a:picLocks noChangeAspect="1"/>
          </p:cNvPicPr>
          <p:nvPr/>
        </p:nvPicPr>
        <p:blipFill>
          <a:blip r:embed="rId2"/>
          <a:stretch>
            <a:fillRect/>
          </a:stretch>
        </p:blipFill>
        <p:spPr>
          <a:xfrm>
            <a:off x="-1" y="1"/>
            <a:ext cx="18184761" cy="10286999"/>
          </a:xfrm>
          <a:prstGeom prst="rect">
            <a:avLst/>
          </a:prstGeom>
        </p:spPr>
      </p:pic>
    </p:spTree>
    <p:extLst>
      <p:ext uri="{BB962C8B-B14F-4D97-AF65-F5344CB8AC3E}">
        <p14:creationId xmlns:p14="http://schemas.microsoft.com/office/powerpoint/2010/main" val="12803111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D5C35-88DB-1393-D8FA-E3A4336B2B70}"/>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662784DC-0D86-18E0-58CA-BB3F30705841}"/>
              </a:ext>
            </a:extLst>
          </p:cNvPr>
          <p:cNvSpPr>
            <a:spLocks noGrp="1"/>
          </p:cNvSpPr>
          <p:nvPr>
            <p:ph type="subTitle" idx="1"/>
          </p:nvPr>
        </p:nvSpPr>
        <p:spPr/>
        <p:txBody>
          <a:bodyPr/>
          <a:lstStyle/>
          <a:p>
            <a:endParaRPr lang="en-US" dirty="0"/>
          </a:p>
        </p:txBody>
      </p:sp>
      <p:pic>
        <p:nvPicPr>
          <p:cNvPr id="5" name="Picture 4">
            <a:extLst>
              <a:ext uri="{FF2B5EF4-FFF2-40B4-BE49-F238E27FC236}">
                <a16:creationId xmlns:a16="http://schemas.microsoft.com/office/drawing/2014/main" id="{E94F4C96-54C5-2F55-5E18-8069434E3F78}"/>
              </a:ext>
            </a:extLst>
          </p:cNvPr>
          <p:cNvPicPr>
            <a:picLocks noChangeAspect="1"/>
          </p:cNvPicPr>
          <p:nvPr/>
        </p:nvPicPr>
        <p:blipFill>
          <a:blip r:embed="rId2"/>
          <a:stretch>
            <a:fillRect/>
          </a:stretch>
        </p:blipFill>
        <p:spPr>
          <a:xfrm>
            <a:off x="0" y="0"/>
            <a:ext cx="18140515" cy="10287000"/>
          </a:xfrm>
          <a:prstGeom prst="rect">
            <a:avLst/>
          </a:prstGeom>
        </p:spPr>
      </p:pic>
    </p:spTree>
    <p:extLst>
      <p:ext uri="{BB962C8B-B14F-4D97-AF65-F5344CB8AC3E}">
        <p14:creationId xmlns:p14="http://schemas.microsoft.com/office/powerpoint/2010/main" val="27144182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D5C35-88DB-1393-D8FA-E3A4336B2B70}"/>
              </a:ext>
            </a:extLst>
          </p:cNvPr>
          <p:cNvSpPr>
            <a:spLocks noGrp="1"/>
          </p:cNvSpPr>
          <p:nvPr>
            <p:ph type="ctrTitle"/>
          </p:nvPr>
        </p:nvSpPr>
        <p:spPr/>
        <p:txBody>
          <a:bodyPr/>
          <a:lstStyle/>
          <a:p>
            <a:endParaRPr lang="en-US" dirty="0"/>
          </a:p>
        </p:txBody>
      </p:sp>
      <p:sp>
        <p:nvSpPr>
          <p:cNvPr id="3" name="Subtitle 2">
            <a:extLst>
              <a:ext uri="{FF2B5EF4-FFF2-40B4-BE49-F238E27FC236}">
                <a16:creationId xmlns:a16="http://schemas.microsoft.com/office/drawing/2014/main" id="{662784DC-0D86-18E0-58CA-BB3F30705841}"/>
              </a:ext>
            </a:extLst>
          </p:cNvPr>
          <p:cNvSpPr>
            <a:spLocks noGrp="1"/>
          </p:cNvSpPr>
          <p:nvPr>
            <p:ph type="subTitle" idx="1"/>
          </p:nvPr>
        </p:nvSpPr>
        <p:spPr/>
        <p:txBody>
          <a:bodyPr/>
          <a:lstStyle/>
          <a:p>
            <a:endParaRPr lang="en-US" dirty="0"/>
          </a:p>
        </p:txBody>
      </p:sp>
      <p:pic>
        <p:nvPicPr>
          <p:cNvPr id="5" name="Picture 4">
            <a:extLst>
              <a:ext uri="{FF2B5EF4-FFF2-40B4-BE49-F238E27FC236}">
                <a16:creationId xmlns:a16="http://schemas.microsoft.com/office/drawing/2014/main" id="{4800BB8F-5C9D-5F3F-16C2-13F8EE79B4BD}"/>
              </a:ext>
            </a:extLst>
          </p:cNvPr>
          <p:cNvPicPr>
            <a:picLocks noChangeAspect="1"/>
          </p:cNvPicPr>
          <p:nvPr/>
        </p:nvPicPr>
        <p:blipFill>
          <a:blip r:embed="rId2"/>
          <a:srcRect t="921"/>
          <a:stretch/>
        </p:blipFill>
        <p:spPr>
          <a:xfrm>
            <a:off x="132735" y="0"/>
            <a:ext cx="18155265" cy="10287000"/>
          </a:xfrm>
          <a:prstGeom prst="rect">
            <a:avLst/>
          </a:prstGeom>
        </p:spPr>
      </p:pic>
    </p:spTree>
    <p:extLst>
      <p:ext uri="{BB962C8B-B14F-4D97-AF65-F5344CB8AC3E}">
        <p14:creationId xmlns:p14="http://schemas.microsoft.com/office/powerpoint/2010/main" val="40215493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D5C35-88DB-1393-D8FA-E3A4336B2B70}"/>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662784DC-0D86-18E0-58CA-BB3F30705841}"/>
              </a:ext>
            </a:extLst>
          </p:cNvPr>
          <p:cNvSpPr>
            <a:spLocks noGrp="1"/>
          </p:cNvSpPr>
          <p:nvPr>
            <p:ph type="subTitle" idx="1"/>
          </p:nvPr>
        </p:nvSpPr>
        <p:spPr/>
        <p:txBody>
          <a:bodyPr/>
          <a:lstStyle/>
          <a:p>
            <a:endParaRPr lang="en-US" dirty="0"/>
          </a:p>
        </p:txBody>
      </p:sp>
      <p:pic>
        <p:nvPicPr>
          <p:cNvPr id="6" name="Picture 5">
            <a:extLst>
              <a:ext uri="{FF2B5EF4-FFF2-40B4-BE49-F238E27FC236}">
                <a16:creationId xmlns:a16="http://schemas.microsoft.com/office/drawing/2014/main" id="{76D8B574-BFDC-145B-942E-C5F4331B09D0}"/>
              </a:ext>
            </a:extLst>
          </p:cNvPr>
          <p:cNvPicPr>
            <a:picLocks noChangeAspect="1"/>
          </p:cNvPicPr>
          <p:nvPr/>
        </p:nvPicPr>
        <p:blipFill>
          <a:blip r:embed="rId2"/>
          <a:stretch>
            <a:fillRect/>
          </a:stretch>
        </p:blipFill>
        <p:spPr>
          <a:xfrm>
            <a:off x="162232" y="0"/>
            <a:ext cx="18125768" cy="10287000"/>
          </a:xfrm>
          <a:prstGeom prst="rect">
            <a:avLst/>
          </a:prstGeom>
        </p:spPr>
      </p:pic>
    </p:spTree>
    <p:extLst>
      <p:ext uri="{BB962C8B-B14F-4D97-AF65-F5344CB8AC3E}">
        <p14:creationId xmlns:p14="http://schemas.microsoft.com/office/powerpoint/2010/main" val="18244939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6722847"/>
            <a:chOff x="0" y="0"/>
            <a:chExt cx="24384000" cy="8963796"/>
          </a:xfrm>
        </p:grpSpPr>
        <p:pic>
          <p:nvPicPr>
            <p:cNvPr id="3" name="Picture 3"/>
            <p:cNvPicPr>
              <a:picLocks noChangeAspect="1"/>
            </p:cNvPicPr>
            <p:nvPr/>
          </p:nvPicPr>
          <p:blipFill>
            <a:blip r:embed="rId2"/>
            <a:srcRect t="22819" b="22819"/>
            <a:stretch>
              <a:fillRect/>
            </a:stretch>
          </p:blipFill>
          <p:spPr>
            <a:xfrm>
              <a:off x="0" y="0"/>
              <a:ext cx="24384000" cy="8963796"/>
            </a:xfrm>
            <a:prstGeom prst="rect">
              <a:avLst/>
            </a:prstGeom>
          </p:spPr>
        </p:pic>
      </p:grpSp>
      <p:grpSp>
        <p:nvGrpSpPr>
          <p:cNvPr id="4" name="Group 4"/>
          <p:cNvGrpSpPr/>
          <p:nvPr/>
        </p:nvGrpSpPr>
        <p:grpSpPr>
          <a:xfrm>
            <a:off x="2071688" y="4931043"/>
            <a:ext cx="3314700" cy="3853914"/>
            <a:chOff x="0" y="0"/>
            <a:chExt cx="873007" cy="1015023"/>
          </a:xfrm>
        </p:grpSpPr>
        <p:sp>
          <p:nvSpPr>
            <p:cNvPr id="5" name="Freeform 5"/>
            <p:cNvSpPr/>
            <p:nvPr/>
          </p:nvSpPr>
          <p:spPr>
            <a:xfrm>
              <a:off x="0" y="0"/>
              <a:ext cx="873007" cy="1015023"/>
            </a:xfrm>
            <a:custGeom>
              <a:avLst/>
              <a:gdLst/>
              <a:ahLst/>
              <a:cxnLst/>
              <a:rect l="l" t="t" r="r" b="b"/>
              <a:pathLst>
                <a:path w="873007" h="1015023">
                  <a:moveTo>
                    <a:pt x="0" y="0"/>
                  </a:moveTo>
                  <a:lnTo>
                    <a:pt x="873007" y="0"/>
                  </a:lnTo>
                  <a:lnTo>
                    <a:pt x="873007" y="1015023"/>
                  </a:lnTo>
                  <a:lnTo>
                    <a:pt x="0" y="1015023"/>
                  </a:lnTo>
                  <a:close/>
                </a:path>
              </a:pathLst>
            </a:custGeom>
            <a:solidFill>
              <a:srgbClr val="CE614A"/>
            </a:solidFill>
          </p:spPr>
          <p:txBody>
            <a:bodyPr/>
            <a:lstStyle/>
            <a:p>
              <a:endParaRPr lang="en-US"/>
            </a:p>
          </p:txBody>
        </p:sp>
        <p:sp>
          <p:nvSpPr>
            <p:cNvPr id="6" name="TextBox 6"/>
            <p:cNvSpPr txBox="1"/>
            <p:nvPr/>
          </p:nvSpPr>
          <p:spPr>
            <a:xfrm>
              <a:off x="0" y="-38100"/>
              <a:ext cx="873007" cy="1053123"/>
            </a:xfrm>
            <a:prstGeom prst="rect">
              <a:avLst/>
            </a:prstGeom>
          </p:spPr>
          <p:txBody>
            <a:bodyPr lIns="50800" tIns="50800" rIns="50800" bIns="50800" rtlCol="0" anchor="ctr"/>
            <a:lstStyle/>
            <a:p>
              <a:pPr algn="ctr">
                <a:lnSpc>
                  <a:spcPts val="2659"/>
                </a:lnSpc>
                <a:spcBef>
                  <a:spcPct val="0"/>
                </a:spcBef>
              </a:pPr>
              <a:endParaRPr/>
            </a:p>
          </p:txBody>
        </p:sp>
      </p:grpSp>
      <p:grpSp>
        <p:nvGrpSpPr>
          <p:cNvPr id="7" name="Group 7"/>
          <p:cNvGrpSpPr/>
          <p:nvPr/>
        </p:nvGrpSpPr>
        <p:grpSpPr>
          <a:xfrm>
            <a:off x="5386388" y="4931043"/>
            <a:ext cx="11987212" cy="3853914"/>
            <a:chOff x="0" y="0"/>
            <a:chExt cx="2906376" cy="1015023"/>
          </a:xfrm>
        </p:grpSpPr>
        <p:sp>
          <p:nvSpPr>
            <p:cNvPr id="8" name="Freeform 8"/>
            <p:cNvSpPr/>
            <p:nvPr/>
          </p:nvSpPr>
          <p:spPr>
            <a:xfrm>
              <a:off x="0" y="0"/>
              <a:ext cx="2906376" cy="1015023"/>
            </a:xfrm>
            <a:custGeom>
              <a:avLst/>
              <a:gdLst/>
              <a:ahLst/>
              <a:cxnLst/>
              <a:rect l="l" t="t" r="r" b="b"/>
              <a:pathLst>
                <a:path w="2906376" h="1015023">
                  <a:moveTo>
                    <a:pt x="0" y="0"/>
                  </a:moveTo>
                  <a:lnTo>
                    <a:pt x="2906376" y="0"/>
                  </a:lnTo>
                  <a:lnTo>
                    <a:pt x="2906376" y="1015023"/>
                  </a:lnTo>
                  <a:lnTo>
                    <a:pt x="0" y="1015023"/>
                  </a:lnTo>
                  <a:close/>
                </a:path>
              </a:pathLst>
            </a:custGeom>
            <a:solidFill>
              <a:srgbClr val="ECC0AD"/>
            </a:solidFill>
          </p:spPr>
          <p:txBody>
            <a:bodyPr/>
            <a:lstStyle/>
            <a:p>
              <a:endParaRPr lang="en-US"/>
            </a:p>
          </p:txBody>
        </p:sp>
        <p:sp>
          <p:nvSpPr>
            <p:cNvPr id="9" name="TextBox 9"/>
            <p:cNvSpPr txBox="1"/>
            <p:nvPr/>
          </p:nvSpPr>
          <p:spPr>
            <a:xfrm>
              <a:off x="0" y="-38100"/>
              <a:ext cx="2906376" cy="1053123"/>
            </a:xfrm>
            <a:prstGeom prst="rect">
              <a:avLst/>
            </a:prstGeom>
          </p:spPr>
          <p:txBody>
            <a:bodyPr lIns="50800" tIns="50800" rIns="50800" bIns="50800" rtlCol="0" anchor="ctr"/>
            <a:lstStyle/>
            <a:p>
              <a:pPr algn="ctr">
                <a:lnSpc>
                  <a:spcPts val="2659"/>
                </a:lnSpc>
                <a:spcBef>
                  <a:spcPct val="0"/>
                </a:spcBef>
              </a:pPr>
              <a:endParaRPr/>
            </a:p>
          </p:txBody>
        </p:sp>
      </p:grpSp>
      <p:sp>
        <p:nvSpPr>
          <p:cNvPr id="10" name="AutoShape 10"/>
          <p:cNvSpPr/>
          <p:nvPr/>
        </p:nvSpPr>
        <p:spPr>
          <a:xfrm>
            <a:off x="6336760" y="7802798"/>
            <a:ext cx="9219066" cy="0"/>
          </a:xfrm>
          <a:prstGeom prst="line">
            <a:avLst/>
          </a:prstGeom>
          <a:ln w="47625" cap="flat">
            <a:solidFill>
              <a:srgbClr val="FFFFFF"/>
            </a:solidFill>
            <a:prstDash val="solid"/>
            <a:headEnd type="none" w="sm" len="sm"/>
            <a:tailEnd type="none" w="sm" len="sm"/>
          </a:ln>
        </p:spPr>
        <p:txBody>
          <a:bodyPr/>
          <a:lstStyle/>
          <a:p>
            <a:endParaRPr lang="en-US"/>
          </a:p>
        </p:txBody>
      </p:sp>
      <p:sp>
        <p:nvSpPr>
          <p:cNvPr id="11" name="TextBox 11"/>
          <p:cNvSpPr txBox="1"/>
          <p:nvPr/>
        </p:nvSpPr>
        <p:spPr>
          <a:xfrm>
            <a:off x="5943600" y="6329021"/>
            <a:ext cx="11036840" cy="1248162"/>
          </a:xfrm>
          <a:prstGeom prst="rect">
            <a:avLst/>
          </a:prstGeom>
        </p:spPr>
        <p:txBody>
          <a:bodyPr wrap="square" lIns="0" tIns="0" rIns="0" bIns="0" rtlCol="0" anchor="t">
            <a:spAutoFit/>
          </a:bodyPr>
          <a:lstStyle/>
          <a:p>
            <a:pPr>
              <a:lnSpc>
                <a:spcPts val="10528"/>
              </a:lnSpc>
              <a:spcBef>
                <a:spcPct val="0"/>
              </a:spcBef>
            </a:pPr>
            <a:r>
              <a:rPr lang="en-US" sz="7520" dirty="0">
                <a:solidFill>
                  <a:srgbClr val="000000"/>
                </a:solidFill>
                <a:latin typeface="Montserrat Heavy"/>
              </a:rPr>
              <a:t>Beverage </a:t>
            </a:r>
          </a:p>
        </p:txBody>
      </p:sp>
      <p:sp>
        <p:nvSpPr>
          <p:cNvPr id="12" name="TextBox 12"/>
          <p:cNvSpPr txBox="1"/>
          <p:nvPr/>
        </p:nvSpPr>
        <p:spPr>
          <a:xfrm>
            <a:off x="2447610" y="5706423"/>
            <a:ext cx="2562855" cy="2884178"/>
          </a:xfrm>
          <a:prstGeom prst="rect">
            <a:avLst/>
          </a:prstGeom>
        </p:spPr>
        <p:txBody>
          <a:bodyPr lIns="0" tIns="0" rIns="0" bIns="0" rtlCol="0" anchor="t">
            <a:spAutoFit/>
          </a:bodyPr>
          <a:lstStyle/>
          <a:p>
            <a:pPr algn="ctr">
              <a:lnSpc>
                <a:spcPts val="10596"/>
              </a:lnSpc>
            </a:pPr>
            <a:r>
              <a:rPr lang="en-US" sz="13943" dirty="0">
                <a:solidFill>
                  <a:srgbClr val="FFFFFF"/>
                </a:solidFill>
                <a:latin typeface="Poppins" panose="00000500000000000000" pitchFamily="2" charset="0"/>
              </a:rPr>
              <a:t>2024</a:t>
            </a:r>
          </a:p>
        </p:txBody>
      </p:sp>
      <p:sp>
        <p:nvSpPr>
          <p:cNvPr id="13" name="TextBox 13"/>
          <p:cNvSpPr txBox="1"/>
          <p:nvPr/>
        </p:nvSpPr>
        <p:spPr>
          <a:xfrm>
            <a:off x="5943600" y="5625914"/>
            <a:ext cx="7189076" cy="730200"/>
          </a:xfrm>
          <a:prstGeom prst="rect">
            <a:avLst/>
          </a:prstGeom>
        </p:spPr>
        <p:txBody>
          <a:bodyPr wrap="square" lIns="0" tIns="0" rIns="0" bIns="0" rtlCol="0" anchor="t">
            <a:spAutoFit/>
          </a:bodyPr>
          <a:lstStyle/>
          <a:p>
            <a:pPr>
              <a:lnSpc>
                <a:spcPts val="5790"/>
              </a:lnSpc>
              <a:spcBef>
                <a:spcPct val="0"/>
              </a:spcBef>
            </a:pPr>
            <a:r>
              <a:rPr lang="en-US" sz="4800">
                <a:solidFill>
                  <a:srgbClr val="000000"/>
                </a:solidFill>
                <a:latin typeface="Poppins" panose="00000500000000000000" pitchFamily="2" charset="0"/>
              </a:rPr>
              <a:t>MARKET &amp; TRENDS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66740B13-891F-431B-AD2C-53486AC08615}"/>
              </a:ext>
            </a:extLst>
          </p:cNvPr>
          <p:cNvSpPr txBox="1"/>
          <p:nvPr/>
        </p:nvSpPr>
        <p:spPr>
          <a:xfrm>
            <a:off x="15925799" y="9293422"/>
            <a:ext cx="2645979" cy="338554"/>
          </a:xfrm>
          <a:prstGeom prst="rect">
            <a:avLst/>
          </a:prstGeom>
          <a:noFill/>
        </p:spPr>
        <p:txBody>
          <a:bodyPr wrap="square">
            <a:spAutoFit/>
          </a:bodyPr>
          <a:lstStyle/>
          <a:p>
            <a:r>
              <a:rPr lang="en-US" sz="1600" b="0" i="0">
                <a:solidFill>
                  <a:srgbClr val="333333"/>
                </a:solidFill>
                <a:effectLst/>
                <a:latin typeface="Poppins" panose="00000500000000000000" pitchFamily="2" charset="0"/>
              </a:rPr>
              <a:t>Source: Euromonitor</a:t>
            </a:r>
            <a:endParaRPr lang="en-US" sz="1600"/>
          </a:p>
        </p:txBody>
      </p:sp>
      <p:graphicFrame>
        <p:nvGraphicFramePr>
          <p:cNvPr id="2" name="Chart 1">
            <a:extLst>
              <a:ext uri="{FF2B5EF4-FFF2-40B4-BE49-F238E27FC236}">
                <a16:creationId xmlns:a16="http://schemas.microsoft.com/office/drawing/2014/main" id="{2FE07171-71E2-F460-DBF1-31DA186A00AA}"/>
              </a:ext>
            </a:extLst>
          </p:cNvPr>
          <p:cNvGraphicFramePr>
            <a:graphicFrameLocks/>
          </p:cNvGraphicFramePr>
          <p:nvPr>
            <p:extLst>
              <p:ext uri="{D42A27DB-BD31-4B8C-83A1-F6EECF244321}">
                <p14:modId xmlns:p14="http://schemas.microsoft.com/office/powerpoint/2010/main" val="2872528193"/>
              </p:ext>
            </p:extLst>
          </p:nvPr>
        </p:nvGraphicFramePr>
        <p:xfrm>
          <a:off x="799420" y="1485899"/>
          <a:ext cx="10591800" cy="776942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 name="Chart 2">
            <a:extLst>
              <a:ext uri="{FF2B5EF4-FFF2-40B4-BE49-F238E27FC236}">
                <a16:creationId xmlns:a16="http://schemas.microsoft.com/office/drawing/2014/main" id="{5FD0004C-705C-9251-F4CE-EF546BBAFB1A}"/>
              </a:ext>
            </a:extLst>
          </p:cNvPr>
          <p:cNvGraphicFramePr>
            <a:graphicFrameLocks/>
          </p:cNvGraphicFramePr>
          <p:nvPr>
            <p:extLst>
              <p:ext uri="{D42A27DB-BD31-4B8C-83A1-F6EECF244321}">
                <p14:modId xmlns:p14="http://schemas.microsoft.com/office/powerpoint/2010/main" val="2382911855"/>
              </p:ext>
            </p:extLst>
          </p:nvPr>
        </p:nvGraphicFramePr>
        <p:xfrm>
          <a:off x="11010220" y="1485900"/>
          <a:ext cx="6781800" cy="7617766"/>
        </p:xfrm>
        <a:graphic>
          <a:graphicData uri="http://schemas.openxmlformats.org/drawingml/2006/chart">
            <c:chart xmlns:c="http://schemas.openxmlformats.org/drawingml/2006/chart" xmlns:r="http://schemas.openxmlformats.org/officeDocument/2006/relationships" r:id="rId4"/>
          </a:graphicData>
        </a:graphic>
      </p:graphicFrame>
      <p:sp>
        <p:nvSpPr>
          <p:cNvPr id="4" name="Rectangle 3">
            <a:extLst>
              <a:ext uri="{FF2B5EF4-FFF2-40B4-BE49-F238E27FC236}">
                <a16:creationId xmlns:a16="http://schemas.microsoft.com/office/drawing/2014/main" id="{F605504D-D912-16B6-FE08-EC71FFD555AB}"/>
              </a:ext>
            </a:extLst>
          </p:cNvPr>
          <p:cNvSpPr/>
          <p:nvPr/>
        </p:nvSpPr>
        <p:spPr>
          <a:xfrm>
            <a:off x="647020" y="1332011"/>
            <a:ext cx="10363200" cy="8077200"/>
          </a:xfrm>
          <a:prstGeom prst="rect">
            <a:avLst/>
          </a:prstGeom>
          <a:solidFill>
            <a:srgbClr val="002060">
              <a:alpha val="4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3FB58A25-651C-0D58-2E9D-2347FDF01658}"/>
              </a:ext>
            </a:extLst>
          </p:cNvPr>
          <p:cNvSpPr txBox="1"/>
          <p:nvPr/>
        </p:nvSpPr>
        <p:spPr>
          <a:xfrm>
            <a:off x="627970" y="446781"/>
            <a:ext cx="14916830" cy="769441"/>
          </a:xfrm>
          <a:prstGeom prst="rect">
            <a:avLst/>
          </a:prstGeom>
          <a:noFill/>
        </p:spPr>
        <p:txBody>
          <a:bodyPr wrap="square">
            <a:spAutoFit/>
          </a:bodyPr>
          <a:lstStyle/>
          <a:p>
            <a:pPr defTabSz="815420">
              <a:defRPr sz="1400" b="0" i="0" u="none" strike="noStrike" kern="1200" spc="0" baseline="0">
                <a:solidFill>
                  <a:srgbClr val="002060"/>
                </a:solidFill>
                <a:latin typeface="+mn-lt"/>
                <a:ea typeface="+mn-ea"/>
                <a:cs typeface="+mn-cs"/>
              </a:defRPr>
            </a:pPr>
            <a:r>
              <a:rPr lang="en-US" sz="4400">
                <a:solidFill>
                  <a:srgbClr val="002060"/>
                </a:solidFill>
                <a:latin typeface="Poppins" panose="00000500000000000000" pitchFamily="2" charset="0"/>
                <a:cs typeface="Poppins" panose="00000500000000000000" pitchFamily="2" charset="0"/>
              </a:rPr>
              <a:t>2023 Soft drink in Vietnam market</a:t>
            </a:r>
          </a:p>
        </p:txBody>
      </p:sp>
    </p:spTree>
    <p:extLst>
      <p:ext uri="{BB962C8B-B14F-4D97-AF65-F5344CB8AC3E}">
        <p14:creationId xmlns:p14="http://schemas.microsoft.com/office/powerpoint/2010/main" val="8785810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992FC58-B4E8-3B5D-D8D4-B541CC436BF4}"/>
              </a:ext>
            </a:extLst>
          </p:cNvPr>
          <p:cNvSpPr txBox="1"/>
          <p:nvPr/>
        </p:nvSpPr>
        <p:spPr>
          <a:xfrm>
            <a:off x="627970" y="446781"/>
            <a:ext cx="14916830" cy="769441"/>
          </a:xfrm>
          <a:prstGeom prst="rect">
            <a:avLst/>
          </a:prstGeom>
          <a:noFill/>
        </p:spPr>
        <p:txBody>
          <a:bodyPr wrap="square">
            <a:spAutoFit/>
          </a:bodyPr>
          <a:lstStyle/>
          <a:p>
            <a:pPr defTabSz="815420">
              <a:defRPr sz="1400" b="0" i="0" u="none" strike="noStrike" kern="1200" spc="0" baseline="0">
                <a:solidFill>
                  <a:srgbClr val="002060"/>
                </a:solidFill>
                <a:latin typeface="+mn-lt"/>
                <a:ea typeface="+mn-ea"/>
                <a:cs typeface="+mn-cs"/>
              </a:defRPr>
            </a:pPr>
            <a:r>
              <a:rPr lang="en-US" sz="4400">
                <a:solidFill>
                  <a:srgbClr val="002060"/>
                </a:solidFill>
                <a:latin typeface="Poppins" panose="00000500000000000000" pitchFamily="2" charset="0"/>
                <a:cs typeface="Poppins" panose="00000500000000000000" pitchFamily="2" charset="0"/>
              </a:rPr>
              <a:t>2023 Soft drink in Vietnam market</a:t>
            </a:r>
          </a:p>
        </p:txBody>
      </p:sp>
      <p:graphicFrame>
        <p:nvGraphicFramePr>
          <p:cNvPr id="7" name="Chart 6">
            <a:extLst>
              <a:ext uri="{FF2B5EF4-FFF2-40B4-BE49-F238E27FC236}">
                <a16:creationId xmlns:a16="http://schemas.microsoft.com/office/drawing/2014/main" id="{A54BE7AA-93C4-BC8D-A6E1-DA7067411B8D}"/>
              </a:ext>
            </a:extLst>
          </p:cNvPr>
          <p:cNvGraphicFramePr>
            <a:graphicFrameLocks/>
          </p:cNvGraphicFramePr>
          <p:nvPr>
            <p:extLst>
              <p:ext uri="{D42A27DB-BD31-4B8C-83A1-F6EECF244321}">
                <p14:modId xmlns:p14="http://schemas.microsoft.com/office/powerpoint/2010/main" val="3225655180"/>
              </p:ext>
            </p:extLst>
          </p:nvPr>
        </p:nvGraphicFramePr>
        <p:xfrm>
          <a:off x="627969" y="1277838"/>
          <a:ext cx="16876259" cy="8354138"/>
        </p:xfrm>
        <a:graphic>
          <a:graphicData uri="http://schemas.openxmlformats.org/drawingml/2006/chart">
            <c:chart xmlns:c="http://schemas.openxmlformats.org/drawingml/2006/chart" xmlns:r="http://schemas.openxmlformats.org/officeDocument/2006/relationships" r:id="rId3"/>
          </a:graphicData>
        </a:graphic>
      </p:graphicFrame>
      <p:sp>
        <p:nvSpPr>
          <p:cNvPr id="8" name="Rectangle 7">
            <a:extLst>
              <a:ext uri="{FF2B5EF4-FFF2-40B4-BE49-F238E27FC236}">
                <a16:creationId xmlns:a16="http://schemas.microsoft.com/office/drawing/2014/main" id="{9B9D5D4C-F2BA-90B1-D897-85BFC42A2DF7}"/>
              </a:ext>
            </a:extLst>
          </p:cNvPr>
          <p:cNvSpPr/>
          <p:nvPr/>
        </p:nvSpPr>
        <p:spPr>
          <a:xfrm>
            <a:off x="783772" y="1277838"/>
            <a:ext cx="17192344" cy="8077200"/>
          </a:xfrm>
          <a:prstGeom prst="rect">
            <a:avLst/>
          </a:prstGeom>
          <a:solidFill>
            <a:srgbClr val="002060">
              <a:alpha val="4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66740B13-891F-431B-AD2C-53486AC08615}"/>
              </a:ext>
            </a:extLst>
          </p:cNvPr>
          <p:cNvSpPr txBox="1"/>
          <p:nvPr/>
        </p:nvSpPr>
        <p:spPr>
          <a:xfrm>
            <a:off x="3924300" y="9393449"/>
            <a:ext cx="15773400" cy="477054"/>
          </a:xfrm>
          <a:prstGeom prst="rect">
            <a:avLst/>
          </a:prstGeom>
          <a:noFill/>
        </p:spPr>
        <p:txBody>
          <a:bodyPr wrap="square">
            <a:spAutoFit/>
          </a:bodyPr>
          <a:lstStyle/>
          <a:p>
            <a:r>
              <a:rPr lang="en-US" sz="1400" i="1">
                <a:solidFill>
                  <a:srgbClr val="002060"/>
                </a:solidFill>
                <a:latin typeface="Poppins" panose="00000500000000000000" pitchFamily="2" charset="0"/>
                <a:cs typeface="Poppins" panose="00000500000000000000" pitchFamily="2" charset="0"/>
              </a:rPr>
              <a:t>Source: Euromonitor - *Reduced sugar carbonates is the best performing category in 2023, with off-trade volume sales increasing by 15% to 17 million litres</a:t>
            </a:r>
          </a:p>
          <a:p>
            <a:endParaRPr lang="en-US" sz="1100" b="1" i="1"/>
          </a:p>
        </p:txBody>
      </p:sp>
      <p:pic>
        <p:nvPicPr>
          <p:cNvPr id="3" name="Picture 2" descr="A person holding a flag and cheering&#10;&#10;Description automatically generated">
            <a:extLst>
              <a:ext uri="{FF2B5EF4-FFF2-40B4-BE49-F238E27FC236}">
                <a16:creationId xmlns:a16="http://schemas.microsoft.com/office/drawing/2014/main" id="{5A8D417C-1F5D-9DC5-95B2-780FFC6DD3C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91593" y="4887884"/>
            <a:ext cx="7112635" cy="4000857"/>
          </a:xfrm>
          <a:prstGeom prst="rect">
            <a:avLst/>
          </a:prstGeom>
        </p:spPr>
      </p:pic>
      <p:pic>
        <p:nvPicPr>
          <p:cNvPr id="6" name="Picture 5" descr="A yellow can of energy drink&#10;&#10;Description automatically generated">
            <a:extLst>
              <a:ext uri="{FF2B5EF4-FFF2-40B4-BE49-F238E27FC236}">
                <a16:creationId xmlns:a16="http://schemas.microsoft.com/office/drawing/2014/main" id="{28CE5E11-FFA4-D16A-970E-3385F02D8D5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14002" y="5892115"/>
            <a:ext cx="2399689" cy="2996626"/>
          </a:xfrm>
          <a:prstGeom prst="rect">
            <a:avLst/>
          </a:prstGeom>
        </p:spPr>
      </p:pic>
    </p:spTree>
    <p:extLst>
      <p:ext uri="{BB962C8B-B14F-4D97-AF65-F5344CB8AC3E}">
        <p14:creationId xmlns:p14="http://schemas.microsoft.com/office/powerpoint/2010/main" val="14403789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992FC58-B4E8-3B5D-D8D4-B541CC436BF4}"/>
              </a:ext>
            </a:extLst>
          </p:cNvPr>
          <p:cNvSpPr txBox="1"/>
          <p:nvPr/>
        </p:nvSpPr>
        <p:spPr>
          <a:xfrm>
            <a:off x="627970" y="446781"/>
            <a:ext cx="14916830" cy="769441"/>
          </a:xfrm>
          <a:prstGeom prst="rect">
            <a:avLst/>
          </a:prstGeom>
          <a:noFill/>
        </p:spPr>
        <p:txBody>
          <a:bodyPr wrap="square">
            <a:spAutoFit/>
          </a:bodyPr>
          <a:lstStyle/>
          <a:p>
            <a:pPr defTabSz="815420">
              <a:defRPr sz="1400" b="0" i="0" u="none" strike="noStrike" kern="1200" spc="0" baseline="0">
                <a:solidFill>
                  <a:srgbClr val="002060"/>
                </a:solidFill>
                <a:latin typeface="+mn-lt"/>
                <a:ea typeface="+mn-ea"/>
                <a:cs typeface="+mn-cs"/>
              </a:defRPr>
            </a:pPr>
            <a:r>
              <a:rPr lang="en-US" sz="4400">
                <a:solidFill>
                  <a:srgbClr val="002060"/>
                </a:solidFill>
                <a:latin typeface="Poppins" panose="00000500000000000000" pitchFamily="2" charset="0"/>
                <a:cs typeface="Poppins" panose="00000500000000000000" pitchFamily="2" charset="0"/>
              </a:rPr>
              <a:t>2023 Soft drink in Vietnam market</a:t>
            </a:r>
          </a:p>
        </p:txBody>
      </p:sp>
      <p:sp>
        <p:nvSpPr>
          <p:cNvPr id="11" name="Freeform 7">
            <a:extLst>
              <a:ext uri="{FF2B5EF4-FFF2-40B4-BE49-F238E27FC236}">
                <a16:creationId xmlns:a16="http://schemas.microsoft.com/office/drawing/2014/main" id="{8DE726AE-F0D7-94A1-E96C-066A5841A1AB}"/>
              </a:ext>
            </a:extLst>
          </p:cNvPr>
          <p:cNvSpPr/>
          <p:nvPr/>
        </p:nvSpPr>
        <p:spPr>
          <a:xfrm>
            <a:off x="11267796" y="1411189"/>
            <a:ext cx="6488844" cy="769442"/>
          </a:xfrm>
          <a:custGeom>
            <a:avLst/>
            <a:gdLst/>
            <a:ahLst/>
            <a:cxnLst/>
            <a:rect l="l" t="t" r="r" b="b"/>
            <a:pathLst>
              <a:path w="1708996" h="320132">
                <a:moveTo>
                  <a:pt x="0" y="0"/>
                </a:moveTo>
                <a:lnTo>
                  <a:pt x="1708996" y="0"/>
                </a:lnTo>
                <a:lnTo>
                  <a:pt x="1708996" y="320132"/>
                </a:lnTo>
                <a:lnTo>
                  <a:pt x="0" y="320132"/>
                </a:lnTo>
                <a:close/>
              </a:path>
            </a:pathLst>
          </a:custGeom>
          <a:solidFill>
            <a:srgbClr val="D5A551"/>
          </a:solidFill>
        </p:spPr>
        <p:txBody>
          <a:bodyPr/>
          <a:lstStyle/>
          <a:p>
            <a:endParaRPr lang="en-US"/>
          </a:p>
        </p:txBody>
      </p:sp>
      <p:sp>
        <p:nvSpPr>
          <p:cNvPr id="13" name="TextBox 12">
            <a:extLst>
              <a:ext uri="{FF2B5EF4-FFF2-40B4-BE49-F238E27FC236}">
                <a16:creationId xmlns:a16="http://schemas.microsoft.com/office/drawing/2014/main" id="{2859B839-3BAE-D8D0-CFCE-6DA2285C091D}"/>
              </a:ext>
            </a:extLst>
          </p:cNvPr>
          <p:cNvSpPr txBox="1"/>
          <p:nvPr/>
        </p:nvSpPr>
        <p:spPr>
          <a:xfrm>
            <a:off x="11811000" y="1485900"/>
            <a:ext cx="6165116" cy="584775"/>
          </a:xfrm>
          <a:prstGeom prst="rect">
            <a:avLst/>
          </a:prstGeom>
          <a:noFill/>
        </p:spPr>
        <p:txBody>
          <a:bodyPr wrap="square">
            <a:spAutoFit/>
          </a:bodyPr>
          <a:lstStyle/>
          <a:p>
            <a:r>
              <a:rPr lang="en-US" sz="3200">
                <a:solidFill>
                  <a:schemeClr val="bg1"/>
                </a:solidFill>
                <a:latin typeface="Poppins" panose="00000500000000000000" pitchFamily="2" charset="0"/>
                <a:cs typeface="Poppins" panose="00000500000000000000" pitchFamily="2" charset="0"/>
              </a:rPr>
              <a:t>2023 Highlights &amp; Trends</a:t>
            </a:r>
            <a:endParaRPr lang="en-US" sz="3200">
              <a:solidFill>
                <a:schemeClr val="bg1"/>
              </a:solidFill>
            </a:endParaRPr>
          </a:p>
        </p:txBody>
      </p:sp>
      <p:sp>
        <p:nvSpPr>
          <p:cNvPr id="14" name="TextBox 13">
            <a:extLst>
              <a:ext uri="{FF2B5EF4-FFF2-40B4-BE49-F238E27FC236}">
                <a16:creationId xmlns:a16="http://schemas.microsoft.com/office/drawing/2014/main" id="{2C22C2D2-4F7B-5BF2-B674-143047D5A82F}"/>
              </a:ext>
            </a:extLst>
          </p:cNvPr>
          <p:cNvSpPr txBox="1"/>
          <p:nvPr/>
        </p:nvSpPr>
        <p:spPr>
          <a:xfrm>
            <a:off x="11430000" y="2628900"/>
            <a:ext cx="6628040" cy="3785652"/>
          </a:xfrm>
          <a:prstGeom prst="rect">
            <a:avLst/>
          </a:prstGeom>
          <a:noFill/>
        </p:spPr>
        <p:txBody>
          <a:bodyPr wrap="square">
            <a:spAutoFit/>
          </a:bodyPr>
          <a:lstStyle/>
          <a:p>
            <a:pPr algn="just"/>
            <a:r>
              <a:rPr lang="en-US" sz="2000" u="sng">
                <a:solidFill>
                  <a:schemeClr val="accent6">
                    <a:lumMod val="50000"/>
                  </a:schemeClr>
                </a:solidFill>
                <a:latin typeface="Poppins" panose="00000500000000000000" pitchFamily="2" charset="0"/>
                <a:cs typeface="Poppins" panose="00000500000000000000" pitchFamily="2" charset="0"/>
              </a:rPr>
              <a:t>Suntory PepsiCo </a:t>
            </a:r>
            <a:r>
              <a:rPr lang="en-US" sz="2000">
                <a:solidFill>
                  <a:schemeClr val="accent6">
                    <a:lumMod val="50000"/>
                  </a:schemeClr>
                </a:solidFill>
                <a:latin typeface="Poppins" panose="00000500000000000000" pitchFamily="2" charset="0"/>
                <a:cs typeface="Poppins" panose="00000500000000000000" pitchFamily="2" charset="0"/>
              </a:rPr>
              <a:t>remained the largest player in soft drinks &amp; </a:t>
            </a:r>
            <a:r>
              <a:rPr lang="en-US" sz="2000" u="sng">
                <a:solidFill>
                  <a:schemeClr val="accent6">
                    <a:lumMod val="50000"/>
                  </a:schemeClr>
                </a:solidFill>
                <a:latin typeface="Poppins" panose="00000500000000000000" pitchFamily="2" charset="0"/>
                <a:cs typeface="Poppins" panose="00000500000000000000" pitchFamily="2" charset="0"/>
              </a:rPr>
              <a:t>Tan Hiep Phat </a:t>
            </a:r>
            <a:r>
              <a:rPr lang="en-US" sz="2000">
                <a:solidFill>
                  <a:schemeClr val="accent6">
                    <a:lumMod val="50000"/>
                  </a:schemeClr>
                </a:solidFill>
                <a:latin typeface="Poppins" panose="00000500000000000000" pitchFamily="2" charset="0"/>
                <a:cs typeface="Poppins" panose="00000500000000000000" pitchFamily="2" charset="0"/>
              </a:rPr>
              <a:t>– Leading local player</a:t>
            </a:r>
          </a:p>
          <a:p>
            <a:pPr algn="just"/>
            <a:endParaRPr lang="en-US" sz="2000">
              <a:solidFill>
                <a:schemeClr val="accent6">
                  <a:lumMod val="50000"/>
                </a:schemeClr>
              </a:solidFill>
              <a:latin typeface="Poppins" panose="00000500000000000000" pitchFamily="2" charset="0"/>
              <a:cs typeface="Poppins" panose="00000500000000000000" pitchFamily="2" charset="0"/>
            </a:endParaRPr>
          </a:p>
          <a:p>
            <a:pPr algn="just"/>
            <a:r>
              <a:rPr lang="en-US" sz="2000">
                <a:solidFill>
                  <a:schemeClr val="accent6">
                    <a:lumMod val="50000"/>
                  </a:schemeClr>
                </a:solidFill>
                <a:latin typeface="Poppins" panose="00000500000000000000" pitchFamily="2" charset="0"/>
                <a:cs typeface="Poppins" panose="00000500000000000000" pitchFamily="2" charset="0"/>
              </a:rPr>
              <a:t>Stronger focus on health and wellness </a:t>
            </a:r>
          </a:p>
          <a:p>
            <a:pPr marL="342900" indent="-342900" algn="just">
              <a:buFont typeface="Arial" panose="020B0604020202020204" pitchFamily="34" charset="0"/>
              <a:buChar char="•"/>
            </a:pPr>
            <a:r>
              <a:rPr lang="en-US" sz="2000" u="sng">
                <a:solidFill>
                  <a:srgbClr val="002060"/>
                </a:solidFill>
                <a:latin typeface="Poppins" panose="00000500000000000000" pitchFamily="2" charset="0"/>
                <a:cs typeface="Poppins" panose="00000500000000000000" pitchFamily="2" charset="0"/>
              </a:rPr>
              <a:t>Reduced sugar/no sugar </a:t>
            </a:r>
            <a:r>
              <a:rPr lang="en-US" sz="2000">
                <a:solidFill>
                  <a:srgbClr val="002060"/>
                </a:solidFill>
                <a:latin typeface="Poppins" panose="00000500000000000000" pitchFamily="2" charset="0"/>
                <a:cs typeface="Poppins" panose="00000500000000000000" pitchFamily="2" charset="0"/>
              </a:rPr>
              <a:t>with stronger growth in RTD Tea &amp; carbonates*</a:t>
            </a:r>
          </a:p>
          <a:p>
            <a:pPr marL="342900" indent="-342900" algn="just">
              <a:buFont typeface="Arial" panose="020B0604020202020204" pitchFamily="34" charset="0"/>
              <a:buChar char="•"/>
            </a:pPr>
            <a:r>
              <a:rPr lang="en-US" sz="2000" u="sng">
                <a:solidFill>
                  <a:srgbClr val="002060"/>
                </a:solidFill>
                <a:latin typeface="Poppins" panose="00000500000000000000" pitchFamily="2" charset="0"/>
                <a:cs typeface="Poppins" panose="00000500000000000000" pitchFamily="2" charset="0"/>
              </a:rPr>
              <a:t>Flavoured bottled water, coconut, juices &amp; other plant waters </a:t>
            </a:r>
          </a:p>
          <a:p>
            <a:pPr marL="342900" indent="-342900" algn="just">
              <a:buFont typeface="Arial" panose="020B0604020202020204" pitchFamily="34" charset="0"/>
              <a:buChar char="•"/>
            </a:pPr>
            <a:r>
              <a:rPr lang="en-US" sz="2000">
                <a:solidFill>
                  <a:srgbClr val="002060"/>
                </a:solidFill>
                <a:latin typeface="Poppins" panose="00000500000000000000" pitchFamily="2" charset="0"/>
                <a:cs typeface="Poppins" panose="00000500000000000000" pitchFamily="2" charset="0"/>
              </a:rPr>
              <a:t>Carbonates and energy drinks – Most modest growth rates due to unhealthy imange</a:t>
            </a:r>
          </a:p>
          <a:p>
            <a:pPr algn="just"/>
            <a:endParaRPr lang="en-US" sz="2000">
              <a:solidFill>
                <a:schemeClr val="accent6">
                  <a:lumMod val="50000"/>
                </a:schemeClr>
              </a:solidFill>
              <a:latin typeface="Poppins" panose="00000500000000000000" pitchFamily="2" charset="0"/>
              <a:cs typeface="Poppins" panose="00000500000000000000" pitchFamily="2" charset="0"/>
            </a:endParaRPr>
          </a:p>
          <a:p>
            <a:pPr algn="just"/>
            <a:endParaRPr lang="en-US" sz="2000">
              <a:solidFill>
                <a:srgbClr val="002060"/>
              </a:solidFill>
              <a:latin typeface="Poppins" panose="00000500000000000000" pitchFamily="2" charset="0"/>
              <a:cs typeface="Poppins" panose="00000500000000000000" pitchFamily="2" charset="0"/>
            </a:endParaRPr>
          </a:p>
        </p:txBody>
      </p:sp>
      <p:pic>
        <p:nvPicPr>
          <p:cNvPr id="16" name="Picture 15" descr="A group of cans of soda&#10;&#10;Description automatically generated">
            <a:extLst>
              <a:ext uri="{FF2B5EF4-FFF2-40B4-BE49-F238E27FC236}">
                <a16:creationId xmlns:a16="http://schemas.microsoft.com/office/drawing/2014/main" id="{559F3095-9273-0684-0F54-ABA2ECC241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53727" y="6210776"/>
            <a:ext cx="4133015" cy="2361723"/>
          </a:xfrm>
          <a:prstGeom prst="rect">
            <a:avLst/>
          </a:prstGeom>
        </p:spPr>
      </p:pic>
      <p:sp>
        <p:nvSpPr>
          <p:cNvPr id="18" name="TextBox 17">
            <a:extLst>
              <a:ext uri="{FF2B5EF4-FFF2-40B4-BE49-F238E27FC236}">
                <a16:creationId xmlns:a16="http://schemas.microsoft.com/office/drawing/2014/main" id="{5910185F-09C5-A3AD-3825-A4AFF31BC941}"/>
              </a:ext>
            </a:extLst>
          </p:cNvPr>
          <p:cNvSpPr txBox="1"/>
          <p:nvPr/>
        </p:nvSpPr>
        <p:spPr>
          <a:xfrm>
            <a:off x="15544800" y="7649169"/>
            <a:ext cx="2667000" cy="923330"/>
          </a:xfrm>
          <a:prstGeom prst="rect">
            <a:avLst/>
          </a:prstGeom>
          <a:noFill/>
        </p:spPr>
        <p:txBody>
          <a:bodyPr wrap="square">
            <a:spAutoFit/>
          </a:bodyPr>
          <a:lstStyle/>
          <a:p>
            <a:r>
              <a:rPr lang="en-US" sz="1800">
                <a:solidFill>
                  <a:srgbClr val="002060"/>
                </a:solidFill>
                <a:effectLst/>
                <a:latin typeface="Poppins" panose="00000500000000000000" pitchFamily="2" charset="0"/>
                <a:ea typeface="Arial MT"/>
                <a:cs typeface="Poppins" panose="00000500000000000000" pitchFamily="2" charset="0"/>
              </a:rPr>
              <a:t>7-Up Soda Chanh – Zero calories</a:t>
            </a:r>
          </a:p>
          <a:p>
            <a:r>
              <a:rPr lang="en-US">
                <a:solidFill>
                  <a:srgbClr val="002060"/>
                </a:solidFill>
                <a:latin typeface="Poppins" panose="00000500000000000000" pitchFamily="2" charset="0"/>
                <a:ea typeface="Arial MT"/>
                <a:cs typeface="Poppins" panose="00000500000000000000" pitchFamily="2" charset="0"/>
              </a:rPr>
              <a:t>Suntory Pepsico VN</a:t>
            </a:r>
            <a:r>
              <a:rPr lang="en-US" sz="1800">
                <a:solidFill>
                  <a:srgbClr val="002060"/>
                </a:solidFill>
                <a:effectLst/>
                <a:latin typeface="Poppins" panose="00000500000000000000" pitchFamily="2" charset="0"/>
                <a:ea typeface="Arial MT"/>
                <a:cs typeface="Poppins" panose="00000500000000000000" pitchFamily="2" charset="0"/>
              </a:rPr>
              <a:t> </a:t>
            </a:r>
            <a:endParaRPr lang="en-US">
              <a:solidFill>
                <a:srgbClr val="002060"/>
              </a:solidFill>
              <a:latin typeface="Poppins" panose="00000500000000000000" pitchFamily="2" charset="0"/>
              <a:cs typeface="Poppins" panose="00000500000000000000" pitchFamily="2" charset="0"/>
            </a:endParaRPr>
          </a:p>
        </p:txBody>
      </p:sp>
      <p:sp>
        <p:nvSpPr>
          <p:cNvPr id="19" name="TextBox 18">
            <a:extLst>
              <a:ext uri="{FF2B5EF4-FFF2-40B4-BE49-F238E27FC236}">
                <a16:creationId xmlns:a16="http://schemas.microsoft.com/office/drawing/2014/main" id="{66740B13-891F-431B-AD2C-53486AC08615}"/>
              </a:ext>
            </a:extLst>
          </p:cNvPr>
          <p:cNvSpPr txBox="1"/>
          <p:nvPr/>
        </p:nvSpPr>
        <p:spPr>
          <a:xfrm>
            <a:off x="3924300" y="9279937"/>
            <a:ext cx="15773400" cy="477054"/>
          </a:xfrm>
          <a:prstGeom prst="rect">
            <a:avLst/>
          </a:prstGeom>
          <a:noFill/>
        </p:spPr>
        <p:txBody>
          <a:bodyPr wrap="square">
            <a:spAutoFit/>
          </a:bodyPr>
          <a:lstStyle/>
          <a:p>
            <a:r>
              <a:rPr lang="en-US" sz="1400" i="1">
                <a:solidFill>
                  <a:srgbClr val="002060"/>
                </a:solidFill>
                <a:latin typeface="Poppins" panose="00000500000000000000" pitchFamily="2" charset="0"/>
                <a:cs typeface="Poppins" panose="00000500000000000000" pitchFamily="2" charset="0"/>
              </a:rPr>
              <a:t>Source: Euromonitor - *Reduced sugar carbonates is the best performing category in 2023, with off-trade volume sales increasing by 15% to 17 million litres</a:t>
            </a:r>
          </a:p>
          <a:p>
            <a:endParaRPr lang="en-US" sz="1100" b="1" i="1"/>
          </a:p>
        </p:txBody>
      </p:sp>
      <p:pic>
        <p:nvPicPr>
          <p:cNvPr id="3" name="Picture 2">
            <a:extLst>
              <a:ext uri="{FF2B5EF4-FFF2-40B4-BE49-F238E27FC236}">
                <a16:creationId xmlns:a16="http://schemas.microsoft.com/office/drawing/2014/main" id="{A3949A93-F177-F4A1-A688-F59BEE61F503}"/>
              </a:ext>
            </a:extLst>
          </p:cNvPr>
          <p:cNvPicPr>
            <a:picLocks noChangeAspect="1"/>
          </p:cNvPicPr>
          <p:nvPr/>
        </p:nvPicPr>
        <p:blipFill>
          <a:blip r:embed="rId4"/>
          <a:stretch>
            <a:fillRect/>
          </a:stretch>
        </p:blipFill>
        <p:spPr>
          <a:xfrm>
            <a:off x="925854" y="1448544"/>
            <a:ext cx="9941642" cy="7389911"/>
          </a:xfrm>
          <a:prstGeom prst="rect">
            <a:avLst/>
          </a:prstGeom>
          <a:solidFill>
            <a:schemeClr val="bg1"/>
          </a:solidFill>
          <a:ln>
            <a:solidFill>
              <a:schemeClr val="accent1"/>
            </a:solidFill>
          </a:ln>
        </p:spPr>
      </p:pic>
      <p:sp>
        <p:nvSpPr>
          <p:cNvPr id="4" name="Rectangle 3">
            <a:extLst>
              <a:ext uri="{FF2B5EF4-FFF2-40B4-BE49-F238E27FC236}">
                <a16:creationId xmlns:a16="http://schemas.microsoft.com/office/drawing/2014/main" id="{1F93F328-ECC7-1B5A-A349-99D77213F7F2}"/>
              </a:ext>
            </a:extLst>
          </p:cNvPr>
          <p:cNvSpPr/>
          <p:nvPr/>
        </p:nvSpPr>
        <p:spPr>
          <a:xfrm>
            <a:off x="925854" y="2628899"/>
            <a:ext cx="9704046" cy="489857"/>
          </a:xfrm>
          <a:prstGeom prst="rect">
            <a:avLst/>
          </a:prstGeom>
          <a:noFill/>
          <a:ln>
            <a:solidFill>
              <a:srgbClr val="E06E3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1</a:t>
            </a:r>
          </a:p>
        </p:txBody>
      </p:sp>
    </p:spTree>
    <p:extLst>
      <p:ext uri="{BB962C8B-B14F-4D97-AF65-F5344CB8AC3E}">
        <p14:creationId xmlns:p14="http://schemas.microsoft.com/office/powerpoint/2010/main" val="36402088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D2C9E9E-5E49-0477-F002-2DB24CDA423A}"/>
              </a:ext>
            </a:extLst>
          </p:cNvPr>
          <p:cNvSpPr/>
          <p:nvPr/>
        </p:nvSpPr>
        <p:spPr>
          <a:xfrm>
            <a:off x="10972798" y="5459118"/>
            <a:ext cx="6916897" cy="3657601"/>
          </a:xfrm>
          <a:prstGeom prst="rect">
            <a:avLst/>
          </a:prstGeom>
          <a:solidFill>
            <a:srgbClr val="002060">
              <a:alpha val="4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1992FC58-B4E8-3B5D-D8D4-B541CC436BF4}"/>
              </a:ext>
            </a:extLst>
          </p:cNvPr>
          <p:cNvSpPr txBox="1"/>
          <p:nvPr/>
        </p:nvSpPr>
        <p:spPr>
          <a:xfrm>
            <a:off x="627970" y="446781"/>
            <a:ext cx="14916830" cy="769441"/>
          </a:xfrm>
          <a:prstGeom prst="rect">
            <a:avLst/>
          </a:prstGeom>
          <a:noFill/>
        </p:spPr>
        <p:txBody>
          <a:bodyPr wrap="square">
            <a:spAutoFit/>
          </a:bodyPr>
          <a:lstStyle/>
          <a:p>
            <a:pPr defTabSz="815420">
              <a:defRPr sz="1400" b="0" i="0" u="none" strike="noStrike" kern="1200" spc="0" baseline="0">
                <a:solidFill>
                  <a:srgbClr val="002060"/>
                </a:solidFill>
                <a:latin typeface="+mn-lt"/>
                <a:ea typeface="+mn-ea"/>
                <a:cs typeface="+mn-cs"/>
              </a:defRPr>
            </a:pPr>
            <a:r>
              <a:rPr lang="en-US" sz="4400">
                <a:solidFill>
                  <a:srgbClr val="002060"/>
                </a:solidFill>
                <a:latin typeface="Poppins" panose="00000500000000000000" pitchFamily="2" charset="0"/>
                <a:cs typeface="Poppins" panose="00000500000000000000" pitchFamily="2" charset="0"/>
              </a:rPr>
              <a:t>2023 Carbonates in Vietnam market</a:t>
            </a:r>
          </a:p>
        </p:txBody>
      </p:sp>
      <p:sp>
        <p:nvSpPr>
          <p:cNvPr id="19" name="TextBox 18">
            <a:extLst>
              <a:ext uri="{FF2B5EF4-FFF2-40B4-BE49-F238E27FC236}">
                <a16:creationId xmlns:a16="http://schemas.microsoft.com/office/drawing/2014/main" id="{66740B13-891F-431B-AD2C-53486AC08615}"/>
              </a:ext>
            </a:extLst>
          </p:cNvPr>
          <p:cNvSpPr txBox="1"/>
          <p:nvPr/>
        </p:nvSpPr>
        <p:spPr>
          <a:xfrm>
            <a:off x="3924300" y="9279937"/>
            <a:ext cx="15773400" cy="477054"/>
          </a:xfrm>
          <a:prstGeom prst="rect">
            <a:avLst/>
          </a:prstGeom>
          <a:noFill/>
        </p:spPr>
        <p:txBody>
          <a:bodyPr wrap="square">
            <a:spAutoFit/>
          </a:bodyPr>
          <a:lstStyle/>
          <a:p>
            <a:r>
              <a:rPr lang="en-US" sz="1400" i="1">
                <a:solidFill>
                  <a:srgbClr val="002060"/>
                </a:solidFill>
                <a:latin typeface="Poppins" panose="00000500000000000000" pitchFamily="2" charset="0"/>
                <a:cs typeface="Poppins" panose="00000500000000000000" pitchFamily="2" charset="0"/>
              </a:rPr>
              <a:t>Source: Euromonitor - *Reduced sugar carbonates is the best performing category in 2023, with off-trade volume sales increasing by 15% to 17 million litres</a:t>
            </a:r>
          </a:p>
          <a:p>
            <a:endParaRPr lang="en-US" sz="1100" b="1" i="1"/>
          </a:p>
        </p:txBody>
      </p:sp>
      <p:pic>
        <p:nvPicPr>
          <p:cNvPr id="3" name="Picture 2">
            <a:extLst>
              <a:ext uri="{FF2B5EF4-FFF2-40B4-BE49-F238E27FC236}">
                <a16:creationId xmlns:a16="http://schemas.microsoft.com/office/drawing/2014/main" id="{A24089E4-DC8E-8128-E99D-94B2D74394F1}"/>
              </a:ext>
            </a:extLst>
          </p:cNvPr>
          <p:cNvPicPr>
            <a:picLocks noChangeAspect="1"/>
          </p:cNvPicPr>
          <p:nvPr/>
        </p:nvPicPr>
        <p:blipFill>
          <a:blip r:embed="rId3"/>
          <a:stretch>
            <a:fillRect/>
          </a:stretch>
        </p:blipFill>
        <p:spPr>
          <a:xfrm>
            <a:off x="594723" y="1943100"/>
            <a:ext cx="10240556" cy="6008429"/>
          </a:xfrm>
          <a:prstGeom prst="rect">
            <a:avLst/>
          </a:prstGeom>
          <a:ln>
            <a:solidFill>
              <a:schemeClr val="accent1">
                <a:shade val="15000"/>
              </a:schemeClr>
            </a:solidFill>
          </a:ln>
        </p:spPr>
      </p:pic>
      <p:pic>
        <p:nvPicPr>
          <p:cNvPr id="6" name="Picture 5">
            <a:extLst>
              <a:ext uri="{FF2B5EF4-FFF2-40B4-BE49-F238E27FC236}">
                <a16:creationId xmlns:a16="http://schemas.microsoft.com/office/drawing/2014/main" id="{110AA0EF-64A0-8CB6-26F6-CEF08D897568}"/>
              </a:ext>
            </a:extLst>
          </p:cNvPr>
          <p:cNvPicPr>
            <a:picLocks noChangeAspect="1"/>
          </p:cNvPicPr>
          <p:nvPr/>
        </p:nvPicPr>
        <p:blipFill>
          <a:blip r:embed="rId4"/>
          <a:stretch>
            <a:fillRect/>
          </a:stretch>
        </p:blipFill>
        <p:spPr>
          <a:xfrm>
            <a:off x="10972800" y="1943101"/>
            <a:ext cx="6916895" cy="3352800"/>
          </a:xfrm>
          <a:prstGeom prst="rect">
            <a:avLst/>
          </a:prstGeom>
          <a:ln>
            <a:solidFill>
              <a:schemeClr val="accent1">
                <a:shade val="15000"/>
              </a:schemeClr>
            </a:solidFill>
          </a:ln>
        </p:spPr>
      </p:pic>
      <p:graphicFrame>
        <p:nvGraphicFramePr>
          <p:cNvPr id="9" name="Chart 8">
            <a:extLst>
              <a:ext uri="{FF2B5EF4-FFF2-40B4-BE49-F238E27FC236}">
                <a16:creationId xmlns:a16="http://schemas.microsoft.com/office/drawing/2014/main" id="{070C56B5-09E4-BCA6-0371-27D3446AB3B2}"/>
              </a:ext>
            </a:extLst>
          </p:cNvPr>
          <p:cNvGraphicFramePr>
            <a:graphicFrameLocks/>
          </p:cNvGraphicFramePr>
          <p:nvPr>
            <p:extLst>
              <p:ext uri="{D42A27DB-BD31-4B8C-83A1-F6EECF244321}">
                <p14:modId xmlns:p14="http://schemas.microsoft.com/office/powerpoint/2010/main" val="1173428666"/>
              </p:ext>
            </p:extLst>
          </p:nvPr>
        </p:nvGraphicFramePr>
        <p:xfrm>
          <a:off x="10972799" y="5448300"/>
          <a:ext cx="6779377" cy="3657600"/>
        </p:xfrm>
        <a:graphic>
          <a:graphicData uri="http://schemas.openxmlformats.org/drawingml/2006/chart">
            <c:chart xmlns:c="http://schemas.openxmlformats.org/drawingml/2006/chart" xmlns:r="http://schemas.openxmlformats.org/officeDocument/2006/relationships" r:id="rId5"/>
          </a:graphicData>
        </a:graphic>
      </p:graphicFrame>
      <p:sp>
        <p:nvSpPr>
          <p:cNvPr id="2" name="Rectangle 1">
            <a:extLst>
              <a:ext uri="{FF2B5EF4-FFF2-40B4-BE49-F238E27FC236}">
                <a16:creationId xmlns:a16="http://schemas.microsoft.com/office/drawing/2014/main" id="{C2300AA9-89F0-16E8-90BF-38D2B0DC79BF}"/>
              </a:ext>
            </a:extLst>
          </p:cNvPr>
          <p:cNvSpPr/>
          <p:nvPr/>
        </p:nvSpPr>
        <p:spPr>
          <a:xfrm>
            <a:off x="10972798" y="2721497"/>
            <a:ext cx="6720479" cy="769441"/>
          </a:xfrm>
          <a:prstGeom prst="rect">
            <a:avLst/>
          </a:prstGeom>
          <a:noFill/>
          <a:ln>
            <a:solidFill>
              <a:srgbClr val="E06E3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1</a:t>
            </a:r>
          </a:p>
        </p:txBody>
      </p:sp>
    </p:spTree>
    <p:extLst>
      <p:ext uri="{BB962C8B-B14F-4D97-AF65-F5344CB8AC3E}">
        <p14:creationId xmlns:p14="http://schemas.microsoft.com/office/powerpoint/2010/main" val="7932435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a:extLst>
              <a:ext uri="{FF2B5EF4-FFF2-40B4-BE49-F238E27FC236}">
                <a16:creationId xmlns:a16="http://schemas.microsoft.com/office/drawing/2014/main" id="{51E47A5C-2C51-47E8-D82A-2C60C53359E7}"/>
              </a:ext>
            </a:extLst>
          </p:cNvPr>
          <p:cNvSpPr>
            <a:spLocks noGrp="1"/>
          </p:cNvSpPr>
          <p:nvPr>
            <p:ph type="title"/>
          </p:nvPr>
        </p:nvSpPr>
        <p:spPr>
          <a:xfrm>
            <a:off x="3759995" y="685800"/>
            <a:ext cx="11556206" cy="2400300"/>
          </a:xfrm>
        </p:spPr>
        <p:txBody>
          <a:bodyPr/>
          <a:lstStyle/>
          <a:p>
            <a:r>
              <a:rPr lang="en-US" altLang="en-US" b="1" dirty="0">
                <a:solidFill>
                  <a:srgbClr val="FF0000"/>
                </a:solidFill>
              </a:rPr>
              <a:t>ĐỘ LỚN THỊ TRƯỜNG NGUYÊN LIỆU THỰC PHẨM</a:t>
            </a:r>
            <a:endParaRPr lang="en-US" altLang="en-US" b="1" dirty="0">
              <a:ln>
                <a:noFill/>
              </a:ln>
              <a:solidFill>
                <a:srgbClr val="FF0000"/>
              </a:solidFill>
            </a:endParaRPr>
          </a:p>
        </p:txBody>
      </p:sp>
      <p:sp>
        <p:nvSpPr>
          <p:cNvPr id="9219" name="TextBox 1">
            <a:extLst>
              <a:ext uri="{FF2B5EF4-FFF2-40B4-BE49-F238E27FC236}">
                <a16:creationId xmlns:a16="http://schemas.microsoft.com/office/drawing/2014/main" id="{2E60665E-1C85-C2BD-DE79-161274E831B2}"/>
              </a:ext>
            </a:extLst>
          </p:cNvPr>
          <p:cNvSpPr txBox="1">
            <a:spLocks noChangeArrowheads="1"/>
          </p:cNvSpPr>
          <p:nvPr/>
        </p:nvSpPr>
        <p:spPr bwMode="auto">
          <a:xfrm>
            <a:off x="3956254" y="2828003"/>
            <a:ext cx="13417346"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spcBef>
                <a:spcPct val="20000"/>
              </a:spcBef>
              <a:spcAft>
                <a:spcPts val="600"/>
              </a:spcAft>
              <a:buClr>
                <a:srgbClr val="1287C3"/>
              </a:buClr>
              <a:buSzPct val="145000"/>
              <a:buFont typeface="Arial" panose="020B0604020202020204" pitchFamily="34" charset="0"/>
              <a:buChar char="•"/>
              <a:defRPr sz="2400">
                <a:solidFill>
                  <a:schemeClr val="tx1"/>
                </a:solidFill>
                <a:latin typeface="Corbel" panose="020B0503020204020204" pitchFamily="34" charset="0"/>
              </a:defRPr>
            </a:lvl1pPr>
            <a:lvl2pPr marL="742950" indent="-285750">
              <a:spcBef>
                <a:spcPct val="20000"/>
              </a:spcBef>
              <a:spcAft>
                <a:spcPts val="600"/>
              </a:spcAft>
              <a:buClr>
                <a:srgbClr val="1287C3"/>
              </a:buClr>
              <a:buSzPct val="145000"/>
              <a:buFont typeface="Arial" panose="020B0604020202020204" pitchFamily="34" charset="0"/>
              <a:buChar char="•"/>
              <a:defRPr sz="2000">
                <a:solidFill>
                  <a:schemeClr val="tx1"/>
                </a:solidFill>
                <a:latin typeface="Corbel" panose="020B0503020204020204" pitchFamily="34" charset="0"/>
              </a:defRPr>
            </a:lvl2pPr>
            <a:lvl3pPr marL="1143000" indent="-228600">
              <a:spcBef>
                <a:spcPct val="20000"/>
              </a:spcBef>
              <a:spcAft>
                <a:spcPts val="600"/>
              </a:spcAft>
              <a:buClr>
                <a:srgbClr val="1287C3"/>
              </a:buClr>
              <a:buSzPct val="145000"/>
              <a:buFont typeface="Arial" panose="020B0604020202020204" pitchFamily="34" charset="0"/>
              <a:buChar char="•"/>
              <a:defRPr>
                <a:solidFill>
                  <a:schemeClr val="tx1"/>
                </a:solidFill>
                <a:latin typeface="Corbel" panose="020B0503020204020204" pitchFamily="34" charset="0"/>
              </a:defRPr>
            </a:lvl3pPr>
            <a:lvl4pPr marL="1600200" indent="-228600">
              <a:spcBef>
                <a:spcPct val="20000"/>
              </a:spcBef>
              <a:spcAft>
                <a:spcPts val="600"/>
              </a:spcAft>
              <a:buClr>
                <a:srgbClr val="1287C3"/>
              </a:buClr>
              <a:buSzPct val="145000"/>
              <a:buFont typeface="Arial" panose="020B0604020202020204" pitchFamily="34" charset="0"/>
              <a:buChar char="•"/>
              <a:defRPr sz="1600">
                <a:solidFill>
                  <a:schemeClr val="tx1"/>
                </a:solidFill>
                <a:latin typeface="Corbel" panose="020B0503020204020204" pitchFamily="34" charset="0"/>
              </a:defRPr>
            </a:lvl4pPr>
            <a:lvl5pPr marL="2057400" indent="-228600">
              <a:spcBef>
                <a:spcPct val="20000"/>
              </a:spcBef>
              <a:spcAft>
                <a:spcPts val="600"/>
              </a:spcAft>
              <a:buClr>
                <a:srgbClr val="1287C3"/>
              </a:buClr>
              <a:buSzPct val="145000"/>
              <a:buFont typeface="Arial" panose="020B0604020202020204" pitchFamily="34" charset="0"/>
              <a:buChar char="•"/>
              <a:defRPr sz="1400">
                <a:solidFill>
                  <a:schemeClr val="tx1"/>
                </a:solidFill>
                <a:latin typeface="Corbel" panose="020B0503020204020204" pitchFamily="34" charset="0"/>
              </a:defRPr>
            </a:lvl5pPr>
            <a:lvl6pPr marL="2514600" indent="-228600" eaLnBrk="0" fontAlgn="base" hangingPunct="0">
              <a:spcBef>
                <a:spcPct val="20000"/>
              </a:spcBef>
              <a:spcAft>
                <a:spcPts val="600"/>
              </a:spcAft>
              <a:buClr>
                <a:srgbClr val="1287C3"/>
              </a:buClr>
              <a:buSzPct val="145000"/>
              <a:buFont typeface="Arial" panose="020B0604020202020204" pitchFamily="34" charset="0"/>
              <a:buChar char="•"/>
              <a:defRPr sz="1400">
                <a:solidFill>
                  <a:schemeClr val="tx1"/>
                </a:solidFill>
                <a:latin typeface="Corbel" panose="020B0503020204020204" pitchFamily="34" charset="0"/>
              </a:defRPr>
            </a:lvl6pPr>
            <a:lvl7pPr marL="2971800" indent="-228600" eaLnBrk="0" fontAlgn="base" hangingPunct="0">
              <a:spcBef>
                <a:spcPct val="20000"/>
              </a:spcBef>
              <a:spcAft>
                <a:spcPts val="600"/>
              </a:spcAft>
              <a:buClr>
                <a:srgbClr val="1287C3"/>
              </a:buClr>
              <a:buSzPct val="145000"/>
              <a:buFont typeface="Arial" panose="020B0604020202020204" pitchFamily="34" charset="0"/>
              <a:buChar char="•"/>
              <a:defRPr sz="1400">
                <a:solidFill>
                  <a:schemeClr val="tx1"/>
                </a:solidFill>
                <a:latin typeface="Corbel" panose="020B0503020204020204" pitchFamily="34" charset="0"/>
              </a:defRPr>
            </a:lvl7pPr>
            <a:lvl8pPr marL="3429000" indent="-228600" eaLnBrk="0" fontAlgn="base" hangingPunct="0">
              <a:spcBef>
                <a:spcPct val="20000"/>
              </a:spcBef>
              <a:spcAft>
                <a:spcPts val="600"/>
              </a:spcAft>
              <a:buClr>
                <a:srgbClr val="1287C3"/>
              </a:buClr>
              <a:buSzPct val="145000"/>
              <a:buFont typeface="Arial" panose="020B0604020202020204" pitchFamily="34" charset="0"/>
              <a:buChar char="•"/>
              <a:defRPr sz="1400">
                <a:solidFill>
                  <a:schemeClr val="tx1"/>
                </a:solidFill>
                <a:latin typeface="Corbel" panose="020B0503020204020204" pitchFamily="34" charset="0"/>
              </a:defRPr>
            </a:lvl8pPr>
            <a:lvl9pPr marL="3886200" indent="-228600" eaLnBrk="0" fontAlgn="base" hangingPunct="0">
              <a:spcBef>
                <a:spcPct val="20000"/>
              </a:spcBef>
              <a:spcAft>
                <a:spcPts val="600"/>
              </a:spcAft>
              <a:buClr>
                <a:srgbClr val="1287C3"/>
              </a:buClr>
              <a:buSzPct val="145000"/>
              <a:buFont typeface="Arial" panose="020B0604020202020204" pitchFamily="34" charset="0"/>
              <a:buChar char="•"/>
              <a:defRPr sz="1400">
                <a:solidFill>
                  <a:schemeClr val="tx1"/>
                </a:solidFill>
                <a:latin typeface="Corbel" panose="020B0503020204020204" pitchFamily="34" charset="0"/>
              </a:defRPr>
            </a:lvl9pPr>
          </a:lstStyle>
          <a:p>
            <a:pPr>
              <a:spcBef>
                <a:spcPct val="0"/>
              </a:spcBef>
              <a:spcAft>
                <a:spcPct val="0"/>
              </a:spcAft>
              <a:buClrTx/>
              <a:buSzTx/>
              <a:buFont typeface="Wingdings" panose="05000000000000000000" pitchFamily="2" charset="2"/>
              <a:buChar char="ü"/>
            </a:pPr>
            <a:r>
              <a:rPr lang="en-US" sz="3600" dirty="0">
                <a:solidFill>
                  <a:srgbClr val="363636"/>
                </a:solidFill>
                <a:latin typeface="itcfranklingothicstd-book"/>
              </a:rPr>
              <a:t>Thị </a:t>
            </a:r>
            <a:r>
              <a:rPr lang="en-US" sz="3600" dirty="0" err="1">
                <a:solidFill>
                  <a:srgbClr val="363636"/>
                </a:solidFill>
                <a:latin typeface="itcfranklingothicstd-book"/>
              </a:rPr>
              <a:t>trường</a:t>
            </a:r>
            <a:r>
              <a:rPr lang="en-US" sz="3600" dirty="0">
                <a:solidFill>
                  <a:srgbClr val="363636"/>
                </a:solidFill>
                <a:latin typeface="itcfranklingothicstd-book"/>
              </a:rPr>
              <a:t> </a:t>
            </a:r>
            <a:r>
              <a:rPr lang="en-US" sz="3600" dirty="0" err="1">
                <a:solidFill>
                  <a:srgbClr val="363636"/>
                </a:solidFill>
                <a:latin typeface="itcfranklingothicstd-book"/>
              </a:rPr>
              <a:t>toàn</a:t>
            </a:r>
            <a:r>
              <a:rPr lang="en-US" sz="3600" dirty="0">
                <a:solidFill>
                  <a:srgbClr val="363636"/>
                </a:solidFill>
                <a:latin typeface="itcfranklingothicstd-book"/>
              </a:rPr>
              <a:t> </a:t>
            </a:r>
            <a:r>
              <a:rPr lang="en-US" sz="3600" dirty="0" err="1">
                <a:solidFill>
                  <a:srgbClr val="363636"/>
                </a:solidFill>
                <a:latin typeface="itcfranklingothicstd-book"/>
              </a:rPr>
              <a:t>cầu</a:t>
            </a:r>
            <a:r>
              <a:rPr lang="en-US" sz="3600" dirty="0">
                <a:solidFill>
                  <a:srgbClr val="363636"/>
                </a:solidFill>
                <a:latin typeface="itcfranklingothicstd-book"/>
              </a:rPr>
              <a:t> </a:t>
            </a:r>
            <a:r>
              <a:rPr lang="en-US" sz="3600" dirty="0" err="1">
                <a:solidFill>
                  <a:srgbClr val="363636"/>
                </a:solidFill>
                <a:latin typeface="itcfranklingothicstd-book"/>
              </a:rPr>
              <a:t>về</a:t>
            </a:r>
            <a:r>
              <a:rPr lang="en-US" sz="3600" dirty="0">
                <a:solidFill>
                  <a:srgbClr val="363636"/>
                </a:solidFill>
                <a:latin typeface="itcfranklingothicstd-book"/>
              </a:rPr>
              <a:t> </a:t>
            </a:r>
            <a:r>
              <a:rPr lang="en-US" sz="3600" dirty="0" err="1">
                <a:solidFill>
                  <a:srgbClr val="363636"/>
                </a:solidFill>
                <a:latin typeface="itcfranklingothicstd-book"/>
              </a:rPr>
              <a:t>nguyên</a:t>
            </a:r>
            <a:r>
              <a:rPr lang="en-US" sz="3600" dirty="0">
                <a:solidFill>
                  <a:srgbClr val="363636"/>
                </a:solidFill>
                <a:latin typeface="itcfranklingothicstd-book"/>
              </a:rPr>
              <a:t> </a:t>
            </a:r>
            <a:r>
              <a:rPr lang="en-US" sz="3600" dirty="0" err="1">
                <a:solidFill>
                  <a:srgbClr val="363636"/>
                </a:solidFill>
                <a:latin typeface="itcfranklingothicstd-book"/>
              </a:rPr>
              <a:t>liệu</a:t>
            </a:r>
            <a:r>
              <a:rPr lang="en-US" sz="3600" dirty="0">
                <a:solidFill>
                  <a:srgbClr val="363636"/>
                </a:solidFill>
                <a:latin typeface="itcfranklingothicstd-book"/>
              </a:rPr>
              <a:t> </a:t>
            </a:r>
            <a:r>
              <a:rPr lang="en-US" sz="3600" dirty="0" err="1">
                <a:solidFill>
                  <a:srgbClr val="363636"/>
                </a:solidFill>
                <a:latin typeface="itcfranklingothicstd-book"/>
              </a:rPr>
              <a:t>thực</a:t>
            </a:r>
            <a:r>
              <a:rPr lang="en-US" sz="3600" dirty="0">
                <a:solidFill>
                  <a:srgbClr val="363636"/>
                </a:solidFill>
                <a:latin typeface="itcfranklingothicstd-book"/>
              </a:rPr>
              <a:t> </a:t>
            </a:r>
            <a:r>
              <a:rPr lang="en-US" sz="3600" dirty="0" err="1">
                <a:solidFill>
                  <a:srgbClr val="363636"/>
                </a:solidFill>
                <a:latin typeface="itcfranklingothicstd-book"/>
              </a:rPr>
              <a:t>phẩm</a:t>
            </a:r>
            <a:r>
              <a:rPr lang="en-US" sz="3600" dirty="0">
                <a:solidFill>
                  <a:srgbClr val="363636"/>
                </a:solidFill>
                <a:latin typeface="itcfranklingothicstd-book"/>
              </a:rPr>
              <a:t> </a:t>
            </a:r>
            <a:r>
              <a:rPr lang="en-US" sz="3600" dirty="0" err="1">
                <a:solidFill>
                  <a:srgbClr val="363636"/>
                </a:solidFill>
                <a:latin typeface="itcfranklingothicstd-book"/>
              </a:rPr>
              <a:t>ước</a:t>
            </a:r>
            <a:r>
              <a:rPr lang="en-US" sz="3600" dirty="0">
                <a:solidFill>
                  <a:srgbClr val="363636"/>
                </a:solidFill>
                <a:latin typeface="itcfranklingothicstd-book"/>
              </a:rPr>
              <a:t> </a:t>
            </a:r>
            <a:r>
              <a:rPr lang="en-US" sz="3600" dirty="0" err="1">
                <a:solidFill>
                  <a:srgbClr val="363636"/>
                </a:solidFill>
                <a:latin typeface="itcfranklingothicstd-book"/>
              </a:rPr>
              <a:t>tính</a:t>
            </a:r>
            <a:r>
              <a:rPr lang="en-US" sz="3600" dirty="0">
                <a:solidFill>
                  <a:srgbClr val="363636"/>
                </a:solidFill>
                <a:latin typeface="itcfranklingothicstd-book"/>
              </a:rPr>
              <a:t> </a:t>
            </a:r>
            <a:r>
              <a:rPr lang="en-US" sz="3600" dirty="0" err="1">
                <a:solidFill>
                  <a:srgbClr val="363636"/>
                </a:solidFill>
                <a:latin typeface="itcfranklingothicstd-book"/>
              </a:rPr>
              <a:t>khoảng</a:t>
            </a:r>
            <a:r>
              <a:rPr lang="en-US" sz="3600" dirty="0">
                <a:solidFill>
                  <a:srgbClr val="363636"/>
                </a:solidFill>
                <a:latin typeface="itcfranklingothicstd-book"/>
              </a:rPr>
              <a:t> 101.9 </a:t>
            </a:r>
            <a:r>
              <a:rPr lang="en-US" sz="3600" dirty="0" err="1">
                <a:solidFill>
                  <a:srgbClr val="363636"/>
                </a:solidFill>
                <a:latin typeface="itcfranklingothicstd-book"/>
              </a:rPr>
              <a:t>tỉ</a:t>
            </a:r>
            <a:r>
              <a:rPr lang="en-US" sz="3600" dirty="0">
                <a:solidFill>
                  <a:srgbClr val="363636"/>
                </a:solidFill>
                <a:latin typeface="itcfranklingothicstd-book"/>
              </a:rPr>
              <a:t> USD </a:t>
            </a:r>
            <a:r>
              <a:rPr lang="en-US" sz="3600" dirty="0" err="1">
                <a:solidFill>
                  <a:srgbClr val="363636"/>
                </a:solidFill>
                <a:latin typeface="itcfranklingothicstd-book"/>
              </a:rPr>
              <a:t>vào</a:t>
            </a:r>
            <a:r>
              <a:rPr lang="en-US" sz="3600" dirty="0">
                <a:solidFill>
                  <a:srgbClr val="363636"/>
                </a:solidFill>
                <a:latin typeface="itcfranklingothicstd-book"/>
              </a:rPr>
              <a:t> </a:t>
            </a:r>
            <a:r>
              <a:rPr lang="en-US" sz="3600" dirty="0" err="1">
                <a:solidFill>
                  <a:srgbClr val="363636"/>
                </a:solidFill>
                <a:latin typeface="itcfranklingothicstd-book"/>
              </a:rPr>
              <a:t>năm</a:t>
            </a:r>
            <a:r>
              <a:rPr lang="en-US" sz="3600" dirty="0">
                <a:solidFill>
                  <a:srgbClr val="363636"/>
                </a:solidFill>
                <a:latin typeface="itcfranklingothicstd-book"/>
              </a:rPr>
              <a:t> 2023 </a:t>
            </a:r>
            <a:r>
              <a:rPr lang="en-US" sz="3600" dirty="0" err="1">
                <a:solidFill>
                  <a:srgbClr val="363636"/>
                </a:solidFill>
                <a:latin typeface="itcfranklingothicstd-book"/>
              </a:rPr>
              <a:t>và</a:t>
            </a:r>
            <a:r>
              <a:rPr lang="en-US" sz="3600" dirty="0">
                <a:solidFill>
                  <a:srgbClr val="363636"/>
                </a:solidFill>
                <a:latin typeface="itcfranklingothicstd-book"/>
              </a:rPr>
              <a:t> </a:t>
            </a:r>
            <a:r>
              <a:rPr lang="en-US" sz="3600" dirty="0" err="1">
                <a:solidFill>
                  <a:srgbClr val="363636"/>
                </a:solidFill>
                <a:latin typeface="itcfranklingothicstd-book"/>
              </a:rPr>
              <a:t>có</a:t>
            </a:r>
            <a:r>
              <a:rPr lang="en-US" sz="3600" dirty="0">
                <a:solidFill>
                  <a:srgbClr val="363636"/>
                </a:solidFill>
                <a:latin typeface="itcfranklingothicstd-book"/>
              </a:rPr>
              <a:t> </a:t>
            </a:r>
            <a:r>
              <a:rPr lang="en-US" sz="3600" dirty="0" err="1">
                <a:solidFill>
                  <a:srgbClr val="363636"/>
                </a:solidFill>
                <a:latin typeface="itcfranklingothicstd-book"/>
              </a:rPr>
              <a:t>tốc</a:t>
            </a:r>
            <a:r>
              <a:rPr lang="en-US" sz="3600" dirty="0">
                <a:solidFill>
                  <a:srgbClr val="363636"/>
                </a:solidFill>
                <a:latin typeface="itcfranklingothicstd-book"/>
              </a:rPr>
              <a:t> </a:t>
            </a:r>
            <a:r>
              <a:rPr lang="en-US" sz="3600" dirty="0" err="1">
                <a:solidFill>
                  <a:srgbClr val="363636"/>
                </a:solidFill>
                <a:latin typeface="itcfranklingothicstd-book"/>
              </a:rPr>
              <a:t>độ</a:t>
            </a:r>
            <a:r>
              <a:rPr lang="en-US" sz="3600" dirty="0">
                <a:solidFill>
                  <a:srgbClr val="363636"/>
                </a:solidFill>
                <a:latin typeface="itcfranklingothicstd-book"/>
              </a:rPr>
              <a:t> </a:t>
            </a:r>
            <a:r>
              <a:rPr lang="en-US" sz="3600" dirty="0" err="1">
                <a:solidFill>
                  <a:srgbClr val="363636"/>
                </a:solidFill>
                <a:latin typeface="itcfranklingothicstd-book"/>
              </a:rPr>
              <a:t>tăng</a:t>
            </a:r>
            <a:r>
              <a:rPr lang="en-US" sz="3600" dirty="0">
                <a:solidFill>
                  <a:srgbClr val="363636"/>
                </a:solidFill>
                <a:latin typeface="itcfranklingothicstd-book"/>
              </a:rPr>
              <a:t> </a:t>
            </a:r>
            <a:r>
              <a:rPr lang="en-US" sz="3600" dirty="0" err="1">
                <a:solidFill>
                  <a:srgbClr val="363636"/>
                </a:solidFill>
                <a:latin typeface="itcfranklingothicstd-book"/>
              </a:rPr>
              <a:t>trưởng</a:t>
            </a:r>
            <a:r>
              <a:rPr lang="en-US" sz="3600" dirty="0">
                <a:solidFill>
                  <a:srgbClr val="363636"/>
                </a:solidFill>
                <a:latin typeface="itcfranklingothicstd-book"/>
              </a:rPr>
              <a:t> </a:t>
            </a:r>
            <a:r>
              <a:rPr lang="en-US" sz="3600" dirty="0" err="1">
                <a:solidFill>
                  <a:srgbClr val="363636"/>
                </a:solidFill>
                <a:latin typeface="itcfranklingothicstd-book"/>
              </a:rPr>
              <a:t>kép</a:t>
            </a:r>
            <a:r>
              <a:rPr lang="en-US" sz="3600" dirty="0">
                <a:solidFill>
                  <a:srgbClr val="363636"/>
                </a:solidFill>
                <a:latin typeface="itcfranklingothicstd-book"/>
              </a:rPr>
              <a:t>  (CAGR)  5.2% </a:t>
            </a:r>
            <a:r>
              <a:rPr lang="en-US" sz="3600" dirty="0" err="1">
                <a:solidFill>
                  <a:srgbClr val="363636"/>
                </a:solidFill>
                <a:latin typeface="itcfranklingothicstd-book"/>
              </a:rPr>
              <a:t>từ</a:t>
            </a:r>
            <a:r>
              <a:rPr lang="en-US" sz="3600" dirty="0">
                <a:solidFill>
                  <a:srgbClr val="363636"/>
                </a:solidFill>
                <a:latin typeface="itcfranklingothicstd-book"/>
              </a:rPr>
              <a:t> 2024 </a:t>
            </a:r>
            <a:r>
              <a:rPr lang="en-US" sz="3600" dirty="0" err="1">
                <a:solidFill>
                  <a:srgbClr val="363636"/>
                </a:solidFill>
                <a:latin typeface="itcfranklingothicstd-book"/>
              </a:rPr>
              <a:t>đến</a:t>
            </a:r>
            <a:r>
              <a:rPr lang="en-US" sz="3600" dirty="0">
                <a:solidFill>
                  <a:srgbClr val="363636"/>
                </a:solidFill>
                <a:latin typeface="itcfranklingothicstd-book"/>
              </a:rPr>
              <a:t> 2030</a:t>
            </a:r>
          </a:p>
          <a:p>
            <a:pPr>
              <a:spcBef>
                <a:spcPct val="0"/>
              </a:spcBef>
              <a:spcAft>
                <a:spcPct val="0"/>
              </a:spcAft>
              <a:buClrTx/>
              <a:buSzTx/>
              <a:buFont typeface="Wingdings" panose="05000000000000000000" pitchFamily="2" charset="2"/>
              <a:buChar char="ü"/>
            </a:pPr>
            <a:r>
              <a:rPr lang="en-US" sz="3600" dirty="0" err="1">
                <a:solidFill>
                  <a:srgbClr val="363636"/>
                </a:solidFill>
                <a:latin typeface="itcfranklingothicstd-book"/>
              </a:rPr>
              <a:t>Có</a:t>
            </a:r>
            <a:r>
              <a:rPr lang="en-US" sz="3600" dirty="0">
                <a:solidFill>
                  <a:srgbClr val="363636"/>
                </a:solidFill>
                <a:latin typeface="itcfranklingothicstd-book"/>
              </a:rPr>
              <a:t> </a:t>
            </a:r>
            <a:r>
              <a:rPr lang="en-US" sz="3600" dirty="0" err="1">
                <a:solidFill>
                  <a:srgbClr val="363636"/>
                </a:solidFill>
                <a:latin typeface="itcfranklingothicstd-book"/>
              </a:rPr>
              <a:t>sự</a:t>
            </a:r>
            <a:r>
              <a:rPr lang="en-US" sz="3600" dirty="0">
                <a:solidFill>
                  <a:srgbClr val="363636"/>
                </a:solidFill>
                <a:latin typeface="itcfranklingothicstd-book"/>
              </a:rPr>
              <a:t> </a:t>
            </a:r>
            <a:r>
              <a:rPr lang="en-US" sz="3600" dirty="0" err="1">
                <a:solidFill>
                  <a:srgbClr val="363636"/>
                </a:solidFill>
                <a:latin typeface="itcfranklingothicstd-book"/>
              </a:rPr>
              <a:t>phát</a:t>
            </a:r>
            <a:r>
              <a:rPr lang="en-US" sz="3600" dirty="0">
                <a:solidFill>
                  <a:srgbClr val="363636"/>
                </a:solidFill>
                <a:latin typeface="itcfranklingothicstd-book"/>
              </a:rPr>
              <a:t> </a:t>
            </a:r>
            <a:r>
              <a:rPr lang="en-US" sz="3600" dirty="0" err="1">
                <a:solidFill>
                  <a:srgbClr val="363636"/>
                </a:solidFill>
                <a:latin typeface="itcfranklingothicstd-book"/>
              </a:rPr>
              <a:t>triển</a:t>
            </a:r>
            <a:r>
              <a:rPr lang="en-US" sz="3600" dirty="0">
                <a:solidFill>
                  <a:srgbClr val="363636"/>
                </a:solidFill>
                <a:latin typeface="itcfranklingothicstd-book"/>
              </a:rPr>
              <a:t> </a:t>
            </a:r>
            <a:r>
              <a:rPr lang="en-US" sz="3600" dirty="0" err="1">
                <a:solidFill>
                  <a:srgbClr val="363636"/>
                </a:solidFill>
                <a:latin typeface="itcfranklingothicstd-book"/>
              </a:rPr>
              <a:t>nhanh</a:t>
            </a:r>
            <a:r>
              <a:rPr lang="en-US" sz="3600" dirty="0">
                <a:solidFill>
                  <a:srgbClr val="363636"/>
                </a:solidFill>
                <a:latin typeface="itcfranklingothicstd-book"/>
              </a:rPr>
              <a:t> </a:t>
            </a:r>
            <a:r>
              <a:rPr lang="en-US" sz="3600" dirty="0" err="1">
                <a:solidFill>
                  <a:srgbClr val="363636"/>
                </a:solidFill>
                <a:latin typeface="itcfranklingothicstd-book"/>
              </a:rPr>
              <a:t>chóng</a:t>
            </a:r>
            <a:r>
              <a:rPr lang="en-US" sz="3600" dirty="0">
                <a:solidFill>
                  <a:srgbClr val="363636"/>
                </a:solidFill>
                <a:latin typeface="itcfranklingothicstd-book"/>
              </a:rPr>
              <a:t> </a:t>
            </a:r>
            <a:r>
              <a:rPr lang="en-US" sz="3600" dirty="0" err="1">
                <a:solidFill>
                  <a:srgbClr val="363636"/>
                </a:solidFill>
                <a:latin typeface="itcfranklingothicstd-book"/>
              </a:rPr>
              <a:t>trong</a:t>
            </a:r>
            <a:r>
              <a:rPr lang="en-US" sz="3600" dirty="0">
                <a:solidFill>
                  <a:srgbClr val="363636"/>
                </a:solidFill>
                <a:latin typeface="itcfranklingothicstd-book"/>
              </a:rPr>
              <a:t> </a:t>
            </a:r>
            <a:r>
              <a:rPr lang="en-US" sz="3600" dirty="0" err="1">
                <a:solidFill>
                  <a:srgbClr val="363636"/>
                </a:solidFill>
                <a:latin typeface="itcfranklingothicstd-book"/>
              </a:rPr>
              <a:t>các</a:t>
            </a:r>
            <a:r>
              <a:rPr lang="en-US" sz="3600" dirty="0">
                <a:solidFill>
                  <a:srgbClr val="363636"/>
                </a:solidFill>
                <a:latin typeface="itcfranklingothicstd-book"/>
              </a:rPr>
              <a:t> </a:t>
            </a:r>
            <a:r>
              <a:rPr lang="en-US" sz="3600" dirty="0" err="1">
                <a:solidFill>
                  <a:srgbClr val="363636"/>
                </a:solidFill>
                <a:latin typeface="itcfranklingothicstd-book"/>
              </a:rPr>
              <a:t>ngành</a:t>
            </a:r>
            <a:r>
              <a:rPr lang="en-US" sz="3600" dirty="0">
                <a:solidFill>
                  <a:srgbClr val="363636"/>
                </a:solidFill>
                <a:latin typeface="itcfranklingothicstd-book"/>
              </a:rPr>
              <a:t> </a:t>
            </a:r>
            <a:r>
              <a:rPr lang="en-US" sz="3600" dirty="0" err="1">
                <a:solidFill>
                  <a:srgbClr val="363636"/>
                </a:solidFill>
                <a:latin typeface="itcfranklingothicstd-book"/>
              </a:rPr>
              <a:t>công</a:t>
            </a:r>
            <a:r>
              <a:rPr lang="en-US" sz="3600" dirty="0">
                <a:solidFill>
                  <a:srgbClr val="363636"/>
                </a:solidFill>
                <a:latin typeface="itcfranklingothicstd-book"/>
              </a:rPr>
              <a:t> </a:t>
            </a:r>
            <a:r>
              <a:rPr lang="en-US" sz="3600" dirty="0" err="1">
                <a:solidFill>
                  <a:srgbClr val="363636"/>
                </a:solidFill>
                <a:latin typeface="itcfranklingothicstd-book"/>
              </a:rPr>
              <a:t>nghiệp</a:t>
            </a:r>
            <a:r>
              <a:rPr lang="en-US" sz="3600" dirty="0">
                <a:solidFill>
                  <a:srgbClr val="363636"/>
                </a:solidFill>
                <a:latin typeface="itcfranklingothicstd-book"/>
              </a:rPr>
              <a:t> </a:t>
            </a:r>
            <a:r>
              <a:rPr lang="en-US" sz="3600" dirty="0" err="1">
                <a:solidFill>
                  <a:srgbClr val="363636"/>
                </a:solidFill>
                <a:latin typeface="itcfranklingothicstd-book"/>
              </a:rPr>
              <a:t>cốt</a:t>
            </a:r>
            <a:r>
              <a:rPr lang="en-US" sz="3600" dirty="0">
                <a:solidFill>
                  <a:srgbClr val="363636"/>
                </a:solidFill>
                <a:latin typeface="itcfranklingothicstd-book"/>
              </a:rPr>
              <a:t> </a:t>
            </a:r>
            <a:r>
              <a:rPr lang="en-US" sz="3600" dirty="0" err="1">
                <a:solidFill>
                  <a:srgbClr val="363636"/>
                </a:solidFill>
                <a:latin typeface="itcfranklingothicstd-book"/>
              </a:rPr>
              <a:t>lõi</a:t>
            </a:r>
            <a:r>
              <a:rPr lang="en-US" sz="3600" dirty="0">
                <a:solidFill>
                  <a:srgbClr val="363636"/>
                </a:solidFill>
                <a:latin typeface="itcfranklingothicstd-book"/>
              </a:rPr>
              <a:t> </a:t>
            </a:r>
            <a:r>
              <a:rPr lang="en-US" sz="3600" dirty="0" err="1">
                <a:solidFill>
                  <a:srgbClr val="363636"/>
                </a:solidFill>
                <a:latin typeface="itcfranklingothicstd-book"/>
              </a:rPr>
              <a:t>như</a:t>
            </a:r>
            <a:r>
              <a:rPr lang="en-US" sz="3600" dirty="0">
                <a:solidFill>
                  <a:srgbClr val="363636"/>
                </a:solidFill>
                <a:latin typeface="itcfranklingothicstd-book"/>
              </a:rPr>
              <a:t> </a:t>
            </a:r>
            <a:r>
              <a:rPr lang="en-US" sz="3600" dirty="0" err="1">
                <a:solidFill>
                  <a:srgbClr val="363636"/>
                </a:solidFill>
                <a:latin typeface="itcfranklingothicstd-book"/>
              </a:rPr>
              <a:t>thực</a:t>
            </a:r>
            <a:r>
              <a:rPr lang="en-US" sz="3600" dirty="0">
                <a:solidFill>
                  <a:srgbClr val="363636"/>
                </a:solidFill>
                <a:latin typeface="itcfranklingothicstd-book"/>
              </a:rPr>
              <a:t> </a:t>
            </a:r>
            <a:r>
              <a:rPr lang="en-US" sz="3600" dirty="0" err="1">
                <a:solidFill>
                  <a:srgbClr val="363636"/>
                </a:solidFill>
                <a:latin typeface="itcfranklingothicstd-book"/>
              </a:rPr>
              <a:t>phẩm</a:t>
            </a:r>
            <a:r>
              <a:rPr lang="en-US" sz="3600" dirty="0">
                <a:solidFill>
                  <a:srgbClr val="363636"/>
                </a:solidFill>
                <a:latin typeface="itcfranklingothicstd-book"/>
              </a:rPr>
              <a:t> </a:t>
            </a:r>
            <a:r>
              <a:rPr lang="en-US" sz="3600" dirty="0" err="1">
                <a:solidFill>
                  <a:srgbClr val="363636"/>
                </a:solidFill>
                <a:latin typeface="itcfranklingothicstd-book"/>
              </a:rPr>
              <a:t>và</a:t>
            </a:r>
            <a:r>
              <a:rPr lang="en-US" sz="3600" dirty="0">
                <a:solidFill>
                  <a:srgbClr val="363636"/>
                </a:solidFill>
                <a:latin typeface="itcfranklingothicstd-book"/>
              </a:rPr>
              <a:t> </a:t>
            </a:r>
            <a:r>
              <a:rPr lang="en-US" sz="3600" dirty="0" err="1">
                <a:solidFill>
                  <a:srgbClr val="363636"/>
                </a:solidFill>
                <a:latin typeface="itcfranklingothicstd-book"/>
              </a:rPr>
              <a:t>đồ</a:t>
            </a:r>
            <a:r>
              <a:rPr lang="en-US" sz="3600" dirty="0">
                <a:solidFill>
                  <a:srgbClr val="363636"/>
                </a:solidFill>
                <a:latin typeface="itcfranklingothicstd-book"/>
              </a:rPr>
              <a:t> </a:t>
            </a:r>
            <a:r>
              <a:rPr lang="en-US" sz="3600" dirty="0" err="1">
                <a:solidFill>
                  <a:srgbClr val="363636"/>
                </a:solidFill>
                <a:latin typeface="itcfranklingothicstd-book"/>
              </a:rPr>
              <a:t>uống</a:t>
            </a:r>
            <a:r>
              <a:rPr lang="en-US" sz="3600" dirty="0">
                <a:solidFill>
                  <a:srgbClr val="363636"/>
                </a:solidFill>
                <a:latin typeface="itcfranklingothicstd-book"/>
              </a:rPr>
              <a:t>, </a:t>
            </a:r>
            <a:r>
              <a:rPr lang="en-US" sz="3600" dirty="0" err="1">
                <a:solidFill>
                  <a:srgbClr val="363636"/>
                </a:solidFill>
                <a:latin typeface="itcfranklingothicstd-book"/>
              </a:rPr>
              <a:t>dược</a:t>
            </a:r>
            <a:r>
              <a:rPr lang="en-US" sz="3600" dirty="0">
                <a:solidFill>
                  <a:srgbClr val="363636"/>
                </a:solidFill>
                <a:latin typeface="itcfranklingothicstd-book"/>
              </a:rPr>
              <a:t> </a:t>
            </a:r>
            <a:r>
              <a:rPr lang="en-US" sz="3600" dirty="0" err="1">
                <a:solidFill>
                  <a:srgbClr val="363636"/>
                </a:solidFill>
                <a:latin typeface="itcfranklingothicstd-book"/>
              </a:rPr>
              <a:t>phẩm</a:t>
            </a:r>
            <a:r>
              <a:rPr lang="en-US" sz="3600" dirty="0">
                <a:solidFill>
                  <a:srgbClr val="363636"/>
                </a:solidFill>
                <a:latin typeface="itcfranklingothicstd-book"/>
              </a:rPr>
              <a:t>, </a:t>
            </a:r>
            <a:r>
              <a:rPr lang="en-US" sz="3600" dirty="0" err="1">
                <a:solidFill>
                  <a:srgbClr val="363636"/>
                </a:solidFill>
                <a:latin typeface="itcfranklingothicstd-book"/>
              </a:rPr>
              <a:t>mỹ</a:t>
            </a:r>
            <a:r>
              <a:rPr lang="en-US" sz="3600" dirty="0">
                <a:solidFill>
                  <a:srgbClr val="363636"/>
                </a:solidFill>
                <a:latin typeface="itcfranklingothicstd-book"/>
              </a:rPr>
              <a:t> </a:t>
            </a:r>
            <a:r>
              <a:rPr lang="en-US" sz="3600" dirty="0" err="1">
                <a:solidFill>
                  <a:srgbClr val="363636"/>
                </a:solidFill>
                <a:latin typeface="itcfranklingothicstd-book"/>
              </a:rPr>
              <a:t>phẩm</a:t>
            </a:r>
            <a:r>
              <a:rPr lang="en-US" sz="3600" dirty="0">
                <a:solidFill>
                  <a:srgbClr val="363636"/>
                </a:solidFill>
                <a:latin typeface="itcfranklingothicstd-book"/>
              </a:rPr>
              <a:t>. </a:t>
            </a:r>
            <a:r>
              <a:rPr lang="en-US" sz="3600" dirty="0" err="1">
                <a:solidFill>
                  <a:srgbClr val="363636"/>
                </a:solidFill>
                <a:latin typeface="itcfranklingothicstd-book"/>
              </a:rPr>
              <a:t>Ngoài</a:t>
            </a:r>
            <a:r>
              <a:rPr lang="en-US" sz="3600" dirty="0">
                <a:solidFill>
                  <a:srgbClr val="363636"/>
                </a:solidFill>
                <a:latin typeface="itcfranklingothicstd-book"/>
              </a:rPr>
              <a:t> </a:t>
            </a:r>
            <a:r>
              <a:rPr lang="en-US" sz="3600" dirty="0" err="1">
                <a:solidFill>
                  <a:srgbClr val="363636"/>
                </a:solidFill>
                <a:latin typeface="itcfranklingothicstd-book"/>
              </a:rPr>
              <a:t>việc</a:t>
            </a:r>
            <a:r>
              <a:rPr lang="en-US" sz="3600" dirty="0">
                <a:solidFill>
                  <a:srgbClr val="363636"/>
                </a:solidFill>
                <a:latin typeface="itcfranklingothicstd-book"/>
              </a:rPr>
              <a:t> </a:t>
            </a:r>
            <a:r>
              <a:rPr lang="en-US" sz="3600" dirty="0" err="1">
                <a:solidFill>
                  <a:srgbClr val="363636"/>
                </a:solidFill>
                <a:latin typeface="itcfranklingothicstd-book"/>
              </a:rPr>
              <a:t>phát</a:t>
            </a:r>
            <a:r>
              <a:rPr lang="en-US" sz="3600" dirty="0">
                <a:solidFill>
                  <a:srgbClr val="363636"/>
                </a:solidFill>
                <a:latin typeface="itcfranklingothicstd-book"/>
              </a:rPr>
              <a:t> </a:t>
            </a:r>
            <a:r>
              <a:rPr lang="en-US" sz="3600" dirty="0" err="1">
                <a:solidFill>
                  <a:srgbClr val="363636"/>
                </a:solidFill>
                <a:latin typeface="itcfranklingothicstd-book"/>
              </a:rPr>
              <a:t>triển</a:t>
            </a:r>
            <a:r>
              <a:rPr lang="en-US" sz="3600" dirty="0">
                <a:solidFill>
                  <a:srgbClr val="363636"/>
                </a:solidFill>
                <a:latin typeface="itcfranklingothicstd-book"/>
              </a:rPr>
              <a:t> B2B, </a:t>
            </a:r>
            <a:r>
              <a:rPr lang="en-US" sz="3600" dirty="0" err="1">
                <a:solidFill>
                  <a:srgbClr val="363636"/>
                </a:solidFill>
                <a:latin typeface="itcfranklingothicstd-book"/>
              </a:rPr>
              <a:t>nguyên</a:t>
            </a:r>
            <a:r>
              <a:rPr lang="en-US" sz="3600" dirty="0">
                <a:solidFill>
                  <a:srgbClr val="363636"/>
                </a:solidFill>
                <a:latin typeface="itcfranklingothicstd-book"/>
              </a:rPr>
              <a:t> </a:t>
            </a:r>
            <a:r>
              <a:rPr lang="en-US" sz="3600" dirty="0" err="1">
                <a:solidFill>
                  <a:srgbClr val="363636"/>
                </a:solidFill>
                <a:latin typeface="itcfranklingothicstd-book"/>
              </a:rPr>
              <a:t>liệu</a:t>
            </a:r>
            <a:r>
              <a:rPr lang="en-US" sz="3600" dirty="0">
                <a:solidFill>
                  <a:srgbClr val="363636"/>
                </a:solidFill>
                <a:latin typeface="itcfranklingothicstd-book"/>
              </a:rPr>
              <a:t> </a:t>
            </a:r>
            <a:r>
              <a:rPr lang="en-US" sz="3600" dirty="0" err="1">
                <a:solidFill>
                  <a:srgbClr val="363636"/>
                </a:solidFill>
                <a:latin typeface="itcfranklingothicstd-book"/>
              </a:rPr>
              <a:t>còn</a:t>
            </a:r>
            <a:r>
              <a:rPr lang="en-US" sz="3600" dirty="0">
                <a:solidFill>
                  <a:srgbClr val="363636"/>
                </a:solidFill>
                <a:latin typeface="itcfranklingothicstd-book"/>
              </a:rPr>
              <a:t> </a:t>
            </a:r>
            <a:r>
              <a:rPr lang="en-US" sz="3600" dirty="0" err="1">
                <a:solidFill>
                  <a:srgbClr val="363636"/>
                </a:solidFill>
                <a:latin typeface="itcfranklingothicstd-book"/>
              </a:rPr>
              <a:t>được</a:t>
            </a:r>
            <a:r>
              <a:rPr lang="en-US" sz="3600" dirty="0">
                <a:solidFill>
                  <a:srgbClr val="363636"/>
                </a:solidFill>
                <a:latin typeface="itcfranklingothicstd-book"/>
              </a:rPr>
              <a:t> </a:t>
            </a:r>
            <a:r>
              <a:rPr lang="en-US" sz="3600" dirty="0" err="1">
                <a:solidFill>
                  <a:srgbClr val="363636"/>
                </a:solidFill>
                <a:latin typeface="itcfranklingothicstd-book"/>
              </a:rPr>
              <a:t>cung</a:t>
            </a:r>
            <a:r>
              <a:rPr lang="en-US" sz="3600" dirty="0">
                <a:solidFill>
                  <a:srgbClr val="363636"/>
                </a:solidFill>
                <a:latin typeface="itcfranklingothicstd-book"/>
              </a:rPr>
              <a:t> </a:t>
            </a:r>
            <a:r>
              <a:rPr lang="en-US" sz="3600" dirty="0" err="1">
                <a:solidFill>
                  <a:srgbClr val="363636"/>
                </a:solidFill>
                <a:latin typeface="itcfranklingothicstd-book"/>
              </a:rPr>
              <a:t>cấp</a:t>
            </a:r>
            <a:r>
              <a:rPr lang="en-US" sz="3600" dirty="0">
                <a:solidFill>
                  <a:srgbClr val="363636"/>
                </a:solidFill>
                <a:latin typeface="itcfranklingothicstd-book"/>
              </a:rPr>
              <a:t> </a:t>
            </a:r>
            <a:r>
              <a:rPr lang="en-US" sz="3600" dirty="0" err="1">
                <a:solidFill>
                  <a:srgbClr val="363636"/>
                </a:solidFill>
                <a:latin typeface="itcfranklingothicstd-book"/>
              </a:rPr>
              <a:t>thông</a:t>
            </a:r>
            <a:r>
              <a:rPr lang="en-US" sz="3600" dirty="0">
                <a:solidFill>
                  <a:srgbClr val="363636"/>
                </a:solidFill>
                <a:latin typeface="itcfranklingothicstd-book"/>
              </a:rPr>
              <a:t> qua </a:t>
            </a:r>
            <a:r>
              <a:rPr lang="en-US" sz="3600" dirty="0" err="1">
                <a:solidFill>
                  <a:srgbClr val="363636"/>
                </a:solidFill>
                <a:latin typeface="itcfranklingothicstd-book"/>
              </a:rPr>
              <a:t>chuỗi</a:t>
            </a:r>
            <a:r>
              <a:rPr lang="en-US" sz="3600" dirty="0">
                <a:solidFill>
                  <a:srgbClr val="363636"/>
                </a:solidFill>
                <a:latin typeface="itcfranklingothicstd-book"/>
              </a:rPr>
              <a:t> </a:t>
            </a:r>
            <a:r>
              <a:rPr lang="en-US" sz="3600" dirty="0" err="1">
                <a:solidFill>
                  <a:srgbClr val="363636"/>
                </a:solidFill>
                <a:latin typeface="itcfranklingothicstd-book"/>
              </a:rPr>
              <a:t>bán</a:t>
            </a:r>
            <a:r>
              <a:rPr lang="en-US" sz="3600" dirty="0">
                <a:solidFill>
                  <a:srgbClr val="363636"/>
                </a:solidFill>
                <a:latin typeface="itcfranklingothicstd-book"/>
              </a:rPr>
              <a:t> </a:t>
            </a:r>
            <a:r>
              <a:rPr lang="en-US" sz="3600" dirty="0" err="1">
                <a:solidFill>
                  <a:srgbClr val="363636"/>
                </a:solidFill>
                <a:latin typeface="itcfranklingothicstd-book"/>
              </a:rPr>
              <a:t>lẻ</a:t>
            </a:r>
            <a:r>
              <a:rPr lang="en-US" sz="3600" dirty="0">
                <a:solidFill>
                  <a:srgbClr val="363636"/>
                </a:solidFill>
                <a:latin typeface="itcfranklingothicstd-book"/>
              </a:rPr>
              <a:t> </a:t>
            </a:r>
            <a:r>
              <a:rPr lang="en-US" sz="3600" dirty="0" err="1">
                <a:solidFill>
                  <a:srgbClr val="363636"/>
                </a:solidFill>
                <a:latin typeface="itcfranklingothicstd-book"/>
              </a:rPr>
              <a:t>để</a:t>
            </a:r>
            <a:r>
              <a:rPr lang="en-US" sz="3600" dirty="0">
                <a:solidFill>
                  <a:srgbClr val="363636"/>
                </a:solidFill>
                <a:latin typeface="itcfranklingothicstd-book"/>
              </a:rPr>
              <a:t> </a:t>
            </a:r>
            <a:r>
              <a:rPr lang="en-US" sz="3600" dirty="0" err="1">
                <a:solidFill>
                  <a:srgbClr val="363636"/>
                </a:solidFill>
                <a:latin typeface="itcfranklingothicstd-book"/>
              </a:rPr>
              <a:t>gia</a:t>
            </a:r>
            <a:r>
              <a:rPr lang="en-US" sz="3600" dirty="0">
                <a:solidFill>
                  <a:srgbClr val="363636"/>
                </a:solidFill>
                <a:latin typeface="itcfranklingothicstd-book"/>
              </a:rPr>
              <a:t> </a:t>
            </a:r>
            <a:r>
              <a:rPr lang="en-US" sz="3600" dirty="0" err="1">
                <a:solidFill>
                  <a:srgbClr val="363636"/>
                </a:solidFill>
                <a:latin typeface="itcfranklingothicstd-book"/>
              </a:rPr>
              <a:t>tăng</a:t>
            </a:r>
            <a:r>
              <a:rPr lang="en-US" sz="3600" dirty="0">
                <a:solidFill>
                  <a:srgbClr val="363636"/>
                </a:solidFill>
                <a:latin typeface="itcfranklingothicstd-book"/>
              </a:rPr>
              <a:t> </a:t>
            </a:r>
            <a:r>
              <a:rPr lang="en-US" sz="3600" dirty="0" err="1">
                <a:solidFill>
                  <a:srgbClr val="363636"/>
                </a:solidFill>
                <a:latin typeface="itcfranklingothicstd-book"/>
              </a:rPr>
              <a:t>sự</a:t>
            </a:r>
            <a:r>
              <a:rPr lang="en-US" sz="3600" dirty="0">
                <a:solidFill>
                  <a:srgbClr val="363636"/>
                </a:solidFill>
                <a:latin typeface="itcfranklingothicstd-book"/>
              </a:rPr>
              <a:t> </a:t>
            </a:r>
            <a:r>
              <a:rPr lang="en-US" sz="3600" dirty="0" err="1">
                <a:solidFill>
                  <a:srgbClr val="363636"/>
                </a:solidFill>
                <a:latin typeface="itcfranklingothicstd-book"/>
              </a:rPr>
              <a:t>phát</a:t>
            </a:r>
            <a:r>
              <a:rPr lang="en-US" sz="3600" dirty="0">
                <a:solidFill>
                  <a:srgbClr val="363636"/>
                </a:solidFill>
                <a:latin typeface="itcfranklingothicstd-book"/>
              </a:rPr>
              <a:t> </a:t>
            </a:r>
            <a:r>
              <a:rPr lang="en-US" sz="3600" dirty="0" err="1">
                <a:solidFill>
                  <a:srgbClr val="363636"/>
                </a:solidFill>
                <a:latin typeface="itcfranklingothicstd-book"/>
              </a:rPr>
              <a:t>triển</a:t>
            </a:r>
            <a:r>
              <a:rPr lang="en-US" sz="3600" dirty="0">
                <a:solidFill>
                  <a:srgbClr val="363636"/>
                </a:solidFill>
                <a:latin typeface="itcfranklingothicstd-book"/>
              </a:rPr>
              <a:t> </a:t>
            </a:r>
            <a:r>
              <a:rPr lang="en-US" sz="3600" dirty="0" err="1">
                <a:solidFill>
                  <a:srgbClr val="363636"/>
                </a:solidFill>
                <a:latin typeface="itcfranklingothicstd-book"/>
              </a:rPr>
              <a:t>của</a:t>
            </a:r>
            <a:r>
              <a:rPr lang="en-US" sz="3600" dirty="0">
                <a:solidFill>
                  <a:srgbClr val="363636"/>
                </a:solidFill>
                <a:latin typeface="itcfranklingothicstd-book"/>
              </a:rPr>
              <a:t> </a:t>
            </a:r>
            <a:r>
              <a:rPr lang="en-US" sz="3600" dirty="0" err="1">
                <a:solidFill>
                  <a:srgbClr val="363636"/>
                </a:solidFill>
                <a:latin typeface="itcfranklingothicstd-book"/>
              </a:rPr>
              <a:t>các</a:t>
            </a:r>
            <a:r>
              <a:rPr lang="en-US" sz="3600" dirty="0">
                <a:solidFill>
                  <a:srgbClr val="363636"/>
                </a:solidFill>
                <a:latin typeface="itcfranklingothicstd-book"/>
              </a:rPr>
              <a:t> </a:t>
            </a:r>
            <a:r>
              <a:rPr lang="en-US" sz="3600" dirty="0" err="1">
                <a:solidFill>
                  <a:srgbClr val="363636"/>
                </a:solidFill>
                <a:latin typeface="itcfranklingothicstd-book"/>
              </a:rPr>
              <a:t>ngành</a:t>
            </a:r>
            <a:r>
              <a:rPr lang="en-US" sz="3600" dirty="0">
                <a:solidFill>
                  <a:srgbClr val="363636"/>
                </a:solidFill>
                <a:latin typeface="itcfranklingothicstd-book"/>
              </a:rPr>
              <a:t> </a:t>
            </a:r>
            <a:r>
              <a:rPr lang="en-US" sz="3600" dirty="0" err="1">
                <a:solidFill>
                  <a:srgbClr val="363636"/>
                </a:solidFill>
                <a:latin typeface="itcfranklingothicstd-book"/>
              </a:rPr>
              <a:t>công</a:t>
            </a:r>
            <a:r>
              <a:rPr lang="en-US" sz="3600" dirty="0">
                <a:solidFill>
                  <a:srgbClr val="363636"/>
                </a:solidFill>
                <a:latin typeface="itcfranklingothicstd-book"/>
              </a:rPr>
              <a:t> </a:t>
            </a:r>
            <a:r>
              <a:rPr lang="en-US" sz="3600" dirty="0" err="1">
                <a:solidFill>
                  <a:srgbClr val="363636"/>
                </a:solidFill>
                <a:latin typeface="itcfranklingothicstd-book"/>
              </a:rPr>
              <a:t>nghiệp</a:t>
            </a:r>
            <a:r>
              <a:rPr lang="en-US" altLang="en-US" sz="3600" dirty="0">
                <a:latin typeface="Arial" panose="020B0604020202020204" pitchFamily="34" charset="0"/>
              </a:rPr>
              <a:t>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7EAED86C-4A82-C6F1-01CE-2D270EAFD391}"/>
              </a:ext>
            </a:extLst>
          </p:cNvPr>
          <p:cNvSpPr txBox="1"/>
          <p:nvPr/>
        </p:nvSpPr>
        <p:spPr>
          <a:xfrm>
            <a:off x="6591300" y="3686002"/>
            <a:ext cx="5105400" cy="1323439"/>
          </a:xfrm>
          <a:prstGeom prst="rect">
            <a:avLst/>
          </a:prstGeom>
          <a:noFill/>
        </p:spPr>
        <p:txBody>
          <a:bodyPr wrap="square">
            <a:spAutoFit/>
          </a:bodyPr>
          <a:lstStyle/>
          <a:p>
            <a:pPr defTabSz="815420">
              <a:defRPr sz="1400" b="0" i="0" u="none" strike="noStrike" kern="1200" spc="0" baseline="0">
                <a:solidFill>
                  <a:srgbClr val="002060"/>
                </a:solidFill>
                <a:latin typeface="+mn-lt"/>
                <a:ea typeface="+mn-ea"/>
                <a:cs typeface="+mn-cs"/>
              </a:defRPr>
            </a:pPr>
            <a:r>
              <a:rPr lang="en-US" sz="8000" b="1">
                <a:solidFill>
                  <a:srgbClr val="002060"/>
                </a:solidFill>
                <a:latin typeface="Poppins" panose="00000500000000000000" pitchFamily="2" charset="0"/>
              </a:rPr>
              <a:t>RTD Tea</a:t>
            </a:r>
          </a:p>
        </p:txBody>
      </p:sp>
      <p:sp>
        <p:nvSpPr>
          <p:cNvPr id="9" name="TextBox 8">
            <a:extLst>
              <a:ext uri="{FF2B5EF4-FFF2-40B4-BE49-F238E27FC236}">
                <a16:creationId xmlns:a16="http://schemas.microsoft.com/office/drawing/2014/main" id="{66740B13-891F-431B-AD2C-53486AC08615}"/>
              </a:ext>
            </a:extLst>
          </p:cNvPr>
          <p:cNvSpPr txBox="1"/>
          <p:nvPr/>
        </p:nvSpPr>
        <p:spPr>
          <a:xfrm>
            <a:off x="16154400" y="9407723"/>
            <a:ext cx="2096180" cy="584775"/>
          </a:xfrm>
          <a:prstGeom prst="rect">
            <a:avLst/>
          </a:prstGeom>
          <a:noFill/>
        </p:spPr>
        <p:txBody>
          <a:bodyPr wrap="square">
            <a:spAutoFit/>
          </a:bodyPr>
          <a:lstStyle/>
          <a:p>
            <a:r>
              <a:rPr lang="en-US" sz="1600" b="0" i="0">
                <a:solidFill>
                  <a:srgbClr val="333333"/>
                </a:solidFill>
                <a:effectLst/>
                <a:latin typeface="Poppins" panose="00000500000000000000" pitchFamily="2" charset="0"/>
              </a:rPr>
              <a:t>Source: Euromonitor</a:t>
            </a:r>
            <a:endParaRPr lang="en-US" sz="1600"/>
          </a:p>
        </p:txBody>
      </p:sp>
    </p:spTree>
    <p:extLst>
      <p:ext uri="{BB962C8B-B14F-4D97-AF65-F5344CB8AC3E}">
        <p14:creationId xmlns:p14="http://schemas.microsoft.com/office/powerpoint/2010/main" val="15043501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6772E7A-68AA-E172-8AFB-966571BF0D38}"/>
              </a:ext>
            </a:extLst>
          </p:cNvPr>
          <p:cNvSpPr txBox="1"/>
          <p:nvPr/>
        </p:nvSpPr>
        <p:spPr>
          <a:xfrm>
            <a:off x="762000" y="571500"/>
            <a:ext cx="15659780" cy="738664"/>
          </a:xfrm>
          <a:prstGeom prst="rect">
            <a:avLst/>
          </a:prstGeom>
          <a:noFill/>
        </p:spPr>
        <p:txBody>
          <a:bodyPr wrap="square">
            <a:spAutoFit/>
          </a:bodyPr>
          <a:lstStyle/>
          <a:p>
            <a:pPr defTabSz="815420">
              <a:defRPr sz="1400" b="0" i="0" u="none" strike="noStrike" kern="1200" spc="0" baseline="0">
                <a:solidFill>
                  <a:srgbClr val="002060"/>
                </a:solidFill>
                <a:latin typeface="+mn-lt"/>
                <a:ea typeface="+mn-ea"/>
                <a:cs typeface="+mn-cs"/>
              </a:defRPr>
            </a:pPr>
            <a:r>
              <a:rPr lang="en-US" sz="4200" b="1">
                <a:solidFill>
                  <a:srgbClr val="002060"/>
                </a:solidFill>
                <a:latin typeface="Poppins" panose="00000500000000000000" pitchFamily="2" charset="0"/>
              </a:rPr>
              <a:t>RTD Tea in Vietnam market - 2023</a:t>
            </a:r>
          </a:p>
        </p:txBody>
      </p:sp>
      <p:sp>
        <p:nvSpPr>
          <p:cNvPr id="12" name="Freeform 7">
            <a:extLst>
              <a:ext uri="{FF2B5EF4-FFF2-40B4-BE49-F238E27FC236}">
                <a16:creationId xmlns:a16="http://schemas.microsoft.com/office/drawing/2014/main" id="{51C4E892-6AE8-76F2-977B-B09C11A3B9FD}"/>
              </a:ext>
            </a:extLst>
          </p:cNvPr>
          <p:cNvSpPr/>
          <p:nvPr/>
        </p:nvSpPr>
        <p:spPr>
          <a:xfrm>
            <a:off x="814136" y="1674725"/>
            <a:ext cx="7110663" cy="769442"/>
          </a:xfrm>
          <a:custGeom>
            <a:avLst/>
            <a:gdLst/>
            <a:ahLst/>
            <a:cxnLst/>
            <a:rect l="l" t="t" r="r" b="b"/>
            <a:pathLst>
              <a:path w="1708996" h="320132">
                <a:moveTo>
                  <a:pt x="0" y="0"/>
                </a:moveTo>
                <a:lnTo>
                  <a:pt x="1708996" y="0"/>
                </a:lnTo>
                <a:lnTo>
                  <a:pt x="1708996" y="320132"/>
                </a:lnTo>
                <a:lnTo>
                  <a:pt x="0" y="320132"/>
                </a:lnTo>
                <a:close/>
              </a:path>
            </a:pathLst>
          </a:custGeom>
          <a:solidFill>
            <a:srgbClr val="D5A551"/>
          </a:solidFill>
        </p:spPr>
        <p:txBody>
          <a:bodyPr/>
          <a:lstStyle/>
          <a:p>
            <a:endParaRPr lang="en-US"/>
          </a:p>
        </p:txBody>
      </p:sp>
      <p:sp>
        <p:nvSpPr>
          <p:cNvPr id="13" name="TextBox 12">
            <a:extLst>
              <a:ext uri="{FF2B5EF4-FFF2-40B4-BE49-F238E27FC236}">
                <a16:creationId xmlns:a16="http://schemas.microsoft.com/office/drawing/2014/main" id="{4CDF0DD5-4128-EA7A-A0A9-21563386AAF1}"/>
              </a:ext>
            </a:extLst>
          </p:cNvPr>
          <p:cNvSpPr txBox="1"/>
          <p:nvPr/>
        </p:nvSpPr>
        <p:spPr>
          <a:xfrm>
            <a:off x="1524000" y="1753443"/>
            <a:ext cx="6755912" cy="584775"/>
          </a:xfrm>
          <a:prstGeom prst="rect">
            <a:avLst/>
          </a:prstGeom>
          <a:noFill/>
        </p:spPr>
        <p:txBody>
          <a:bodyPr wrap="square">
            <a:spAutoFit/>
          </a:bodyPr>
          <a:lstStyle/>
          <a:p>
            <a:r>
              <a:rPr lang="en-US" sz="3200">
                <a:solidFill>
                  <a:schemeClr val="bg1"/>
                </a:solidFill>
                <a:latin typeface="Poppins" panose="00000500000000000000" pitchFamily="2" charset="0"/>
                <a:cs typeface="Poppins" panose="00000500000000000000" pitchFamily="2" charset="0"/>
              </a:rPr>
              <a:t>2023 Highlights &amp; Trends</a:t>
            </a:r>
            <a:endParaRPr lang="en-US" sz="3200">
              <a:solidFill>
                <a:schemeClr val="bg1"/>
              </a:solidFill>
            </a:endParaRPr>
          </a:p>
        </p:txBody>
      </p:sp>
      <p:sp>
        <p:nvSpPr>
          <p:cNvPr id="14" name="TextBox 13">
            <a:extLst>
              <a:ext uri="{FF2B5EF4-FFF2-40B4-BE49-F238E27FC236}">
                <a16:creationId xmlns:a16="http://schemas.microsoft.com/office/drawing/2014/main" id="{DBB31FDF-CE9A-C41A-C52A-EE89FE6A7B95}"/>
              </a:ext>
            </a:extLst>
          </p:cNvPr>
          <p:cNvSpPr txBox="1"/>
          <p:nvPr/>
        </p:nvSpPr>
        <p:spPr>
          <a:xfrm>
            <a:off x="762000" y="2534179"/>
            <a:ext cx="7162800" cy="6294031"/>
          </a:xfrm>
          <a:prstGeom prst="rect">
            <a:avLst/>
          </a:prstGeom>
          <a:solidFill>
            <a:schemeClr val="accent6">
              <a:lumMod val="20000"/>
              <a:lumOff val="80000"/>
              <a:alpha val="27000"/>
            </a:schemeClr>
          </a:solidFill>
        </p:spPr>
        <p:txBody>
          <a:bodyPr wrap="square" tIns="91440" rIns="182880">
            <a:spAutoFit/>
          </a:bodyPr>
          <a:lstStyle/>
          <a:p>
            <a:pPr marL="342900" indent="-342900" algn="just">
              <a:buFont typeface="Wingdings" panose="05000000000000000000" pitchFamily="2" charset="2"/>
              <a:buChar char="Ø"/>
            </a:pPr>
            <a:endParaRPr lang="en-US" sz="2000">
              <a:solidFill>
                <a:srgbClr val="002060"/>
              </a:solidFill>
              <a:latin typeface="Poppins" panose="00000500000000000000" pitchFamily="2" charset="0"/>
              <a:cs typeface="Poppins" panose="00000500000000000000" pitchFamily="2" charset="0"/>
            </a:endParaRPr>
          </a:p>
          <a:p>
            <a:pPr marL="342900" indent="-342900" algn="just">
              <a:buFont typeface="Wingdings" panose="05000000000000000000" pitchFamily="2" charset="2"/>
              <a:buChar char="Ø"/>
            </a:pPr>
            <a:r>
              <a:rPr lang="en-US" sz="2000">
                <a:solidFill>
                  <a:srgbClr val="002060"/>
                </a:solidFill>
                <a:latin typeface="Poppins" panose="00000500000000000000" pitchFamily="2" charset="0"/>
                <a:cs typeface="Poppins" panose="00000500000000000000" pitchFamily="2" charset="0"/>
              </a:rPr>
              <a:t>Tan Hiep Phat Group is the leading player in 2023, with an off-trade volume share of 26%</a:t>
            </a:r>
          </a:p>
          <a:p>
            <a:pPr marL="342900" indent="-342900" algn="just">
              <a:buFont typeface="Wingdings" panose="05000000000000000000" pitchFamily="2" charset="2"/>
              <a:buChar char="Ø"/>
            </a:pPr>
            <a:r>
              <a:rPr lang="en-US" sz="2000">
                <a:solidFill>
                  <a:srgbClr val="002060"/>
                </a:solidFill>
                <a:latin typeface="Poppins" panose="00000500000000000000" pitchFamily="2" charset="0"/>
                <a:cs typeface="Poppins" panose="00000500000000000000" pitchFamily="2" charset="0"/>
              </a:rPr>
              <a:t>Off-trade volume sales grow by 4% in 2023 to 1,594 million litres</a:t>
            </a:r>
            <a:endParaRPr lang="en-US" sz="2000">
              <a:solidFill>
                <a:srgbClr val="002060"/>
              </a:solidFill>
              <a:effectLst/>
              <a:latin typeface="Poppins" panose="00000500000000000000" pitchFamily="2" charset="0"/>
              <a:ea typeface="Wingdings" panose="05000000000000000000" pitchFamily="2" charset="2"/>
              <a:cs typeface="Poppins" panose="00000500000000000000" pitchFamily="2" charset="0"/>
            </a:endParaRPr>
          </a:p>
          <a:p>
            <a:pPr algn="just"/>
            <a:r>
              <a:rPr lang="en-US" sz="2000">
                <a:solidFill>
                  <a:schemeClr val="accent6">
                    <a:lumMod val="50000"/>
                  </a:schemeClr>
                </a:solidFill>
                <a:latin typeface="Poppins" panose="00000500000000000000" pitchFamily="2" charset="0"/>
                <a:cs typeface="Poppins" panose="00000500000000000000" pitchFamily="2" charset="0"/>
              </a:rPr>
              <a:t>Rtd tea continues to see healthy growth in 2023</a:t>
            </a:r>
          </a:p>
          <a:p>
            <a:pPr marL="342900" indent="-342900" algn="just">
              <a:buFont typeface="Arial" panose="020B0604020202020204" pitchFamily="34" charset="0"/>
              <a:buChar char="•"/>
            </a:pPr>
            <a:r>
              <a:rPr lang="en-US" sz="2000">
                <a:solidFill>
                  <a:srgbClr val="002060"/>
                </a:solidFill>
                <a:latin typeface="Poppins" panose="00000500000000000000" pitchFamily="2" charset="0"/>
                <a:cs typeface="Poppins" panose="00000500000000000000" pitchFamily="2" charset="0"/>
              </a:rPr>
              <a:t>The majority of consumers believe RTD tea made from </a:t>
            </a:r>
            <a:r>
              <a:rPr lang="en-US" sz="2000" u="sng">
                <a:solidFill>
                  <a:srgbClr val="002060"/>
                </a:solidFill>
                <a:latin typeface="Poppins" panose="00000500000000000000" pitchFamily="2" charset="0"/>
                <a:cs typeface="Poppins" panose="00000500000000000000" pitchFamily="2" charset="0"/>
              </a:rPr>
              <a:t>green tea </a:t>
            </a:r>
            <a:r>
              <a:rPr lang="en-US" sz="2000">
                <a:solidFill>
                  <a:srgbClr val="002060"/>
                </a:solidFill>
                <a:latin typeface="Poppins" panose="00000500000000000000" pitchFamily="2" charset="0"/>
                <a:cs typeface="Poppins" panose="00000500000000000000" pitchFamily="2" charset="0"/>
              </a:rPr>
              <a:t>and </a:t>
            </a:r>
            <a:r>
              <a:rPr lang="en-US" sz="2000" u="sng">
                <a:solidFill>
                  <a:srgbClr val="002060"/>
                </a:solidFill>
                <a:latin typeface="Poppins" panose="00000500000000000000" pitchFamily="2" charset="0"/>
                <a:cs typeface="Poppins" panose="00000500000000000000" pitchFamily="2" charset="0"/>
              </a:rPr>
              <a:t>black tea </a:t>
            </a:r>
            <a:r>
              <a:rPr lang="en-US" sz="2000">
                <a:solidFill>
                  <a:srgbClr val="002060"/>
                </a:solidFill>
                <a:latin typeface="Poppins" panose="00000500000000000000" pitchFamily="2" charset="0"/>
                <a:cs typeface="Poppins" panose="00000500000000000000" pitchFamily="2" charset="0"/>
              </a:rPr>
              <a:t>is generally good for their health</a:t>
            </a:r>
            <a:r>
              <a:rPr lang="en-US" sz="2000" u="sng">
                <a:solidFill>
                  <a:srgbClr val="002060"/>
                </a:solidFill>
                <a:latin typeface="Poppins" panose="00000500000000000000" pitchFamily="2" charset="0"/>
                <a:cs typeface="Poppins" panose="00000500000000000000" pitchFamily="2" charset="0"/>
              </a:rPr>
              <a:t> </a:t>
            </a:r>
          </a:p>
          <a:p>
            <a:pPr marL="342900" indent="-342900" algn="just">
              <a:buFont typeface="Arial" panose="020B0604020202020204" pitchFamily="34" charset="0"/>
              <a:buChar char="•"/>
            </a:pPr>
            <a:r>
              <a:rPr lang="en-US" sz="2000" u="sng">
                <a:solidFill>
                  <a:srgbClr val="002060"/>
                </a:solidFill>
                <a:latin typeface="Poppins" panose="00000500000000000000" pitchFamily="2" charset="0"/>
                <a:cs typeface="Poppins" panose="00000500000000000000" pitchFamily="2" charset="0"/>
              </a:rPr>
              <a:t>Green tea with fruit flavours </a:t>
            </a:r>
            <a:r>
              <a:rPr lang="en-US" sz="2000">
                <a:solidFill>
                  <a:srgbClr val="002060"/>
                </a:solidFill>
                <a:latin typeface="Poppins" panose="00000500000000000000" pitchFamily="2" charset="0"/>
                <a:cs typeface="Poppins" panose="00000500000000000000" pitchFamily="2" charset="0"/>
              </a:rPr>
              <a:t>are the most popular options within RTD tea followed by Oolong and black tea with fruit flavours (Most popular is lemon).</a:t>
            </a:r>
          </a:p>
          <a:p>
            <a:pPr algn="just"/>
            <a:r>
              <a:rPr lang="en-US" sz="2000">
                <a:solidFill>
                  <a:schemeClr val="accent6">
                    <a:lumMod val="50000"/>
                  </a:schemeClr>
                </a:solidFill>
                <a:latin typeface="Poppins" panose="00000500000000000000" pitchFamily="2" charset="0"/>
                <a:cs typeface="Poppins" panose="00000500000000000000" pitchFamily="2" charset="0"/>
              </a:rPr>
              <a:t>Rising popularity of milk tea flavour while kombucha remains a new concept</a:t>
            </a:r>
          </a:p>
          <a:p>
            <a:pPr algn="just"/>
            <a:r>
              <a:rPr lang="en-US" sz="2000">
                <a:solidFill>
                  <a:schemeClr val="accent6">
                    <a:lumMod val="50000"/>
                  </a:schemeClr>
                </a:solidFill>
                <a:latin typeface="Poppins" panose="00000500000000000000" pitchFamily="2" charset="0"/>
                <a:cs typeface="Poppins" panose="00000500000000000000" pitchFamily="2" charset="0"/>
              </a:rPr>
              <a:t>Health and wellness trend supports the growth of reduced sugar rtd tea</a:t>
            </a:r>
          </a:p>
          <a:p>
            <a:pPr marL="342900" indent="-342900" algn="just">
              <a:buFont typeface="Arial" panose="020B0604020202020204" pitchFamily="34" charset="0"/>
              <a:buChar char="•"/>
            </a:pPr>
            <a:r>
              <a:rPr lang="en-US" sz="2000">
                <a:solidFill>
                  <a:srgbClr val="002060"/>
                </a:solidFill>
                <a:latin typeface="Poppins" panose="00000500000000000000" pitchFamily="2" charset="0"/>
                <a:cs typeface="Poppins" panose="00000500000000000000" pitchFamily="2" charset="0"/>
              </a:rPr>
              <a:t>Reduced sugar still RTD tea has been the most dynamic category within RTD tea in 2023</a:t>
            </a:r>
          </a:p>
          <a:p>
            <a:pPr marL="342900" indent="-342900" algn="just">
              <a:buFont typeface="Arial" panose="020B0604020202020204" pitchFamily="34" charset="0"/>
              <a:buChar char="•"/>
            </a:pPr>
            <a:endParaRPr lang="en-US" sz="2000">
              <a:solidFill>
                <a:srgbClr val="002060"/>
              </a:solidFill>
              <a:latin typeface="Poppins" panose="00000500000000000000" pitchFamily="2" charset="0"/>
              <a:cs typeface="Poppins" panose="00000500000000000000" pitchFamily="2" charset="0"/>
            </a:endParaRPr>
          </a:p>
        </p:txBody>
      </p:sp>
      <p:pic>
        <p:nvPicPr>
          <p:cNvPr id="16" name="Picture 15" descr="A plastic bottle of liquid&#10;&#10;Description automatically generated">
            <a:extLst>
              <a:ext uri="{FF2B5EF4-FFF2-40B4-BE49-F238E27FC236}">
                <a16:creationId xmlns:a16="http://schemas.microsoft.com/office/drawing/2014/main" id="{D6E29922-8FF2-36CE-1300-72DE4321A47C}"/>
              </a:ext>
            </a:extLst>
          </p:cNvPr>
          <p:cNvPicPr>
            <a:picLocks noChangeAspect="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8002754" y="986085"/>
            <a:ext cx="5562600" cy="5562600"/>
          </a:xfrm>
          <a:prstGeom prst="rect">
            <a:avLst/>
          </a:prstGeom>
        </p:spPr>
      </p:pic>
      <p:pic>
        <p:nvPicPr>
          <p:cNvPr id="18" name="Picture 17" descr="A bottle of tea with a red cap&#10;&#10;Description automatically generated">
            <a:extLst>
              <a:ext uri="{FF2B5EF4-FFF2-40B4-BE49-F238E27FC236}">
                <a16:creationId xmlns:a16="http://schemas.microsoft.com/office/drawing/2014/main" id="{CB0353B4-6FBC-D3D6-19E4-4719FA0A0CF2}"/>
              </a:ext>
            </a:extLst>
          </p:cNvPr>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26540" t="7596" r="31034" b="6744"/>
          <a:stretch/>
        </p:blipFill>
        <p:spPr>
          <a:xfrm>
            <a:off x="7924799" y="1773831"/>
            <a:ext cx="2000248" cy="4038600"/>
          </a:xfrm>
          <a:prstGeom prst="rect">
            <a:avLst/>
          </a:prstGeom>
        </p:spPr>
      </p:pic>
      <p:pic>
        <p:nvPicPr>
          <p:cNvPr id="20" name="Picture 19" descr="A group of cartons of tea&#10;&#10;Description automatically generated">
            <a:extLst>
              <a:ext uri="{FF2B5EF4-FFF2-40B4-BE49-F238E27FC236}">
                <a16:creationId xmlns:a16="http://schemas.microsoft.com/office/drawing/2014/main" id="{E61E3D5D-6828-72A5-5A77-960D251576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548060" y="1577154"/>
            <a:ext cx="4133848" cy="4133848"/>
          </a:xfrm>
          <a:prstGeom prst="rect">
            <a:avLst/>
          </a:prstGeom>
        </p:spPr>
      </p:pic>
      <p:pic>
        <p:nvPicPr>
          <p:cNvPr id="22" name="Picture 21" descr="A can of tea with a label&#10;&#10;Description automatically generated">
            <a:extLst>
              <a:ext uri="{FF2B5EF4-FFF2-40B4-BE49-F238E27FC236}">
                <a16:creationId xmlns:a16="http://schemas.microsoft.com/office/drawing/2014/main" id="{24FDDA69-C1CE-16D0-635F-DE890C5FD4CD}"/>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850067" y="1021815"/>
            <a:ext cx="5143500" cy="5143500"/>
          </a:xfrm>
          <a:prstGeom prst="rect">
            <a:avLst/>
          </a:prstGeom>
        </p:spPr>
      </p:pic>
      <p:pic>
        <p:nvPicPr>
          <p:cNvPr id="26" name="Picture 25" descr="A bottle of kombucha on a table&#10;&#10;Description automatically generated">
            <a:extLst>
              <a:ext uri="{FF2B5EF4-FFF2-40B4-BE49-F238E27FC236}">
                <a16:creationId xmlns:a16="http://schemas.microsoft.com/office/drawing/2014/main" id="{C24C19A8-1253-8B0F-A47C-713051A2206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58300" y="6019723"/>
            <a:ext cx="4343299" cy="3314777"/>
          </a:xfrm>
          <a:prstGeom prst="rect">
            <a:avLst/>
          </a:prstGeom>
        </p:spPr>
      </p:pic>
      <p:pic>
        <p:nvPicPr>
          <p:cNvPr id="28" name="Picture 27" descr="A group of cans of beverage&#10;&#10;Description automatically generated">
            <a:extLst>
              <a:ext uri="{FF2B5EF4-FFF2-40B4-BE49-F238E27FC236}">
                <a16:creationId xmlns:a16="http://schemas.microsoft.com/office/drawing/2014/main" id="{AFCDBD93-034D-C737-C01D-B4A04608CD3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879554" y="6423193"/>
            <a:ext cx="4948120" cy="2877722"/>
          </a:xfrm>
          <a:prstGeom prst="rect">
            <a:avLst/>
          </a:prstGeom>
        </p:spPr>
      </p:pic>
    </p:spTree>
    <p:extLst>
      <p:ext uri="{BB962C8B-B14F-4D97-AF65-F5344CB8AC3E}">
        <p14:creationId xmlns:p14="http://schemas.microsoft.com/office/powerpoint/2010/main" val="22824450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6772E7A-68AA-E172-8AFB-966571BF0D38}"/>
              </a:ext>
            </a:extLst>
          </p:cNvPr>
          <p:cNvSpPr txBox="1"/>
          <p:nvPr/>
        </p:nvSpPr>
        <p:spPr>
          <a:xfrm>
            <a:off x="762000" y="571500"/>
            <a:ext cx="15659780" cy="738664"/>
          </a:xfrm>
          <a:prstGeom prst="rect">
            <a:avLst/>
          </a:prstGeom>
          <a:noFill/>
        </p:spPr>
        <p:txBody>
          <a:bodyPr wrap="square">
            <a:spAutoFit/>
          </a:bodyPr>
          <a:lstStyle/>
          <a:p>
            <a:pPr defTabSz="815420">
              <a:defRPr sz="1400" b="0" i="0" u="none" strike="noStrike" kern="1200" spc="0" baseline="0">
                <a:solidFill>
                  <a:srgbClr val="002060"/>
                </a:solidFill>
                <a:latin typeface="+mn-lt"/>
                <a:ea typeface="+mn-ea"/>
                <a:cs typeface="+mn-cs"/>
              </a:defRPr>
            </a:pPr>
            <a:r>
              <a:rPr lang="en-US" sz="4200" b="1">
                <a:solidFill>
                  <a:srgbClr val="002060"/>
                </a:solidFill>
                <a:latin typeface="Poppins" panose="00000500000000000000" pitchFamily="2" charset="0"/>
              </a:rPr>
              <a:t>RTD Tea in Vietnam market - 2023</a:t>
            </a:r>
          </a:p>
        </p:txBody>
      </p:sp>
      <p:pic>
        <p:nvPicPr>
          <p:cNvPr id="3" name="Picture 2">
            <a:extLst>
              <a:ext uri="{FF2B5EF4-FFF2-40B4-BE49-F238E27FC236}">
                <a16:creationId xmlns:a16="http://schemas.microsoft.com/office/drawing/2014/main" id="{5ABDC2E7-30A5-8AC7-1B4E-4EDF5522B6A8}"/>
              </a:ext>
            </a:extLst>
          </p:cNvPr>
          <p:cNvPicPr>
            <a:picLocks noChangeAspect="1"/>
          </p:cNvPicPr>
          <p:nvPr/>
        </p:nvPicPr>
        <p:blipFill>
          <a:blip r:embed="rId3"/>
          <a:stretch>
            <a:fillRect/>
          </a:stretch>
        </p:blipFill>
        <p:spPr>
          <a:xfrm>
            <a:off x="10439400" y="1790700"/>
            <a:ext cx="7348428" cy="2895600"/>
          </a:xfrm>
          <a:prstGeom prst="rect">
            <a:avLst/>
          </a:prstGeom>
          <a:ln>
            <a:solidFill>
              <a:schemeClr val="accent1">
                <a:shade val="15000"/>
              </a:schemeClr>
            </a:solidFill>
          </a:ln>
        </p:spPr>
      </p:pic>
      <p:pic>
        <p:nvPicPr>
          <p:cNvPr id="6" name="Picture 5">
            <a:extLst>
              <a:ext uri="{FF2B5EF4-FFF2-40B4-BE49-F238E27FC236}">
                <a16:creationId xmlns:a16="http://schemas.microsoft.com/office/drawing/2014/main" id="{B36238F7-4877-D87B-A2D1-C9701009CCAE}"/>
              </a:ext>
            </a:extLst>
          </p:cNvPr>
          <p:cNvPicPr>
            <a:picLocks noChangeAspect="1"/>
          </p:cNvPicPr>
          <p:nvPr/>
        </p:nvPicPr>
        <p:blipFill>
          <a:blip r:embed="rId4"/>
          <a:stretch>
            <a:fillRect/>
          </a:stretch>
        </p:blipFill>
        <p:spPr>
          <a:xfrm>
            <a:off x="738554" y="1790700"/>
            <a:ext cx="9448800" cy="7010750"/>
          </a:xfrm>
          <a:prstGeom prst="rect">
            <a:avLst/>
          </a:prstGeom>
          <a:ln>
            <a:solidFill>
              <a:schemeClr val="accent1">
                <a:shade val="15000"/>
              </a:schemeClr>
            </a:solidFill>
          </a:ln>
        </p:spPr>
      </p:pic>
      <p:sp>
        <p:nvSpPr>
          <p:cNvPr id="7" name="Rectangle 6">
            <a:extLst>
              <a:ext uri="{FF2B5EF4-FFF2-40B4-BE49-F238E27FC236}">
                <a16:creationId xmlns:a16="http://schemas.microsoft.com/office/drawing/2014/main" id="{B0E9703B-78CD-41DC-DFCE-AB0E894760D6}"/>
              </a:ext>
            </a:extLst>
          </p:cNvPr>
          <p:cNvSpPr/>
          <p:nvPr/>
        </p:nvSpPr>
        <p:spPr>
          <a:xfrm>
            <a:off x="10591800" y="2933700"/>
            <a:ext cx="6957646" cy="152400"/>
          </a:xfrm>
          <a:prstGeom prst="rect">
            <a:avLst/>
          </a:prstGeom>
          <a:noFill/>
          <a:ln>
            <a:solidFill>
              <a:srgbClr val="E06E3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1</a:t>
            </a:r>
          </a:p>
        </p:txBody>
      </p:sp>
      <p:pic>
        <p:nvPicPr>
          <p:cNvPr id="4" name="Picture 3">
            <a:extLst>
              <a:ext uri="{FF2B5EF4-FFF2-40B4-BE49-F238E27FC236}">
                <a16:creationId xmlns:a16="http://schemas.microsoft.com/office/drawing/2014/main" id="{8E775EFA-206E-ABE4-A534-68F62CFAE17D}"/>
              </a:ext>
            </a:extLst>
          </p:cNvPr>
          <p:cNvPicPr>
            <a:picLocks noChangeAspect="1"/>
          </p:cNvPicPr>
          <p:nvPr/>
        </p:nvPicPr>
        <p:blipFill>
          <a:blip r:embed="rId5"/>
          <a:stretch>
            <a:fillRect/>
          </a:stretch>
        </p:blipFill>
        <p:spPr>
          <a:xfrm>
            <a:off x="10439400" y="4939279"/>
            <a:ext cx="7469020" cy="3257664"/>
          </a:xfrm>
          <a:prstGeom prst="rect">
            <a:avLst/>
          </a:prstGeom>
          <a:ln>
            <a:solidFill>
              <a:schemeClr val="accent1"/>
            </a:solidFill>
          </a:ln>
        </p:spPr>
      </p:pic>
      <p:sp>
        <p:nvSpPr>
          <p:cNvPr id="8" name="Rectangle 7">
            <a:extLst>
              <a:ext uri="{FF2B5EF4-FFF2-40B4-BE49-F238E27FC236}">
                <a16:creationId xmlns:a16="http://schemas.microsoft.com/office/drawing/2014/main" id="{85AF8274-EF41-44EE-1FD2-9EBB3651D4D6}"/>
              </a:ext>
            </a:extLst>
          </p:cNvPr>
          <p:cNvSpPr/>
          <p:nvPr/>
        </p:nvSpPr>
        <p:spPr>
          <a:xfrm>
            <a:off x="10439400" y="5943600"/>
            <a:ext cx="7213333" cy="146957"/>
          </a:xfrm>
          <a:prstGeom prst="rect">
            <a:avLst/>
          </a:prstGeom>
          <a:noFill/>
          <a:ln>
            <a:solidFill>
              <a:srgbClr val="E06E3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1</a:t>
            </a:r>
          </a:p>
        </p:txBody>
      </p:sp>
      <p:sp>
        <p:nvSpPr>
          <p:cNvPr id="9" name="Rectangle 8">
            <a:extLst>
              <a:ext uri="{FF2B5EF4-FFF2-40B4-BE49-F238E27FC236}">
                <a16:creationId xmlns:a16="http://schemas.microsoft.com/office/drawing/2014/main" id="{5E7E303F-55BD-7779-D633-F98C95DE5697}"/>
              </a:ext>
            </a:extLst>
          </p:cNvPr>
          <p:cNvSpPr/>
          <p:nvPr/>
        </p:nvSpPr>
        <p:spPr>
          <a:xfrm>
            <a:off x="1006928" y="2977243"/>
            <a:ext cx="8888186" cy="451757"/>
          </a:xfrm>
          <a:prstGeom prst="rect">
            <a:avLst/>
          </a:prstGeom>
          <a:noFill/>
          <a:ln>
            <a:solidFill>
              <a:srgbClr val="E06E3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1</a:t>
            </a:r>
          </a:p>
        </p:txBody>
      </p:sp>
    </p:spTree>
    <p:extLst>
      <p:ext uri="{BB962C8B-B14F-4D97-AF65-F5344CB8AC3E}">
        <p14:creationId xmlns:p14="http://schemas.microsoft.com/office/powerpoint/2010/main" val="14485103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4">
            <a:extLst>
              <a:ext uri="{FF2B5EF4-FFF2-40B4-BE49-F238E27FC236}">
                <a16:creationId xmlns:a16="http://schemas.microsoft.com/office/drawing/2014/main" id="{361089E9-E2C0-4EE5-2FAF-A04A46EFBF7C}"/>
              </a:ext>
            </a:extLst>
          </p:cNvPr>
          <p:cNvSpPr txBox="1"/>
          <p:nvPr/>
        </p:nvSpPr>
        <p:spPr>
          <a:xfrm>
            <a:off x="722229" y="419100"/>
            <a:ext cx="16843541" cy="760080"/>
          </a:xfrm>
          <a:prstGeom prst="rect">
            <a:avLst/>
          </a:prstGeom>
        </p:spPr>
        <p:txBody>
          <a:bodyPr lIns="0" tIns="0" rIns="0" bIns="0" rtlCol="0" anchor="t">
            <a:spAutoFit/>
          </a:bodyPr>
          <a:lstStyle/>
          <a:p>
            <a:pPr>
              <a:lnSpc>
                <a:spcPts val="6440"/>
              </a:lnSpc>
            </a:pPr>
            <a:r>
              <a:rPr lang="en-US" sz="4200" b="1">
                <a:solidFill>
                  <a:srgbClr val="002060"/>
                </a:solidFill>
                <a:latin typeface="Poppins" panose="00000500000000000000" pitchFamily="2" charset="0"/>
              </a:rPr>
              <a:t>APAC NPD - RTD Tea 2021-2024</a:t>
            </a:r>
            <a:endParaRPr lang="en-US" sz="4600">
              <a:solidFill>
                <a:srgbClr val="0B346B"/>
              </a:solidFill>
              <a:latin typeface="Poppins Light Bold"/>
            </a:endParaRPr>
          </a:p>
        </p:txBody>
      </p:sp>
      <p:graphicFrame>
        <p:nvGraphicFramePr>
          <p:cNvPr id="2" name="Chart 1">
            <a:extLst>
              <a:ext uri="{FF2B5EF4-FFF2-40B4-BE49-F238E27FC236}">
                <a16:creationId xmlns:a16="http://schemas.microsoft.com/office/drawing/2014/main" id="{59DC18EB-2494-6B3B-992C-124EF409AA97}"/>
              </a:ext>
            </a:extLst>
          </p:cNvPr>
          <p:cNvGraphicFramePr>
            <a:graphicFrameLocks/>
          </p:cNvGraphicFramePr>
          <p:nvPr>
            <p:extLst>
              <p:ext uri="{D42A27DB-BD31-4B8C-83A1-F6EECF244321}">
                <p14:modId xmlns:p14="http://schemas.microsoft.com/office/powerpoint/2010/main" val="2267402328"/>
              </p:ext>
            </p:extLst>
          </p:nvPr>
        </p:nvGraphicFramePr>
        <p:xfrm>
          <a:off x="9866229" y="1349003"/>
          <a:ext cx="7888371" cy="8077200"/>
        </p:xfrm>
        <a:graphic>
          <a:graphicData uri="http://schemas.openxmlformats.org/drawingml/2006/chart">
            <c:chart xmlns:c="http://schemas.openxmlformats.org/drawingml/2006/chart" xmlns:r="http://schemas.openxmlformats.org/officeDocument/2006/relationships" r:id="rId3"/>
          </a:graphicData>
        </a:graphic>
      </p:graphicFrame>
      <p:sp>
        <p:nvSpPr>
          <p:cNvPr id="5" name="Rectangle 4">
            <a:extLst>
              <a:ext uri="{FF2B5EF4-FFF2-40B4-BE49-F238E27FC236}">
                <a16:creationId xmlns:a16="http://schemas.microsoft.com/office/drawing/2014/main" id="{7D88FACA-4F4D-6E1F-3E30-3AC4762C39DB}"/>
              </a:ext>
            </a:extLst>
          </p:cNvPr>
          <p:cNvSpPr/>
          <p:nvPr/>
        </p:nvSpPr>
        <p:spPr>
          <a:xfrm>
            <a:off x="9695614" y="1349003"/>
            <a:ext cx="8229600" cy="8077200"/>
          </a:xfrm>
          <a:prstGeom prst="rect">
            <a:avLst/>
          </a:prstGeom>
          <a:solidFill>
            <a:srgbClr val="002060">
              <a:alpha val="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 name="Chart 6">
            <a:extLst>
              <a:ext uri="{FF2B5EF4-FFF2-40B4-BE49-F238E27FC236}">
                <a16:creationId xmlns:a16="http://schemas.microsoft.com/office/drawing/2014/main" id="{00000000-0008-0000-0000-000002000000}"/>
              </a:ext>
            </a:extLst>
          </p:cNvPr>
          <p:cNvGraphicFramePr>
            <a:graphicFrameLocks/>
          </p:cNvGraphicFramePr>
          <p:nvPr>
            <p:extLst>
              <p:ext uri="{D42A27DB-BD31-4B8C-83A1-F6EECF244321}">
                <p14:modId xmlns:p14="http://schemas.microsoft.com/office/powerpoint/2010/main" val="557408338"/>
              </p:ext>
            </p:extLst>
          </p:nvPr>
        </p:nvGraphicFramePr>
        <p:xfrm>
          <a:off x="533400" y="1485900"/>
          <a:ext cx="8977448" cy="7913663"/>
        </p:xfrm>
        <a:graphic>
          <a:graphicData uri="http://schemas.openxmlformats.org/drawingml/2006/chart">
            <c:chart xmlns:c="http://schemas.openxmlformats.org/drawingml/2006/chart" xmlns:r="http://schemas.openxmlformats.org/officeDocument/2006/relationships" r:id="rId4"/>
          </a:graphicData>
        </a:graphic>
      </p:graphicFrame>
      <p:pic>
        <p:nvPicPr>
          <p:cNvPr id="1026" name="Picture 2" descr="Mintel - Wikipedia">
            <a:extLst>
              <a:ext uri="{FF2B5EF4-FFF2-40B4-BE49-F238E27FC236}">
                <a16:creationId xmlns:a16="http://schemas.microsoft.com/office/drawing/2014/main" id="{115FDC49-8FBD-86D2-E814-85705CF4627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942916" y="378412"/>
            <a:ext cx="1445527" cy="8856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45743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4">
            <a:extLst>
              <a:ext uri="{FF2B5EF4-FFF2-40B4-BE49-F238E27FC236}">
                <a16:creationId xmlns:a16="http://schemas.microsoft.com/office/drawing/2014/main" id="{361089E9-E2C0-4EE5-2FAF-A04A46EFBF7C}"/>
              </a:ext>
            </a:extLst>
          </p:cNvPr>
          <p:cNvSpPr txBox="1"/>
          <p:nvPr/>
        </p:nvSpPr>
        <p:spPr>
          <a:xfrm>
            <a:off x="722229" y="419100"/>
            <a:ext cx="16843541" cy="1588131"/>
          </a:xfrm>
          <a:prstGeom prst="rect">
            <a:avLst/>
          </a:prstGeom>
        </p:spPr>
        <p:txBody>
          <a:bodyPr lIns="0" tIns="0" rIns="0" bIns="0" rtlCol="0" anchor="t">
            <a:spAutoFit/>
          </a:bodyPr>
          <a:lstStyle/>
          <a:p>
            <a:pPr>
              <a:lnSpc>
                <a:spcPts val="6440"/>
              </a:lnSpc>
            </a:pPr>
            <a:r>
              <a:rPr lang="en-US" sz="4200" b="1">
                <a:solidFill>
                  <a:srgbClr val="002060"/>
                </a:solidFill>
                <a:latin typeface="Poppins" panose="00000500000000000000" pitchFamily="2" charset="0"/>
              </a:rPr>
              <a:t>APAC NPD - Top Claims (2021-2024)</a:t>
            </a:r>
          </a:p>
          <a:p>
            <a:pPr>
              <a:lnSpc>
                <a:spcPts val="6440"/>
              </a:lnSpc>
            </a:pPr>
            <a:endParaRPr lang="en-US" sz="4600">
              <a:solidFill>
                <a:srgbClr val="0B346B"/>
              </a:solidFill>
              <a:latin typeface="Poppins Light Bold"/>
            </a:endParaRPr>
          </a:p>
        </p:txBody>
      </p:sp>
      <p:graphicFrame>
        <p:nvGraphicFramePr>
          <p:cNvPr id="4" name="Chart 3">
            <a:extLst>
              <a:ext uri="{FF2B5EF4-FFF2-40B4-BE49-F238E27FC236}">
                <a16:creationId xmlns:a16="http://schemas.microsoft.com/office/drawing/2014/main" id="{E339DE33-6924-B129-F644-BEA474FA3516}"/>
              </a:ext>
            </a:extLst>
          </p:cNvPr>
          <p:cNvGraphicFramePr>
            <a:graphicFrameLocks/>
          </p:cNvGraphicFramePr>
          <p:nvPr>
            <p:extLst>
              <p:ext uri="{D42A27DB-BD31-4B8C-83A1-F6EECF244321}">
                <p14:modId xmlns:p14="http://schemas.microsoft.com/office/powerpoint/2010/main" val="2057929858"/>
              </p:ext>
            </p:extLst>
          </p:nvPr>
        </p:nvGraphicFramePr>
        <p:xfrm>
          <a:off x="533398" y="1562101"/>
          <a:ext cx="17032372" cy="7848600"/>
        </p:xfrm>
        <a:graphic>
          <a:graphicData uri="http://schemas.openxmlformats.org/drawingml/2006/chart">
            <c:chart xmlns:c="http://schemas.openxmlformats.org/drawingml/2006/chart" xmlns:r="http://schemas.openxmlformats.org/officeDocument/2006/relationships" r:id="rId3"/>
          </a:graphicData>
        </a:graphic>
      </p:graphicFrame>
      <p:pic>
        <p:nvPicPr>
          <p:cNvPr id="2" name="Picture 2" descr="Mintel - Wikipedia">
            <a:extLst>
              <a:ext uri="{FF2B5EF4-FFF2-40B4-BE49-F238E27FC236}">
                <a16:creationId xmlns:a16="http://schemas.microsoft.com/office/drawing/2014/main" id="{B1D12427-1163-25F6-4084-9D8F36F9CD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942916" y="378412"/>
            <a:ext cx="1445527" cy="8856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79379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6772E7A-68AA-E172-8AFB-966571BF0D38}"/>
              </a:ext>
            </a:extLst>
          </p:cNvPr>
          <p:cNvSpPr txBox="1"/>
          <p:nvPr/>
        </p:nvSpPr>
        <p:spPr>
          <a:xfrm>
            <a:off x="762000" y="571500"/>
            <a:ext cx="15659780" cy="738664"/>
          </a:xfrm>
          <a:prstGeom prst="rect">
            <a:avLst/>
          </a:prstGeom>
          <a:noFill/>
        </p:spPr>
        <p:txBody>
          <a:bodyPr wrap="square">
            <a:spAutoFit/>
          </a:bodyPr>
          <a:lstStyle/>
          <a:p>
            <a:pPr defTabSz="815420">
              <a:defRPr sz="1400" b="0" i="0" u="none" strike="noStrike" kern="1200" spc="0" baseline="0">
                <a:solidFill>
                  <a:srgbClr val="002060"/>
                </a:solidFill>
                <a:latin typeface="+mn-lt"/>
                <a:ea typeface="+mn-ea"/>
                <a:cs typeface="+mn-cs"/>
              </a:defRPr>
            </a:pPr>
            <a:r>
              <a:rPr lang="en-US" sz="4200" b="1">
                <a:solidFill>
                  <a:srgbClr val="002060"/>
                </a:solidFill>
                <a:latin typeface="Poppins" panose="00000500000000000000" pitchFamily="2" charset="0"/>
              </a:rPr>
              <a:t>RTD Tea – China market</a:t>
            </a:r>
          </a:p>
        </p:txBody>
      </p:sp>
      <p:graphicFrame>
        <p:nvGraphicFramePr>
          <p:cNvPr id="2" name="ChartObject" descr="chart">
            <a:extLst>
              <a:ext uri="{FF2B5EF4-FFF2-40B4-BE49-F238E27FC236}">
                <a16:creationId xmlns:a16="http://schemas.microsoft.com/office/drawing/2014/main" id="{5173D151-2BE8-2348-0451-CCA8D5149196}"/>
              </a:ext>
            </a:extLst>
          </p:cNvPr>
          <p:cNvGraphicFramePr/>
          <p:nvPr>
            <p:extLst>
              <p:ext uri="{D42A27DB-BD31-4B8C-83A1-F6EECF244321}">
                <p14:modId xmlns:p14="http://schemas.microsoft.com/office/powerpoint/2010/main" val="2172519682"/>
              </p:ext>
            </p:extLst>
          </p:nvPr>
        </p:nvGraphicFramePr>
        <p:xfrm>
          <a:off x="667090" y="1702832"/>
          <a:ext cx="7924800" cy="6183868"/>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a:extLst>
              <a:ext uri="{FF2B5EF4-FFF2-40B4-BE49-F238E27FC236}">
                <a16:creationId xmlns:a16="http://schemas.microsoft.com/office/drawing/2014/main" id="{52F684A7-FEDB-FE57-DD9C-77E8C1290C47}"/>
              </a:ext>
            </a:extLst>
          </p:cNvPr>
          <p:cNvSpPr txBox="1"/>
          <p:nvPr/>
        </p:nvSpPr>
        <p:spPr>
          <a:xfrm>
            <a:off x="1009990" y="8213065"/>
            <a:ext cx="7239000" cy="1200329"/>
          </a:xfrm>
          <a:prstGeom prst="rect">
            <a:avLst/>
          </a:prstGeom>
          <a:noFill/>
        </p:spPr>
        <p:txBody>
          <a:bodyPr wrap="square">
            <a:spAutoFit/>
          </a:bodyPr>
          <a:lstStyle/>
          <a:p>
            <a:pPr marL="468000" lvl="1" indent="-285750">
              <a:buChar char="•"/>
            </a:pPr>
            <a:r>
              <a:rPr lang="en-US">
                <a:solidFill>
                  <a:srgbClr val="002060"/>
                </a:solidFill>
                <a:latin typeface="Poppins" panose="00000500000000000000" pitchFamily="2" charset="0"/>
                <a:ea typeface="Trebuchet MS"/>
                <a:cs typeface="Poppins" panose="00000500000000000000" pitchFamily="2" charset="0"/>
              </a:rPr>
              <a:t>Fruit tea is the most active RTD tea category, and it still maintains a high level of innovation.</a:t>
            </a:r>
          </a:p>
          <a:p>
            <a:pPr marL="468000" lvl="1" indent="-285750">
              <a:buChar char="•"/>
            </a:pPr>
            <a:r>
              <a:rPr lang="en-US">
                <a:solidFill>
                  <a:srgbClr val="002060"/>
                </a:solidFill>
                <a:latin typeface="Poppins" panose="00000500000000000000" pitchFamily="2" charset="0"/>
                <a:ea typeface="Trebuchet MS"/>
                <a:cs typeface="Poppins" panose="00000500000000000000" pitchFamily="2" charset="0"/>
              </a:rPr>
              <a:t>New pure/sugar-free tea launches are gradually increasing. </a:t>
            </a:r>
            <a:endParaRPr lang="en-US">
              <a:solidFill>
                <a:srgbClr val="002060"/>
              </a:solidFill>
            </a:endParaRPr>
          </a:p>
        </p:txBody>
      </p:sp>
      <p:graphicFrame>
        <p:nvGraphicFramePr>
          <p:cNvPr id="6" name="ChartObject" descr="chart">
            <a:extLst>
              <a:ext uri="{FF2B5EF4-FFF2-40B4-BE49-F238E27FC236}">
                <a16:creationId xmlns:a16="http://schemas.microsoft.com/office/drawing/2014/main" id="{9D4779C6-0E03-CF23-00C3-CAD50CD6D785}"/>
              </a:ext>
            </a:extLst>
          </p:cNvPr>
          <p:cNvGraphicFramePr/>
          <p:nvPr>
            <p:extLst>
              <p:ext uri="{D42A27DB-BD31-4B8C-83A1-F6EECF244321}">
                <p14:modId xmlns:p14="http://schemas.microsoft.com/office/powerpoint/2010/main" val="919440240"/>
              </p:ext>
            </p:extLst>
          </p:nvPr>
        </p:nvGraphicFramePr>
        <p:xfrm>
          <a:off x="9144000" y="1567996"/>
          <a:ext cx="8915400" cy="3076575"/>
        </p:xfrm>
        <a:graphic>
          <a:graphicData uri="http://schemas.openxmlformats.org/drawingml/2006/chart">
            <c:chart xmlns:c="http://schemas.openxmlformats.org/drawingml/2006/chart" xmlns:r="http://schemas.openxmlformats.org/officeDocument/2006/relationships" r:id="rId4"/>
          </a:graphicData>
        </a:graphic>
      </p:graphicFrame>
      <p:sp>
        <p:nvSpPr>
          <p:cNvPr id="8" name="TextBox 7">
            <a:extLst>
              <a:ext uri="{FF2B5EF4-FFF2-40B4-BE49-F238E27FC236}">
                <a16:creationId xmlns:a16="http://schemas.microsoft.com/office/drawing/2014/main" id="{74AA7533-E5CF-3BEB-DFBD-1086344DA37E}"/>
              </a:ext>
            </a:extLst>
          </p:cNvPr>
          <p:cNvSpPr txBox="1"/>
          <p:nvPr/>
        </p:nvSpPr>
        <p:spPr>
          <a:xfrm>
            <a:off x="9482211" y="8328903"/>
            <a:ext cx="3533775" cy="954107"/>
          </a:xfrm>
          <a:prstGeom prst="rect">
            <a:avLst/>
          </a:prstGeom>
          <a:noFill/>
        </p:spPr>
        <p:txBody>
          <a:bodyPr wrap="square">
            <a:spAutoFit/>
          </a:bodyPr>
          <a:lstStyle/>
          <a:p>
            <a:pPr algn="just"/>
            <a:r>
              <a:rPr lang="vi-VN" sz="1400">
                <a:solidFill>
                  <a:srgbClr val="002060"/>
                </a:solidFill>
                <a:cs typeface="Poppins" panose="00000500000000000000" pitchFamily="2" charset="0"/>
              </a:rPr>
              <a:t>Trà Ô long Phoenix Dancong là một loại trà rất được tìm kiếm có nguồn gốc từ vùng núi Phượng Hoàng ở tỉnh Quảng Đông, Trung Quốc</a:t>
            </a:r>
            <a:endParaRPr lang="en-US" sz="1400">
              <a:solidFill>
                <a:srgbClr val="002060"/>
              </a:solidFill>
              <a:latin typeface="Poppins" panose="00000500000000000000" pitchFamily="2" charset="0"/>
              <a:cs typeface="Poppins" panose="00000500000000000000" pitchFamily="2" charset="0"/>
            </a:endParaRPr>
          </a:p>
        </p:txBody>
      </p:sp>
      <p:pic>
        <p:nvPicPr>
          <p:cNvPr id="10" name="Picture 9" descr="A bowl of brown food and a cup of tea&#10;&#10;Description automatically generated">
            <a:extLst>
              <a:ext uri="{FF2B5EF4-FFF2-40B4-BE49-F238E27FC236}">
                <a16:creationId xmlns:a16="http://schemas.microsoft.com/office/drawing/2014/main" id="{EDE8DBFE-B3E2-3270-4E55-D641F3F9A14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38482" y="4978553"/>
            <a:ext cx="3293012" cy="3293012"/>
          </a:xfrm>
          <a:prstGeom prst="rect">
            <a:avLst/>
          </a:prstGeom>
        </p:spPr>
      </p:pic>
      <p:pic>
        <p:nvPicPr>
          <p:cNvPr id="11" name="New picture" descr="callout_image2">
            <a:extLst>
              <a:ext uri="{FF2B5EF4-FFF2-40B4-BE49-F238E27FC236}">
                <a16:creationId xmlns:a16="http://schemas.microsoft.com/office/drawing/2014/main" id="{EE3A46EE-E9BE-0106-DC07-DFA122FD9990}"/>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20000"/>
                    </a14:imgEffect>
                  </a14:imgLayer>
                </a14:imgProps>
              </a:ext>
            </a:extLst>
          </a:blip>
          <a:stretch>
            <a:fillRect/>
          </a:stretch>
        </p:blipFill>
        <p:spPr>
          <a:xfrm>
            <a:off x="12898891" y="5081370"/>
            <a:ext cx="3533775" cy="3533775"/>
          </a:xfrm>
          <a:prstGeom prst="rect">
            <a:avLst/>
          </a:prstGeom>
        </p:spPr>
      </p:pic>
      <p:sp>
        <p:nvSpPr>
          <p:cNvPr id="13" name="TextBox 12">
            <a:extLst>
              <a:ext uri="{FF2B5EF4-FFF2-40B4-BE49-F238E27FC236}">
                <a16:creationId xmlns:a16="http://schemas.microsoft.com/office/drawing/2014/main" id="{35F914A9-EE67-AFCF-8BD6-C4CF65A2832D}"/>
              </a:ext>
            </a:extLst>
          </p:cNvPr>
          <p:cNvSpPr txBox="1"/>
          <p:nvPr/>
        </p:nvSpPr>
        <p:spPr>
          <a:xfrm>
            <a:off x="13967901" y="8305398"/>
            <a:ext cx="3721343" cy="369332"/>
          </a:xfrm>
          <a:prstGeom prst="rect">
            <a:avLst/>
          </a:prstGeom>
          <a:noFill/>
        </p:spPr>
        <p:txBody>
          <a:bodyPr wrap="square">
            <a:spAutoFit/>
          </a:bodyPr>
          <a:lstStyle/>
          <a:p>
            <a:r>
              <a:rPr lang="en-US">
                <a:solidFill>
                  <a:srgbClr val="002060"/>
                </a:solidFill>
              </a:rPr>
              <a:t>Pheonix Dancong’s tea (Ya Shi Xiang) </a:t>
            </a:r>
          </a:p>
        </p:txBody>
      </p:sp>
      <p:sp>
        <p:nvSpPr>
          <p:cNvPr id="14" name="Rectangle 13">
            <a:extLst>
              <a:ext uri="{FF2B5EF4-FFF2-40B4-BE49-F238E27FC236}">
                <a16:creationId xmlns:a16="http://schemas.microsoft.com/office/drawing/2014/main" id="{958BD133-62E6-B92E-6E35-307E89588B3F}"/>
              </a:ext>
            </a:extLst>
          </p:cNvPr>
          <p:cNvSpPr/>
          <p:nvPr/>
        </p:nvSpPr>
        <p:spPr>
          <a:xfrm>
            <a:off x="598756" y="1479854"/>
            <a:ext cx="8339211" cy="7933540"/>
          </a:xfrm>
          <a:prstGeom prst="rect">
            <a:avLst/>
          </a:prstGeom>
          <a:solidFill>
            <a:srgbClr val="002060">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A box of tea with a lemon&#10;&#10;Description automatically generated">
            <a:extLst>
              <a:ext uri="{FF2B5EF4-FFF2-40B4-BE49-F238E27FC236}">
                <a16:creationId xmlns:a16="http://schemas.microsoft.com/office/drawing/2014/main" id="{5E826E24-7381-DBC6-239A-405F9A66DB64}"/>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15527807" y="5419508"/>
            <a:ext cx="1657350" cy="2857500"/>
          </a:xfrm>
          <a:prstGeom prst="rect">
            <a:avLst/>
          </a:prstGeom>
        </p:spPr>
      </p:pic>
      <p:pic>
        <p:nvPicPr>
          <p:cNvPr id="3" name="Picture 2" descr="Mintel - Wikipedia">
            <a:extLst>
              <a:ext uri="{FF2B5EF4-FFF2-40B4-BE49-F238E27FC236}">
                <a16:creationId xmlns:a16="http://schemas.microsoft.com/office/drawing/2014/main" id="{3EBF1D4B-CA91-792B-2001-43AD4F085BE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4942916" y="378412"/>
            <a:ext cx="1445527" cy="8856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60838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6772E7A-68AA-E172-8AFB-966571BF0D38}"/>
              </a:ext>
            </a:extLst>
          </p:cNvPr>
          <p:cNvSpPr txBox="1"/>
          <p:nvPr/>
        </p:nvSpPr>
        <p:spPr>
          <a:xfrm>
            <a:off x="762000" y="571500"/>
            <a:ext cx="15659780" cy="738664"/>
          </a:xfrm>
          <a:prstGeom prst="rect">
            <a:avLst/>
          </a:prstGeom>
          <a:noFill/>
        </p:spPr>
        <p:txBody>
          <a:bodyPr wrap="square">
            <a:spAutoFit/>
          </a:bodyPr>
          <a:lstStyle/>
          <a:p>
            <a:pPr defTabSz="815420">
              <a:defRPr sz="1400" b="0" i="0" u="none" strike="noStrike" kern="1200" spc="0" baseline="0">
                <a:solidFill>
                  <a:srgbClr val="002060"/>
                </a:solidFill>
                <a:latin typeface="+mn-lt"/>
                <a:ea typeface="+mn-ea"/>
                <a:cs typeface="+mn-cs"/>
              </a:defRPr>
            </a:pPr>
            <a:r>
              <a:rPr lang="en-US" sz="4200" b="1">
                <a:solidFill>
                  <a:srgbClr val="002060"/>
                </a:solidFill>
                <a:latin typeface="Poppins" panose="00000500000000000000" pitchFamily="2" charset="0"/>
              </a:rPr>
              <a:t>RTD Tea – China market</a:t>
            </a:r>
          </a:p>
        </p:txBody>
      </p:sp>
      <p:sp>
        <p:nvSpPr>
          <p:cNvPr id="16" name="TextBox 15">
            <a:extLst>
              <a:ext uri="{FF2B5EF4-FFF2-40B4-BE49-F238E27FC236}">
                <a16:creationId xmlns:a16="http://schemas.microsoft.com/office/drawing/2014/main" id="{239B62C7-ECEA-D3B9-F512-05AF5AD7E564}"/>
              </a:ext>
            </a:extLst>
          </p:cNvPr>
          <p:cNvSpPr txBox="1"/>
          <p:nvPr/>
        </p:nvSpPr>
        <p:spPr>
          <a:xfrm>
            <a:off x="776068" y="1319016"/>
            <a:ext cx="16535400" cy="400110"/>
          </a:xfrm>
          <a:prstGeom prst="rect">
            <a:avLst/>
          </a:prstGeom>
          <a:noFill/>
        </p:spPr>
        <p:txBody>
          <a:bodyPr wrap="square">
            <a:spAutoFit/>
          </a:bodyPr>
          <a:lstStyle/>
          <a:p>
            <a:r>
              <a:rPr lang="en-US" sz="2000">
                <a:solidFill>
                  <a:srgbClr val="002060"/>
                </a:solidFill>
                <a:latin typeface="Poppins" panose="00000500000000000000" pitchFamily="2" charset="0"/>
                <a:ea typeface="Trebuchet MS"/>
                <a:cs typeface="Poppins" panose="00000500000000000000" pitchFamily="2" charset="0"/>
              </a:rPr>
              <a:t>Pure tea products have started incorporating various herbal ingredients (flowers, fruits, etc) for added flavour.</a:t>
            </a:r>
            <a:endParaRPr lang="en-US" sz="2000">
              <a:solidFill>
                <a:srgbClr val="002060"/>
              </a:solidFill>
              <a:latin typeface="Poppins" panose="00000500000000000000" pitchFamily="2" charset="0"/>
              <a:cs typeface="Poppins" panose="00000500000000000000" pitchFamily="2" charset="0"/>
            </a:endParaRPr>
          </a:p>
        </p:txBody>
      </p:sp>
      <p:graphicFrame>
        <p:nvGraphicFramePr>
          <p:cNvPr id="19" name="ChartObject" descr="chart">
            <a:extLst>
              <a:ext uri="{FF2B5EF4-FFF2-40B4-BE49-F238E27FC236}">
                <a16:creationId xmlns:a16="http://schemas.microsoft.com/office/drawing/2014/main" id="{D2645FFD-A35A-A5B7-2C65-B06915C9F0B5}"/>
              </a:ext>
            </a:extLst>
          </p:cNvPr>
          <p:cNvGraphicFramePr/>
          <p:nvPr>
            <p:extLst>
              <p:ext uri="{D42A27DB-BD31-4B8C-83A1-F6EECF244321}">
                <p14:modId xmlns:p14="http://schemas.microsoft.com/office/powerpoint/2010/main" val="1127490767"/>
              </p:ext>
            </p:extLst>
          </p:nvPr>
        </p:nvGraphicFramePr>
        <p:xfrm>
          <a:off x="990600" y="1792510"/>
          <a:ext cx="11204586" cy="3331647"/>
        </p:xfrm>
        <a:graphic>
          <a:graphicData uri="http://schemas.openxmlformats.org/drawingml/2006/chart">
            <c:chart xmlns:c="http://schemas.openxmlformats.org/drawingml/2006/chart" xmlns:r="http://schemas.openxmlformats.org/officeDocument/2006/relationships" r:id="rId3"/>
          </a:graphicData>
        </a:graphic>
      </p:graphicFrame>
      <p:sp>
        <p:nvSpPr>
          <p:cNvPr id="22" name="media_caption2" descr="media_caption2">
            <a:extLst>
              <a:ext uri="{FF2B5EF4-FFF2-40B4-BE49-F238E27FC236}">
                <a16:creationId xmlns:a16="http://schemas.microsoft.com/office/drawing/2014/main" id="{710BA0DF-9330-4FB2-C7C7-C093E2D66A9E}"/>
              </a:ext>
            </a:extLst>
          </p:cNvPr>
          <p:cNvSpPr txBox="1">
            <a:spLocks/>
          </p:cNvSpPr>
          <p:nvPr/>
        </p:nvSpPr>
        <p:spPr>
          <a:xfrm>
            <a:off x="2928896" y="8672830"/>
            <a:ext cx="2133487" cy="400050"/>
          </a:xfrm>
          <a:prstGeom prst="rect">
            <a:avLst/>
          </a:prstGeom>
        </p:spPr>
        <p:txBody>
          <a:bodyPr>
            <a:noAutofit/>
          </a:bodyPr>
          <a:lstStyle>
            <a:lvl1pPr marL="0" indent="0" algn="l" defTabSz="914400" rtl="0" eaLnBrk="1" latinLnBrk="0" hangingPunct="1">
              <a:spcBef>
                <a:spcPct val="20000"/>
              </a:spcBef>
              <a:buFont typeface="Arial" pitchFamily="34" charset="0"/>
              <a:buNone/>
              <a:defRPr sz="1000" i="0" kern="1200">
                <a:solidFill>
                  <a:srgbClr val="7F7F7F"/>
                </a:solidFill>
                <a:latin typeface="Trebuchet MS"/>
                <a:ea typeface="+mn-ea"/>
                <a:cs typeface="Trebuchet M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spcBef>
                <a:spcPct val="43750"/>
              </a:spcBef>
              <a:spcAft>
                <a:spcPct val="43750"/>
              </a:spcAft>
            </a:pPr>
            <a:r>
              <a:rPr lang="en-US" sz="1400">
                <a:solidFill>
                  <a:srgbClr val="002060"/>
                </a:solidFill>
                <a:latin typeface="Poppins" panose="00000500000000000000" pitchFamily="2" charset="0"/>
                <a:cs typeface="Poppins" panose="00000500000000000000" pitchFamily="2" charset="0"/>
              </a:rPr>
              <a:t>Suntory Sugar Free Oolong Tea with Fresh Gardenia Flavour (China)</a:t>
            </a:r>
          </a:p>
        </p:txBody>
      </p:sp>
      <p:sp>
        <p:nvSpPr>
          <p:cNvPr id="23" name="media_caption1" descr="media_caption1">
            <a:extLst>
              <a:ext uri="{FF2B5EF4-FFF2-40B4-BE49-F238E27FC236}">
                <a16:creationId xmlns:a16="http://schemas.microsoft.com/office/drawing/2014/main" id="{CD1DE438-58AE-EA7B-7A95-0AA4BD1107B0}"/>
              </a:ext>
            </a:extLst>
          </p:cNvPr>
          <p:cNvSpPr txBox="1">
            <a:spLocks/>
          </p:cNvSpPr>
          <p:nvPr/>
        </p:nvSpPr>
        <p:spPr>
          <a:xfrm>
            <a:off x="513470" y="8709238"/>
            <a:ext cx="2133486" cy="1006261"/>
          </a:xfrm>
          <a:prstGeom prst="rect">
            <a:avLst/>
          </a:prstGeom>
        </p:spPr>
        <p:txBody>
          <a:bodyPr>
            <a:noAutofit/>
          </a:bodyPr>
          <a:lstStyle>
            <a:lvl1pPr marL="0" indent="0" algn="l" defTabSz="914400" rtl="0" eaLnBrk="1" latinLnBrk="0" hangingPunct="1">
              <a:spcBef>
                <a:spcPct val="20000"/>
              </a:spcBef>
              <a:buFont typeface="Arial" pitchFamily="34" charset="0"/>
              <a:buNone/>
              <a:defRPr sz="1000" i="0" kern="1200">
                <a:solidFill>
                  <a:srgbClr val="7F7F7F"/>
                </a:solidFill>
                <a:latin typeface="Trebuchet MS"/>
                <a:ea typeface="+mn-ea"/>
                <a:cs typeface="Trebuchet M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spcBef>
                <a:spcPct val="43750"/>
              </a:spcBef>
              <a:spcAft>
                <a:spcPct val="43750"/>
              </a:spcAft>
            </a:pPr>
            <a:r>
              <a:rPr lang="en-US" sz="1400">
                <a:solidFill>
                  <a:srgbClr val="002060"/>
                </a:solidFill>
                <a:latin typeface="Poppins" panose="00000500000000000000" pitchFamily="2" charset="0"/>
                <a:cs typeface="Poppins" panose="00000500000000000000" pitchFamily="2" charset="0"/>
              </a:rPr>
              <a:t>Genki Forest Camellia Flavoured Slightly Sweetened Green Tea Drink (China)</a:t>
            </a:r>
          </a:p>
        </p:txBody>
      </p:sp>
      <p:pic>
        <p:nvPicPr>
          <p:cNvPr id="24" name="New picture" descr="callout_image2">
            <a:extLst>
              <a:ext uri="{FF2B5EF4-FFF2-40B4-BE49-F238E27FC236}">
                <a16:creationId xmlns:a16="http://schemas.microsoft.com/office/drawing/2014/main" id="{AC21E5BE-15AD-2136-1510-36EF62790706}"/>
              </a:ext>
            </a:extLst>
          </p:cNvPr>
          <p:cNvPicPr>
            <a:picLocks noChangeAspect="1"/>
          </p:cNvPicPr>
          <p:nvPr/>
        </p:nvPicPr>
        <p:blipFill rotWithShape="1">
          <a:blip r:embed="rId4">
            <a:clrChange>
              <a:clrFrom>
                <a:srgbClr val="FFFFFF"/>
              </a:clrFrom>
              <a:clrTo>
                <a:srgbClr val="FFFFFF">
                  <a:alpha val="0"/>
                </a:srgbClr>
              </a:clrTo>
            </a:clrChange>
          </a:blip>
          <a:srcRect l="33285" t="9342" r="37212" b="8546"/>
          <a:stretch/>
        </p:blipFill>
        <p:spPr>
          <a:xfrm>
            <a:off x="3199536" y="5693478"/>
            <a:ext cx="1065921" cy="2966625"/>
          </a:xfrm>
          <a:prstGeom prst="rect">
            <a:avLst/>
          </a:prstGeom>
        </p:spPr>
      </p:pic>
      <p:pic>
        <p:nvPicPr>
          <p:cNvPr id="25" name="New picture" descr="callout_image1">
            <a:extLst>
              <a:ext uri="{FF2B5EF4-FFF2-40B4-BE49-F238E27FC236}">
                <a16:creationId xmlns:a16="http://schemas.microsoft.com/office/drawing/2014/main" id="{A49EAAEA-1353-CB61-730B-30DF38EB61B6}"/>
              </a:ext>
            </a:extLst>
          </p:cNvPr>
          <p:cNvPicPr>
            <a:picLocks noChangeAspect="1"/>
          </p:cNvPicPr>
          <p:nvPr/>
        </p:nvPicPr>
        <p:blipFill rotWithShape="1">
          <a:blip r:embed="rId5">
            <a:clrChange>
              <a:clrFrom>
                <a:srgbClr val="FFFFFF"/>
              </a:clrFrom>
              <a:clrTo>
                <a:srgbClr val="FFFFFF">
                  <a:alpha val="0"/>
                </a:srgbClr>
              </a:clrTo>
            </a:clrChange>
          </a:blip>
          <a:srcRect l="33680" t="8210" r="34683" b="6260"/>
          <a:stretch/>
        </p:blipFill>
        <p:spPr>
          <a:xfrm>
            <a:off x="990599" y="5619187"/>
            <a:ext cx="1143001" cy="3090051"/>
          </a:xfrm>
          <a:prstGeom prst="rect">
            <a:avLst/>
          </a:prstGeom>
        </p:spPr>
      </p:pic>
      <p:sp>
        <p:nvSpPr>
          <p:cNvPr id="26" name="media_caption" descr="media_caption">
            <a:extLst>
              <a:ext uri="{FF2B5EF4-FFF2-40B4-BE49-F238E27FC236}">
                <a16:creationId xmlns:a16="http://schemas.microsoft.com/office/drawing/2014/main" id="{1FDE53FE-9BC1-AC88-6D05-3025082B7960}"/>
              </a:ext>
            </a:extLst>
          </p:cNvPr>
          <p:cNvSpPr txBox="1">
            <a:spLocks/>
          </p:cNvSpPr>
          <p:nvPr/>
        </p:nvSpPr>
        <p:spPr>
          <a:xfrm>
            <a:off x="5628735" y="8660102"/>
            <a:ext cx="2605194" cy="949473"/>
          </a:xfrm>
          <a:prstGeom prst="rect">
            <a:avLst/>
          </a:prstGeom>
        </p:spPr>
        <p:txBody>
          <a:bodyPr lIns="0" rIns="0">
            <a:noAutofit/>
          </a:bodyPr>
          <a:lstStyle>
            <a:lvl1pPr marL="0" indent="0" algn="l" defTabSz="914400" rtl="0" eaLnBrk="1" latinLnBrk="0" hangingPunct="1">
              <a:spcBef>
                <a:spcPct val="20000"/>
              </a:spcBef>
              <a:buFont typeface="Arial" pitchFamily="34" charset="0"/>
              <a:buNone/>
              <a:defRPr sz="1000" i="0" kern="1200">
                <a:solidFill>
                  <a:srgbClr val="7F7F7F"/>
                </a:solidFill>
                <a:latin typeface="Trebuchet MS"/>
                <a:ea typeface="+mn-ea"/>
                <a:cs typeface="Trebuchet M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spcBef>
                <a:spcPct val="43750"/>
              </a:spcBef>
              <a:spcAft>
                <a:spcPct val="43750"/>
              </a:spcAft>
            </a:pPr>
            <a:r>
              <a:rPr lang="en-US" sz="1400" b="1">
                <a:solidFill>
                  <a:srgbClr val="002060"/>
                </a:solidFill>
                <a:latin typeface="Poppins" panose="00000500000000000000" pitchFamily="2" charset="0"/>
                <a:cs typeface="Poppins" panose="00000500000000000000" pitchFamily="2" charset="0"/>
                <a:hlinkClick r:id="rId6">
                  <a:extLst>
                    <a:ext uri="{A12FA001-AC4F-418D-AE19-62706E023703}">
                      <ahyp:hlinkClr xmlns:ahyp="http://schemas.microsoft.com/office/drawing/2018/hyperlinkcolor" val="tx"/>
                    </a:ext>
                  </a:extLst>
                </a:hlinkClick>
              </a:rPr>
              <a:t>Asahi Sou Green Tea</a:t>
            </a:r>
            <a:r>
              <a:rPr lang="en-US" sz="1400" b="1">
                <a:solidFill>
                  <a:srgbClr val="002060"/>
                </a:solidFill>
                <a:latin typeface="Poppins" panose="00000500000000000000" pitchFamily="2" charset="0"/>
                <a:cs typeface="Poppins" panose="00000500000000000000" pitchFamily="2" charset="0"/>
              </a:rPr>
              <a:t> (Japan) </a:t>
            </a:r>
            <a:r>
              <a:rPr lang="en-US" sz="1400">
                <a:solidFill>
                  <a:srgbClr val="002060"/>
                </a:solidFill>
                <a:latin typeface="Poppins" panose="00000500000000000000" pitchFamily="2" charset="0"/>
                <a:cs typeface="Poppins" panose="00000500000000000000" pitchFamily="2" charset="0"/>
              </a:rPr>
              <a:t>-  is made with a slightly fermented tea leaf (called withered green tea). </a:t>
            </a:r>
          </a:p>
        </p:txBody>
      </p:sp>
      <p:pic>
        <p:nvPicPr>
          <p:cNvPr id="27" name="New picture" descr="callout_image">
            <a:extLst>
              <a:ext uri="{FF2B5EF4-FFF2-40B4-BE49-F238E27FC236}">
                <a16:creationId xmlns:a16="http://schemas.microsoft.com/office/drawing/2014/main" id="{8EC05AB7-F9D0-1801-E6AA-AA944E2092B2}"/>
              </a:ext>
            </a:extLst>
          </p:cNvPr>
          <p:cNvPicPr>
            <a:picLocks noChangeAspect="1"/>
          </p:cNvPicPr>
          <p:nvPr/>
        </p:nvPicPr>
        <p:blipFill rotWithShape="1">
          <a:blip r:embed="rId7">
            <a:clrChange>
              <a:clrFrom>
                <a:srgbClr val="FFFFFF"/>
              </a:clrFrom>
              <a:clrTo>
                <a:srgbClr val="FFFFFF">
                  <a:alpha val="0"/>
                </a:srgbClr>
              </a:clrTo>
            </a:clrChange>
            <a:extLst>
              <a:ext uri="{BEBA8EAE-BF5A-486C-A8C5-ECC9F3942E4B}">
                <a14:imgProps xmlns:a14="http://schemas.microsoft.com/office/drawing/2010/main">
                  <a14:imgLayer r:embed="rId8">
                    <a14:imgEffect>
                      <a14:brightnessContrast bright="20000"/>
                    </a14:imgEffect>
                  </a14:imgLayer>
                </a14:imgProps>
              </a:ext>
            </a:extLst>
          </a:blip>
          <a:srcRect r="4869" b="6318"/>
          <a:stretch/>
        </p:blipFill>
        <p:spPr>
          <a:xfrm>
            <a:off x="4953998" y="5374934"/>
            <a:ext cx="3279931" cy="3230008"/>
          </a:xfrm>
          <a:prstGeom prst="rect">
            <a:avLst/>
          </a:prstGeom>
        </p:spPr>
      </p:pic>
      <p:pic>
        <p:nvPicPr>
          <p:cNvPr id="28" name="Picture 27" descr="Two plastic bottles of green tea&#10;&#10;Description automatically generated">
            <a:extLst>
              <a:ext uri="{FF2B5EF4-FFF2-40B4-BE49-F238E27FC236}">
                <a16:creationId xmlns:a16="http://schemas.microsoft.com/office/drawing/2014/main" id="{50FE4685-F6A1-9001-B921-C36B4BE30CA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840010" y="5627465"/>
            <a:ext cx="1924050" cy="2867025"/>
          </a:xfrm>
          <a:prstGeom prst="rect">
            <a:avLst/>
          </a:prstGeom>
        </p:spPr>
      </p:pic>
      <p:sp>
        <p:nvSpPr>
          <p:cNvPr id="29" name="Rectangle 28">
            <a:extLst>
              <a:ext uri="{FF2B5EF4-FFF2-40B4-BE49-F238E27FC236}">
                <a16:creationId xmlns:a16="http://schemas.microsoft.com/office/drawing/2014/main" id="{AAFBF485-B4AC-4BA1-F1C7-C4EA9107A92D}"/>
              </a:ext>
            </a:extLst>
          </p:cNvPr>
          <p:cNvSpPr/>
          <p:nvPr/>
        </p:nvSpPr>
        <p:spPr>
          <a:xfrm>
            <a:off x="762000" y="1705644"/>
            <a:ext cx="11433186" cy="3528108"/>
          </a:xfrm>
          <a:prstGeom prst="rect">
            <a:avLst/>
          </a:prstGeom>
          <a:solidFill>
            <a:srgbClr val="002060">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9E1B681F-8C2F-C40D-9A2D-E969C85A600C}"/>
              </a:ext>
            </a:extLst>
          </p:cNvPr>
          <p:cNvSpPr txBox="1"/>
          <p:nvPr/>
        </p:nvSpPr>
        <p:spPr>
          <a:xfrm>
            <a:off x="8643552" y="8655469"/>
            <a:ext cx="3276600" cy="954107"/>
          </a:xfrm>
          <a:prstGeom prst="rect">
            <a:avLst/>
          </a:prstGeom>
          <a:noFill/>
        </p:spPr>
        <p:txBody>
          <a:bodyPr wrap="square">
            <a:spAutoFit/>
          </a:bodyPr>
          <a:lstStyle/>
          <a:p>
            <a:r>
              <a:rPr lang="en-US" sz="1400" b="1">
                <a:solidFill>
                  <a:srgbClr val="002060"/>
                </a:solidFill>
                <a:latin typeface="Poppins" panose="00000500000000000000" pitchFamily="2" charset="0"/>
                <a:cs typeface="Poppins" panose="00000500000000000000" pitchFamily="2" charset="0"/>
              </a:rPr>
              <a:t>Passionfruit Green Tea</a:t>
            </a:r>
          </a:p>
          <a:p>
            <a:r>
              <a:rPr lang="en-US" sz="1400">
                <a:solidFill>
                  <a:srgbClr val="002060"/>
                </a:solidFill>
                <a:latin typeface="Poppins" panose="00000500000000000000" pitchFamily="2" charset="0"/>
                <a:cs typeface="Poppins" panose="00000500000000000000" pitchFamily="2" charset="0"/>
              </a:rPr>
              <a:t>Jasmine green tea</a:t>
            </a:r>
            <a:br>
              <a:rPr lang="en-US" sz="1400">
                <a:solidFill>
                  <a:srgbClr val="002060"/>
                </a:solidFill>
                <a:latin typeface="Poppins" panose="00000500000000000000" pitchFamily="2" charset="0"/>
                <a:cs typeface="Poppins" panose="00000500000000000000" pitchFamily="2" charset="0"/>
              </a:rPr>
            </a:br>
            <a:r>
              <a:rPr lang="en-US" sz="1400">
                <a:solidFill>
                  <a:srgbClr val="002060"/>
                </a:solidFill>
                <a:latin typeface="Poppins" panose="00000500000000000000" pitchFamily="2" charset="0"/>
                <a:cs typeface="Poppins" panose="00000500000000000000" pitchFamily="2" charset="0"/>
              </a:rPr>
              <a:t>- A minimum 5% of juice content</a:t>
            </a:r>
          </a:p>
          <a:p>
            <a:endParaRPr lang="en-US" sz="1400">
              <a:solidFill>
                <a:srgbClr val="002060"/>
              </a:solidFill>
              <a:latin typeface="Poppins" panose="00000500000000000000" pitchFamily="2" charset="0"/>
              <a:cs typeface="Poppins" panose="00000500000000000000" pitchFamily="2" charset="0"/>
            </a:endParaRPr>
          </a:p>
        </p:txBody>
      </p:sp>
      <p:pic>
        <p:nvPicPr>
          <p:cNvPr id="33" name="Picture 32" descr="A white bottle with black text and red label&#10;&#10;Description automatically generated">
            <a:extLst>
              <a:ext uri="{FF2B5EF4-FFF2-40B4-BE49-F238E27FC236}">
                <a16:creationId xmlns:a16="http://schemas.microsoft.com/office/drawing/2014/main" id="{324971A4-43D7-8C78-CA0D-45F852945A2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2603830" y="5619187"/>
            <a:ext cx="847725" cy="2867025"/>
          </a:xfrm>
          <a:prstGeom prst="rect">
            <a:avLst/>
          </a:prstGeom>
        </p:spPr>
      </p:pic>
      <p:sp>
        <p:nvSpPr>
          <p:cNvPr id="37" name="TextBox 36">
            <a:extLst>
              <a:ext uri="{FF2B5EF4-FFF2-40B4-BE49-F238E27FC236}">
                <a16:creationId xmlns:a16="http://schemas.microsoft.com/office/drawing/2014/main" id="{44B4D4AB-AD91-D022-41C9-5E0D31165ACB}"/>
              </a:ext>
            </a:extLst>
          </p:cNvPr>
          <p:cNvSpPr txBox="1"/>
          <p:nvPr/>
        </p:nvSpPr>
        <p:spPr>
          <a:xfrm>
            <a:off x="11966932" y="8594061"/>
            <a:ext cx="4099187" cy="738664"/>
          </a:xfrm>
          <a:prstGeom prst="rect">
            <a:avLst/>
          </a:prstGeom>
          <a:noFill/>
        </p:spPr>
        <p:txBody>
          <a:bodyPr wrap="square">
            <a:spAutoFit/>
          </a:bodyPr>
          <a:lstStyle/>
          <a:p>
            <a:r>
              <a:rPr lang="en-US" sz="1400" b="1">
                <a:solidFill>
                  <a:srgbClr val="002060"/>
                </a:solidFill>
                <a:latin typeface="Poppins" panose="00000500000000000000" pitchFamily="2" charset="0"/>
                <a:cs typeface="Poppins" panose="00000500000000000000" pitchFamily="2" charset="0"/>
              </a:rPr>
              <a:t>Yumberry Juice Green Tea Drink</a:t>
            </a:r>
          </a:p>
          <a:p>
            <a:r>
              <a:rPr lang="en-US" sz="1400">
                <a:solidFill>
                  <a:srgbClr val="002060"/>
                </a:solidFill>
                <a:latin typeface="Poppins" panose="00000500000000000000" pitchFamily="2" charset="0"/>
                <a:cs typeface="Poppins" panose="00000500000000000000" pitchFamily="2" charset="0"/>
              </a:rPr>
              <a:t>Zero fat, Low sugar</a:t>
            </a:r>
            <a:br>
              <a:rPr lang="en-US" sz="1400">
                <a:solidFill>
                  <a:srgbClr val="002060"/>
                </a:solidFill>
                <a:latin typeface="Poppins" panose="00000500000000000000" pitchFamily="2" charset="0"/>
                <a:cs typeface="Poppins" panose="00000500000000000000" pitchFamily="2" charset="0"/>
              </a:rPr>
            </a:br>
            <a:r>
              <a:rPr lang="en-US" sz="1400">
                <a:solidFill>
                  <a:srgbClr val="002060"/>
                </a:solidFill>
                <a:latin typeface="Poppins" panose="00000500000000000000" pitchFamily="2" charset="0"/>
                <a:cs typeface="Poppins" panose="00000500000000000000" pitchFamily="2" charset="0"/>
              </a:rPr>
              <a:t>- 50% of fruit juice and 50% of tea</a:t>
            </a:r>
          </a:p>
        </p:txBody>
      </p:sp>
      <p:pic>
        <p:nvPicPr>
          <p:cNvPr id="39" name="Picture 38" descr="A close up of a beverage&#10;&#10;Description automatically generated">
            <a:extLst>
              <a:ext uri="{FF2B5EF4-FFF2-40B4-BE49-F238E27FC236}">
                <a16:creationId xmlns:a16="http://schemas.microsoft.com/office/drawing/2014/main" id="{516E9B91-3BC5-9F6A-4B1C-F03A5E51A96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2886585" y="2115363"/>
            <a:ext cx="1129941" cy="2810845"/>
          </a:xfrm>
          <a:prstGeom prst="rect">
            <a:avLst/>
          </a:prstGeom>
        </p:spPr>
      </p:pic>
      <p:sp>
        <p:nvSpPr>
          <p:cNvPr id="41" name="TextBox 40">
            <a:extLst>
              <a:ext uri="{FF2B5EF4-FFF2-40B4-BE49-F238E27FC236}">
                <a16:creationId xmlns:a16="http://schemas.microsoft.com/office/drawing/2014/main" id="{EC786A6C-4460-DE40-B595-83DD235664F7}"/>
              </a:ext>
            </a:extLst>
          </p:cNvPr>
          <p:cNvSpPr txBox="1"/>
          <p:nvPr/>
        </p:nvSpPr>
        <p:spPr>
          <a:xfrm>
            <a:off x="14249400" y="3002186"/>
            <a:ext cx="3585164" cy="1815882"/>
          </a:xfrm>
          <a:prstGeom prst="rect">
            <a:avLst/>
          </a:prstGeom>
          <a:noFill/>
        </p:spPr>
        <p:txBody>
          <a:bodyPr wrap="square">
            <a:spAutoFit/>
          </a:bodyPr>
          <a:lstStyle/>
          <a:p>
            <a:pPr algn="just"/>
            <a:r>
              <a:rPr lang="en-US" sz="1400" b="1">
                <a:solidFill>
                  <a:srgbClr val="002060"/>
                </a:solidFill>
                <a:latin typeface="Poppins" panose="00000500000000000000" pitchFamily="2" charset="0"/>
                <a:cs typeface="Poppins" panose="00000500000000000000" pitchFamily="2" charset="0"/>
              </a:rPr>
              <a:t>Roselle Yumberry Light Fermented Tea (Hema, China)</a:t>
            </a:r>
          </a:p>
          <a:p>
            <a:pPr algn="just"/>
            <a:r>
              <a:rPr lang="en-US" sz="1400">
                <a:solidFill>
                  <a:srgbClr val="002060"/>
                </a:solidFill>
                <a:latin typeface="Poppins" panose="00000500000000000000" pitchFamily="2" charset="0"/>
                <a:cs typeface="Poppins" panose="00000500000000000000" pitchFamily="2" charset="0"/>
              </a:rPr>
              <a:t>A minimum 400mg of tea polyphenols per kg</a:t>
            </a:r>
          </a:p>
          <a:p>
            <a:pPr algn="just"/>
            <a:r>
              <a:rPr lang="en-US" sz="1400">
                <a:solidFill>
                  <a:srgbClr val="002060"/>
                </a:solidFill>
                <a:latin typeface="Poppins" panose="00000500000000000000" pitchFamily="2" charset="0"/>
                <a:cs typeface="Poppins" panose="00000500000000000000" pitchFamily="2" charset="0"/>
              </a:rPr>
              <a:t> Processed according to light fermenting and extracting technique for 120 hours to offer refreshing mouthfee</a:t>
            </a:r>
          </a:p>
        </p:txBody>
      </p:sp>
      <p:pic>
        <p:nvPicPr>
          <p:cNvPr id="42" name="Picture 41">
            <a:extLst>
              <a:ext uri="{FF2B5EF4-FFF2-40B4-BE49-F238E27FC236}">
                <a16:creationId xmlns:a16="http://schemas.microsoft.com/office/drawing/2014/main" id="{8901275F-6410-AFE0-0528-44A60369C68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6032007" y="6041253"/>
            <a:ext cx="1081407" cy="2465937"/>
          </a:xfrm>
          <a:prstGeom prst="rect">
            <a:avLst/>
          </a:prstGeom>
        </p:spPr>
      </p:pic>
      <p:sp>
        <p:nvSpPr>
          <p:cNvPr id="44" name="TextBox 43">
            <a:extLst>
              <a:ext uri="{FF2B5EF4-FFF2-40B4-BE49-F238E27FC236}">
                <a16:creationId xmlns:a16="http://schemas.microsoft.com/office/drawing/2014/main" id="{56596995-7F43-41B0-C48A-595682B3E252}"/>
              </a:ext>
            </a:extLst>
          </p:cNvPr>
          <p:cNvSpPr txBox="1"/>
          <p:nvPr/>
        </p:nvSpPr>
        <p:spPr>
          <a:xfrm>
            <a:off x="15501321" y="8595826"/>
            <a:ext cx="2658260" cy="954107"/>
          </a:xfrm>
          <a:prstGeom prst="rect">
            <a:avLst/>
          </a:prstGeom>
          <a:noFill/>
        </p:spPr>
        <p:txBody>
          <a:bodyPr wrap="square">
            <a:spAutoFit/>
          </a:bodyPr>
          <a:lstStyle/>
          <a:p>
            <a:r>
              <a:rPr lang="en-US" sz="1400" b="1">
                <a:solidFill>
                  <a:srgbClr val="002060"/>
                </a:solidFill>
                <a:latin typeface="Poppins" panose="00000500000000000000" pitchFamily="2" charset="0"/>
                <a:cs typeface="Poppins" panose="00000500000000000000" pitchFamily="2" charset="0"/>
              </a:rPr>
              <a:t>Pomegranate Yunwu Green Tea</a:t>
            </a:r>
          </a:p>
          <a:p>
            <a:r>
              <a:rPr lang="en-US" sz="1400">
                <a:solidFill>
                  <a:srgbClr val="002060"/>
                </a:solidFill>
                <a:latin typeface="Poppins" panose="00000500000000000000" pitchFamily="2" charset="0"/>
                <a:cs typeface="Poppins" panose="00000500000000000000" pitchFamily="2" charset="0"/>
              </a:rPr>
              <a:t>A minimum 5% of juice content</a:t>
            </a:r>
          </a:p>
        </p:txBody>
      </p:sp>
      <p:pic>
        <p:nvPicPr>
          <p:cNvPr id="2" name="Picture 2" descr="Mintel - Wikipedia">
            <a:extLst>
              <a:ext uri="{FF2B5EF4-FFF2-40B4-BE49-F238E27FC236}">
                <a16:creationId xmlns:a16="http://schemas.microsoft.com/office/drawing/2014/main" id="{DD60EDCD-D00C-C16D-9883-267ED06175E7}"/>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4942916" y="378412"/>
            <a:ext cx="1445527" cy="8856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19254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6772E7A-68AA-E172-8AFB-966571BF0D38}"/>
              </a:ext>
            </a:extLst>
          </p:cNvPr>
          <p:cNvSpPr txBox="1"/>
          <p:nvPr/>
        </p:nvSpPr>
        <p:spPr>
          <a:xfrm>
            <a:off x="762000" y="571500"/>
            <a:ext cx="15659780" cy="738664"/>
          </a:xfrm>
          <a:prstGeom prst="rect">
            <a:avLst/>
          </a:prstGeom>
          <a:noFill/>
        </p:spPr>
        <p:txBody>
          <a:bodyPr wrap="square">
            <a:spAutoFit/>
          </a:bodyPr>
          <a:lstStyle/>
          <a:p>
            <a:pPr defTabSz="815420">
              <a:defRPr sz="1400" b="0" i="0" u="none" strike="noStrike" kern="1200" spc="0" baseline="0">
                <a:solidFill>
                  <a:srgbClr val="002060"/>
                </a:solidFill>
                <a:latin typeface="+mn-lt"/>
                <a:ea typeface="+mn-ea"/>
                <a:cs typeface="+mn-cs"/>
              </a:defRPr>
            </a:pPr>
            <a:r>
              <a:rPr lang="en-US" sz="4200" b="1">
                <a:solidFill>
                  <a:srgbClr val="002060"/>
                </a:solidFill>
                <a:latin typeface="Poppins" panose="00000500000000000000" pitchFamily="2" charset="0"/>
              </a:rPr>
              <a:t>RTD Tea – China market</a:t>
            </a:r>
          </a:p>
        </p:txBody>
      </p:sp>
      <p:graphicFrame>
        <p:nvGraphicFramePr>
          <p:cNvPr id="2" name="ChartObject" descr="chart">
            <a:extLst>
              <a:ext uri="{FF2B5EF4-FFF2-40B4-BE49-F238E27FC236}">
                <a16:creationId xmlns:a16="http://schemas.microsoft.com/office/drawing/2014/main" id="{2C229DF9-7861-9676-A888-8F766D7B9B03}"/>
              </a:ext>
            </a:extLst>
          </p:cNvPr>
          <p:cNvGraphicFramePr/>
          <p:nvPr>
            <p:extLst>
              <p:ext uri="{D42A27DB-BD31-4B8C-83A1-F6EECF244321}">
                <p14:modId xmlns:p14="http://schemas.microsoft.com/office/powerpoint/2010/main" val="3501660100"/>
              </p:ext>
            </p:extLst>
          </p:nvPr>
        </p:nvGraphicFramePr>
        <p:xfrm>
          <a:off x="914400" y="1790700"/>
          <a:ext cx="9525000" cy="7772400"/>
        </p:xfrm>
        <a:graphic>
          <a:graphicData uri="http://schemas.openxmlformats.org/drawingml/2006/chart">
            <c:chart xmlns:c="http://schemas.openxmlformats.org/drawingml/2006/chart" xmlns:r="http://schemas.openxmlformats.org/officeDocument/2006/relationships" r:id="rId3"/>
          </a:graphicData>
        </a:graphic>
      </p:graphicFrame>
      <p:pic>
        <p:nvPicPr>
          <p:cNvPr id="3" name="New picture" descr="callout_image">
            <a:extLst>
              <a:ext uri="{FF2B5EF4-FFF2-40B4-BE49-F238E27FC236}">
                <a16:creationId xmlns:a16="http://schemas.microsoft.com/office/drawing/2014/main" id="{05506151-CEB5-D8A2-1560-D316E467FC0A}"/>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0439400" y="1181100"/>
            <a:ext cx="3852789" cy="3852789"/>
          </a:xfrm>
          <a:prstGeom prst="rect">
            <a:avLst/>
          </a:prstGeom>
        </p:spPr>
      </p:pic>
      <p:sp>
        <p:nvSpPr>
          <p:cNvPr id="8" name="TextBox 7">
            <a:extLst>
              <a:ext uri="{FF2B5EF4-FFF2-40B4-BE49-F238E27FC236}">
                <a16:creationId xmlns:a16="http://schemas.microsoft.com/office/drawing/2014/main" id="{5A09EB8F-E205-67D3-5676-C1E10639BE69}"/>
              </a:ext>
            </a:extLst>
          </p:cNvPr>
          <p:cNvSpPr txBox="1"/>
          <p:nvPr/>
        </p:nvSpPr>
        <p:spPr>
          <a:xfrm>
            <a:off x="13259140" y="2437214"/>
            <a:ext cx="4191000" cy="2275110"/>
          </a:xfrm>
          <a:prstGeom prst="rect">
            <a:avLst/>
          </a:prstGeom>
          <a:noFill/>
        </p:spPr>
        <p:txBody>
          <a:bodyPr wrap="square">
            <a:spAutoFit/>
          </a:bodyPr>
          <a:lstStyle/>
          <a:p>
            <a:pPr algn="just">
              <a:spcBef>
                <a:spcPct val="43750"/>
              </a:spcBef>
              <a:spcAft>
                <a:spcPct val="43750"/>
              </a:spcAft>
            </a:pPr>
            <a:r>
              <a:rPr lang="en-US" sz="1800">
                <a:solidFill>
                  <a:srgbClr val="002060"/>
                </a:solidFill>
                <a:latin typeface="Poppins" panose="00000500000000000000" pitchFamily="2" charset="0"/>
                <a:cs typeface="Poppins" panose="00000500000000000000" pitchFamily="2" charset="0"/>
                <a:hlinkClick r:id="rId5">
                  <a:extLst>
                    <a:ext uri="{A12FA001-AC4F-418D-AE19-62706E023703}">
                      <ahyp:hlinkClr xmlns:ahyp="http://schemas.microsoft.com/office/drawing/2018/hyperlinkcolor" val="tx"/>
                    </a:ext>
                  </a:extLst>
                </a:hlinkClick>
              </a:rPr>
              <a:t>Danone Superplants Roselle Tea Drink</a:t>
            </a:r>
            <a:r>
              <a:rPr lang="en-US" sz="1800">
                <a:solidFill>
                  <a:srgbClr val="002060"/>
                </a:solidFill>
                <a:latin typeface="Poppins" panose="00000500000000000000" pitchFamily="2" charset="0"/>
                <a:cs typeface="Poppins" panose="00000500000000000000" pitchFamily="2" charset="0"/>
              </a:rPr>
              <a:t> (China)</a:t>
            </a:r>
            <a:endParaRPr lang="vi-VN" sz="1800">
              <a:solidFill>
                <a:srgbClr val="002060"/>
              </a:solidFill>
              <a:latin typeface="Trebuchet MS"/>
              <a:cs typeface="Poppins" panose="00000500000000000000" pitchFamily="2" charset="0"/>
            </a:endParaRPr>
          </a:p>
          <a:p>
            <a:pPr algn="just">
              <a:spcBef>
                <a:spcPct val="43750"/>
              </a:spcBef>
              <a:spcAft>
                <a:spcPct val="43750"/>
              </a:spcAft>
            </a:pPr>
            <a:r>
              <a:rPr lang="vi-VN" sz="1800">
                <a:solidFill>
                  <a:srgbClr val="002060"/>
                </a:solidFill>
                <a:latin typeface="Trebuchet MS"/>
                <a:ea typeface="Trebuchet MS"/>
                <a:cs typeface="Poppins" panose="00000500000000000000" pitchFamily="2" charset="0"/>
              </a:rPr>
              <a:t>C</a:t>
            </a:r>
            <a:r>
              <a:rPr lang="en-US" sz="1800">
                <a:solidFill>
                  <a:srgbClr val="002060"/>
                </a:solidFill>
                <a:latin typeface="Poppins" panose="00000500000000000000" pitchFamily="2" charset="0"/>
                <a:ea typeface="Trebuchet MS"/>
                <a:cs typeface="Poppins" panose="00000500000000000000" pitchFamily="2" charset="0"/>
              </a:rPr>
              <a:t>ontain ingredients such as </a:t>
            </a:r>
            <a:r>
              <a:rPr lang="en-US" sz="1800" b="1">
                <a:solidFill>
                  <a:srgbClr val="002060"/>
                </a:solidFill>
                <a:latin typeface="Poppins" panose="00000500000000000000" pitchFamily="2" charset="0"/>
                <a:ea typeface="Trebuchet MS"/>
                <a:cs typeface="Poppins" panose="00000500000000000000" pitchFamily="2" charset="0"/>
              </a:rPr>
              <a:t>roselle, blueberry, European elderberry, yerba mate and oolong tea, </a:t>
            </a:r>
            <a:r>
              <a:rPr lang="en-US" sz="1800">
                <a:solidFill>
                  <a:srgbClr val="002060"/>
                </a:solidFill>
                <a:latin typeface="Poppins" panose="00000500000000000000" pitchFamily="2" charset="0"/>
                <a:ea typeface="Trebuchet MS"/>
                <a:cs typeface="Poppins" panose="00000500000000000000" pitchFamily="2" charset="0"/>
              </a:rPr>
              <a:t>providing comprehensive plant nutrition.</a:t>
            </a:r>
            <a:endParaRPr lang="en-US" sz="1800">
              <a:solidFill>
                <a:srgbClr val="002060"/>
              </a:solidFill>
              <a:latin typeface="Poppins" panose="00000500000000000000" pitchFamily="2" charset="0"/>
              <a:cs typeface="Poppins" panose="00000500000000000000" pitchFamily="2" charset="0"/>
            </a:endParaRPr>
          </a:p>
        </p:txBody>
      </p:sp>
      <p:pic>
        <p:nvPicPr>
          <p:cNvPr id="10" name="Picture 9" descr="A green and white container with yellow lid&#10;&#10;Description automatically generated">
            <a:extLst>
              <a:ext uri="{FF2B5EF4-FFF2-40B4-BE49-F238E27FC236}">
                <a16:creationId xmlns:a16="http://schemas.microsoft.com/office/drawing/2014/main" id="{4440463D-D4D8-D95D-9B02-1589FC36CE4E}"/>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1658600" y="5143500"/>
            <a:ext cx="1169231" cy="3784285"/>
          </a:xfrm>
          <a:prstGeom prst="rect">
            <a:avLst/>
          </a:prstGeom>
        </p:spPr>
      </p:pic>
      <p:sp>
        <p:nvSpPr>
          <p:cNvPr id="12" name="TextBox 11">
            <a:extLst>
              <a:ext uri="{FF2B5EF4-FFF2-40B4-BE49-F238E27FC236}">
                <a16:creationId xmlns:a16="http://schemas.microsoft.com/office/drawing/2014/main" id="{3EB9C702-454B-9F1F-35E2-DD95D1BA69DF}"/>
              </a:ext>
            </a:extLst>
          </p:cNvPr>
          <p:cNvSpPr txBox="1"/>
          <p:nvPr/>
        </p:nvSpPr>
        <p:spPr>
          <a:xfrm>
            <a:off x="13259140" y="6743700"/>
            <a:ext cx="4777400" cy="2031325"/>
          </a:xfrm>
          <a:prstGeom prst="rect">
            <a:avLst/>
          </a:prstGeom>
          <a:noFill/>
        </p:spPr>
        <p:txBody>
          <a:bodyPr wrap="square">
            <a:spAutoFit/>
          </a:bodyPr>
          <a:lstStyle/>
          <a:p>
            <a:pPr algn="just"/>
            <a:r>
              <a:rPr lang="en-US">
                <a:solidFill>
                  <a:srgbClr val="002060"/>
                </a:solidFill>
                <a:latin typeface="Poppins" panose="00000500000000000000" pitchFamily="2" charset="0"/>
                <a:cs typeface="Poppins" panose="00000500000000000000" pitchFamily="2" charset="0"/>
                <a:hlinkClick r:id="rId8">
                  <a:extLst>
                    <a:ext uri="{A12FA001-AC4F-418D-AE19-62706E023703}">
                      <ahyp:hlinkClr xmlns:ahyp="http://schemas.microsoft.com/office/drawing/2018/hyperlinkcolor" val="tx"/>
                    </a:ext>
                  </a:extLst>
                </a:hlinkClick>
              </a:rPr>
              <a:t>Coca-Cola, Japan </a:t>
            </a:r>
            <a:endParaRPr lang="vi-VN">
              <a:solidFill>
                <a:srgbClr val="002060"/>
              </a:solidFill>
              <a:cs typeface="Poppins" panose="00000500000000000000" pitchFamily="2" charset="0"/>
            </a:endParaRPr>
          </a:p>
          <a:p>
            <a:pPr algn="just"/>
            <a:r>
              <a:rPr lang="en-US">
                <a:solidFill>
                  <a:srgbClr val="002060"/>
                </a:solidFill>
                <a:latin typeface="Poppins" panose="00000500000000000000" pitchFamily="2" charset="0"/>
                <a:cs typeface="Poppins" panose="00000500000000000000" pitchFamily="2" charset="0"/>
              </a:rPr>
              <a:t>Formulated with 50% more catechins from matcha for those with a high BMI to help reduce visceral fat and subcutaneous fat</a:t>
            </a:r>
            <a:endParaRPr lang="vi-VN">
              <a:solidFill>
                <a:srgbClr val="002060"/>
              </a:solidFill>
              <a:latin typeface="Poppins" panose="00000500000000000000" pitchFamily="2" charset="0"/>
              <a:cs typeface="Poppins" panose="00000500000000000000" pitchFamily="2" charset="0"/>
            </a:endParaRPr>
          </a:p>
          <a:p>
            <a:pPr algn="just"/>
            <a:r>
              <a:rPr lang="en-US">
                <a:solidFill>
                  <a:srgbClr val="002060"/>
                </a:solidFill>
                <a:latin typeface="Poppins" panose="00000500000000000000" pitchFamily="2" charset="0"/>
                <a:cs typeface="Poppins" panose="00000500000000000000" pitchFamily="2" charset="0"/>
              </a:rPr>
              <a:t> - Contains </a:t>
            </a:r>
            <a:r>
              <a:rPr lang="en-US" b="1">
                <a:solidFill>
                  <a:srgbClr val="002060"/>
                </a:solidFill>
                <a:latin typeface="Poppins" panose="00000500000000000000" pitchFamily="2" charset="0"/>
                <a:cs typeface="Poppins" panose="00000500000000000000" pitchFamily="2" charset="0"/>
                <a:hlinkClick r:id="rId9">
                  <a:extLst>
                    <a:ext uri="{A12FA001-AC4F-418D-AE19-62706E023703}">
                      <ahyp:hlinkClr xmlns:ahyp="http://schemas.microsoft.com/office/drawing/2018/hyperlinkcolor" val="tx"/>
                    </a:ext>
                  </a:extLst>
                </a:hlinkClick>
              </a:rPr>
              <a:t>green tea (domestic)</a:t>
            </a:r>
            <a:r>
              <a:rPr lang="en-US" b="1">
                <a:solidFill>
                  <a:srgbClr val="002060"/>
                </a:solidFill>
                <a:latin typeface="Poppins" panose="00000500000000000000" pitchFamily="2" charset="0"/>
                <a:cs typeface="Poppins" panose="00000500000000000000" pitchFamily="2" charset="0"/>
              </a:rPr>
              <a:t>, </a:t>
            </a:r>
            <a:r>
              <a:rPr lang="en-US" b="1">
                <a:solidFill>
                  <a:srgbClr val="002060"/>
                </a:solidFill>
                <a:latin typeface="Poppins" panose="00000500000000000000" pitchFamily="2" charset="0"/>
                <a:cs typeface="Poppins" panose="00000500000000000000" pitchFamily="2" charset="0"/>
                <a:hlinkClick r:id="rId10">
                  <a:extLst>
                    <a:ext uri="{A12FA001-AC4F-418D-AE19-62706E023703}">
                      <ahyp:hlinkClr xmlns:ahyp="http://schemas.microsoft.com/office/drawing/2018/hyperlinkcolor" val="tx"/>
                    </a:ext>
                  </a:extLst>
                </a:hlinkClick>
              </a:rPr>
              <a:t>vitamin C</a:t>
            </a:r>
            <a:r>
              <a:rPr lang="en-US" b="1">
                <a:solidFill>
                  <a:srgbClr val="002060"/>
                </a:solidFill>
                <a:latin typeface="Poppins" panose="00000500000000000000" pitchFamily="2" charset="0"/>
                <a:cs typeface="Poppins" panose="00000500000000000000" pitchFamily="2" charset="0"/>
              </a:rPr>
              <a:t>, </a:t>
            </a:r>
            <a:r>
              <a:rPr lang="en-US" b="1">
                <a:solidFill>
                  <a:srgbClr val="002060"/>
                </a:solidFill>
                <a:latin typeface="Poppins" panose="00000500000000000000" pitchFamily="2" charset="0"/>
                <a:cs typeface="Poppins" panose="00000500000000000000" pitchFamily="2" charset="0"/>
                <a:hlinkClick r:id="rId11">
                  <a:extLst>
                    <a:ext uri="{A12FA001-AC4F-418D-AE19-62706E023703}">
                      <ahyp:hlinkClr xmlns:ahyp="http://schemas.microsoft.com/office/drawing/2018/hyperlinkcolor" val="tx"/>
                    </a:ext>
                  </a:extLst>
                </a:hlinkClick>
              </a:rPr>
              <a:t>green tea extract</a:t>
            </a:r>
            <a:endParaRPr lang="en-US" b="1">
              <a:solidFill>
                <a:srgbClr val="002060"/>
              </a:solidFill>
              <a:latin typeface="Poppins" panose="00000500000000000000" pitchFamily="2" charset="0"/>
              <a:cs typeface="Poppins" panose="00000500000000000000" pitchFamily="2" charset="0"/>
            </a:endParaRPr>
          </a:p>
        </p:txBody>
      </p:sp>
      <p:sp>
        <p:nvSpPr>
          <p:cNvPr id="13" name="Rectangle 12">
            <a:extLst>
              <a:ext uri="{FF2B5EF4-FFF2-40B4-BE49-F238E27FC236}">
                <a16:creationId xmlns:a16="http://schemas.microsoft.com/office/drawing/2014/main" id="{A9D01F28-ABB3-42F3-F61D-BD15B5261845}"/>
              </a:ext>
            </a:extLst>
          </p:cNvPr>
          <p:cNvSpPr/>
          <p:nvPr/>
        </p:nvSpPr>
        <p:spPr>
          <a:xfrm>
            <a:off x="609600" y="1725004"/>
            <a:ext cx="10820400" cy="7838096"/>
          </a:xfrm>
          <a:prstGeom prst="rect">
            <a:avLst/>
          </a:prstGeom>
          <a:solidFill>
            <a:srgbClr val="002060">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descr="Mintel - Wikipedia">
            <a:extLst>
              <a:ext uri="{FF2B5EF4-FFF2-40B4-BE49-F238E27FC236}">
                <a16:creationId xmlns:a16="http://schemas.microsoft.com/office/drawing/2014/main" id="{ECCDA4B2-806C-5406-7994-10ED7B6789DF}"/>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4942916" y="378412"/>
            <a:ext cx="1445527" cy="8856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10526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6772E7A-68AA-E172-8AFB-966571BF0D38}"/>
              </a:ext>
            </a:extLst>
          </p:cNvPr>
          <p:cNvSpPr txBox="1"/>
          <p:nvPr/>
        </p:nvSpPr>
        <p:spPr>
          <a:xfrm>
            <a:off x="762000" y="571500"/>
            <a:ext cx="15659780" cy="738664"/>
          </a:xfrm>
          <a:prstGeom prst="rect">
            <a:avLst/>
          </a:prstGeom>
          <a:noFill/>
        </p:spPr>
        <p:txBody>
          <a:bodyPr wrap="square">
            <a:spAutoFit/>
          </a:bodyPr>
          <a:lstStyle/>
          <a:p>
            <a:pPr defTabSz="815420">
              <a:defRPr sz="1400" b="0" i="0" u="none" strike="noStrike" kern="1200" spc="0" baseline="0">
                <a:solidFill>
                  <a:srgbClr val="002060"/>
                </a:solidFill>
                <a:latin typeface="+mn-lt"/>
                <a:ea typeface="+mn-ea"/>
                <a:cs typeface="+mn-cs"/>
              </a:defRPr>
            </a:pPr>
            <a:r>
              <a:rPr lang="en-US" sz="4200" b="1">
                <a:solidFill>
                  <a:srgbClr val="002060"/>
                </a:solidFill>
                <a:latin typeface="Poppins" panose="00000500000000000000" pitchFamily="2" charset="0"/>
              </a:rPr>
              <a:t>RTD Tea – Japan market</a:t>
            </a:r>
          </a:p>
        </p:txBody>
      </p:sp>
      <p:graphicFrame>
        <p:nvGraphicFramePr>
          <p:cNvPr id="2" name="ChartObject" descr="chart">
            <a:extLst>
              <a:ext uri="{FF2B5EF4-FFF2-40B4-BE49-F238E27FC236}">
                <a16:creationId xmlns:a16="http://schemas.microsoft.com/office/drawing/2014/main" id="{3D435FAB-3D8E-DBD6-0B99-FB591A1C03E4}"/>
              </a:ext>
            </a:extLst>
          </p:cNvPr>
          <p:cNvGraphicFramePr/>
          <p:nvPr>
            <p:extLst>
              <p:ext uri="{D42A27DB-BD31-4B8C-83A1-F6EECF244321}">
                <p14:modId xmlns:p14="http://schemas.microsoft.com/office/powerpoint/2010/main" val="3358175251"/>
              </p:ext>
            </p:extLst>
          </p:nvPr>
        </p:nvGraphicFramePr>
        <p:xfrm>
          <a:off x="762000" y="1638300"/>
          <a:ext cx="6934201" cy="685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 name="ChartObject" descr="chart">
            <a:extLst>
              <a:ext uri="{FF2B5EF4-FFF2-40B4-BE49-F238E27FC236}">
                <a16:creationId xmlns:a16="http://schemas.microsoft.com/office/drawing/2014/main" id="{EB9213E2-CF73-B581-90E9-5D6B678BCEFC}"/>
              </a:ext>
            </a:extLst>
          </p:cNvPr>
          <p:cNvGraphicFramePr/>
          <p:nvPr>
            <p:extLst>
              <p:ext uri="{D42A27DB-BD31-4B8C-83A1-F6EECF244321}">
                <p14:modId xmlns:p14="http://schemas.microsoft.com/office/powerpoint/2010/main" val="3906121668"/>
              </p:ext>
            </p:extLst>
          </p:nvPr>
        </p:nvGraphicFramePr>
        <p:xfrm>
          <a:off x="8153401" y="1645920"/>
          <a:ext cx="9372599" cy="6324600"/>
        </p:xfrm>
        <a:graphic>
          <a:graphicData uri="http://schemas.openxmlformats.org/drawingml/2006/chart">
            <c:chart xmlns:c="http://schemas.openxmlformats.org/drawingml/2006/chart" xmlns:r="http://schemas.openxmlformats.org/officeDocument/2006/relationships" r:id="rId4"/>
          </a:graphicData>
        </a:graphic>
      </p:graphicFrame>
      <p:sp>
        <p:nvSpPr>
          <p:cNvPr id="6" name="TextBox 5">
            <a:extLst>
              <a:ext uri="{FF2B5EF4-FFF2-40B4-BE49-F238E27FC236}">
                <a16:creationId xmlns:a16="http://schemas.microsoft.com/office/drawing/2014/main" id="{2A9BC01B-FDBB-174F-192D-3BA9D6281990}"/>
              </a:ext>
            </a:extLst>
          </p:cNvPr>
          <p:cNvSpPr txBox="1"/>
          <p:nvPr/>
        </p:nvSpPr>
        <p:spPr>
          <a:xfrm>
            <a:off x="1219200" y="8508890"/>
            <a:ext cx="5486400" cy="923330"/>
          </a:xfrm>
          <a:prstGeom prst="rect">
            <a:avLst/>
          </a:prstGeom>
          <a:solidFill>
            <a:srgbClr val="DDA627"/>
          </a:solidFill>
        </p:spPr>
        <p:txBody>
          <a:bodyPr wrap="square">
            <a:spAutoFit/>
          </a:bodyPr>
          <a:lstStyle/>
          <a:p>
            <a:pPr>
              <a:spcBef>
                <a:spcPct val="43750"/>
              </a:spcBef>
              <a:spcAft>
                <a:spcPct val="43750"/>
              </a:spcAft>
            </a:pPr>
            <a:r>
              <a:rPr lang="en-US">
                <a:solidFill>
                  <a:schemeClr val="bg1"/>
                </a:solidFill>
                <a:latin typeface="Poppins" panose="00000500000000000000" pitchFamily="2" charset="0"/>
                <a:ea typeface="Trebuchet MS"/>
                <a:cs typeface="Poppins" panose="00000500000000000000" pitchFamily="2" charset="0"/>
              </a:rPr>
              <a:t>Green tea and its derivatives, such as roasted tea, matcha and bancha, are the best-selling RTD teas</a:t>
            </a:r>
          </a:p>
        </p:txBody>
      </p:sp>
      <p:sp>
        <p:nvSpPr>
          <p:cNvPr id="7" name="TextBox 6">
            <a:extLst>
              <a:ext uri="{FF2B5EF4-FFF2-40B4-BE49-F238E27FC236}">
                <a16:creationId xmlns:a16="http://schemas.microsoft.com/office/drawing/2014/main" id="{E49E90C4-B80C-BA2F-FD53-D516523F6250}"/>
              </a:ext>
            </a:extLst>
          </p:cNvPr>
          <p:cNvSpPr txBox="1"/>
          <p:nvPr/>
        </p:nvSpPr>
        <p:spPr>
          <a:xfrm>
            <a:off x="9155722" y="8477824"/>
            <a:ext cx="7532077" cy="646331"/>
          </a:xfrm>
          <a:prstGeom prst="rect">
            <a:avLst/>
          </a:prstGeom>
          <a:solidFill>
            <a:srgbClr val="DDA627"/>
          </a:solidFill>
        </p:spPr>
        <p:txBody>
          <a:bodyPr wrap="square">
            <a:spAutoFit/>
          </a:bodyPr>
          <a:lstStyle/>
          <a:p>
            <a:pPr>
              <a:spcBef>
                <a:spcPct val="43750"/>
              </a:spcBef>
              <a:spcAft>
                <a:spcPct val="43750"/>
              </a:spcAft>
            </a:pPr>
            <a:r>
              <a:rPr lang="en-US">
                <a:solidFill>
                  <a:schemeClr val="bg1"/>
                </a:solidFill>
                <a:latin typeface="Poppins" panose="00000500000000000000" pitchFamily="2" charset="0"/>
                <a:ea typeface="Trebuchet MS"/>
                <a:cs typeface="Poppins" panose="00000500000000000000" pitchFamily="2" charset="0"/>
              </a:rPr>
              <a:t>Green tea is a favoured choice for RTD tea launches, but black tea is also a sought-after option</a:t>
            </a:r>
          </a:p>
        </p:txBody>
      </p:sp>
      <p:pic>
        <p:nvPicPr>
          <p:cNvPr id="4" name="Picture 2" descr="Mintel - Wikipedia">
            <a:extLst>
              <a:ext uri="{FF2B5EF4-FFF2-40B4-BE49-F238E27FC236}">
                <a16:creationId xmlns:a16="http://schemas.microsoft.com/office/drawing/2014/main" id="{184B17A0-99E3-F036-8E26-10B45221007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942916" y="378412"/>
            <a:ext cx="1445527" cy="8856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23840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6772E7A-68AA-E172-8AFB-966571BF0D38}"/>
              </a:ext>
            </a:extLst>
          </p:cNvPr>
          <p:cNvSpPr txBox="1"/>
          <p:nvPr/>
        </p:nvSpPr>
        <p:spPr>
          <a:xfrm>
            <a:off x="599049" y="543315"/>
            <a:ext cx="15659780" cy="738664"/>
          </a:xfrm>
          <a:prstGeom prst="rect">
            <a:avLst/>
          </a:prstGeom>
          <a:noFill/>
        </p:spPr>
        <p:txBody>
          <a:bodyPr wrap="square">
            <a:spAutoFit/>
          </a:bodyPr>
          <a:lstStyle/>
          <a:p>
            <a:pPr defTabSz="815420">
              <a:defRPr sz="1400" b="0" i="0" u="none" strike="noStrike" kern="1200" spc="0" baseline="0">
                <a:solidFill>
                  <a:srgbClr val="002060"/>
                </a:solidFill>
                <a:latin typeface="+mn-lt"/>
                <a:ea typeface="+mn-ea"/>
                <a:cs typeface="+mn-cs"/>
              </a:defRPr>
            </a:pPr>
            <a:r>
              <a:rPr lang="en-US" sz="4200" b="1">
                <a:solidFill>
                  <a:srgbClr val="002060"/>
                </a:solidFill>
                <a:latin typeface="Poppins" panose="00000500000000000000" pitchFamily="2" charset="0"/>
              </a:rPr>
              <a:t>RTD Tea – Japan market</a:t>
            </a:r>
          </a:p>
        </p:txBody>
      </p:sp>
      <p:graphicFrame>
        <p:nvGraphicFramePr>
          <p:cNvPr id="4" name="ChartObject" descr="chart">
            <a:extLst>
              <a:ext uri="{FF2B5EF4-FFF2-40B4-BE49-F238E27FC236}">
                <a16:creationId xmlns:a16="http://schemas.microsoft.com/office/drawing/2014/main" id="{F17A74B7-8497-D98F-F56E-DB720EC34619}"/>
              </a:ext>
            </a:extLst>
          </p:cNvPr>
          <p:cNvGraphicFramePr/>
          <p:nvPr>
            <p:extLst>
              <p:ext uri="{D42A27DB-BD31-4B8C-83A1-F6EECF244321}">
                <p14:modId xmlns:p14="http://schemas.microsoft.com/office/powerpoint/2010/main" val="220273395"/>
              </p:ext>
            </p:extLst>
          </p:nvPr>
        </p:nvGraphicFramePr>
        <p:xfrm>
          <a:off x="725658" y="1866900"/>
          <a:ext cx="7884942" cy="6553200"/>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id="{2A9BC01B-FDBB-174F-192D-3BA9D6281990}"/>
              </a:ext>
            </a:extLst>
          </p:cNvPr>
          <p:cNvSpPr txBox="1"/>
          <p:nvPr/>
        </p:nvSpPr>
        <p:spPr>
          <a:xfrm>
            <a:off x="1057650" y="8248900"/>
            <a:ext cx="7315200" cy="923330"/>
          </a:xfrm>
          <a:prstGeom prst="rect">
            <a:avLst/>
          </a:prstGeom>
          <a:solidFill>
            <a:srgbClr val="DDA627"/>
          </a:solidFill>
        </p:spPr>
        <p:txBody>
          <a:bodyPr wrap="square">
            <a:spAutoFit/>
          </a:bodyPr>
          <a:lstStyle/>
          <a:p>
            <a:pPr>
              <a:spcBef>
                <a:spcPct val="43750"/>
              </a:spcBef>
              <a:spcAft>
                <a:spcPct val="43750"/>
              </a:spcAft>
            </a:pPr>
            <a:r>
              <a:rPr lang="en-US" sz="1800">
                <a:solidFill>
                  <a:schemeClr val="bg1"/>
                </a:solidFill>
                <a:latin typeface="Poppins" panose="00000500000000000000" pitchFamily="2" charset="0"/>
                <a:hlinkClick r:id="rId4">
                  <a:extLst>
                    <a:ext uri="{A12FA001-AC4F-418D-AE19-62706E023703}">
                      <ahyp:hlinkClr xmlns:ahyp="http://schemas.microsoft.com/office/drawing/2018/hyperlinkcolor" val="tx"/>
                    </a:ext>
                  </a:extLst>
                </a:hlinkClick>
              </a:rPr>
              <a:t>Weight management</a:t>
            </a:r>
            <a:r>
              <a:rPr lang="en-US" sz="1800">
                <a:solidFill>
                  <a:schemeClr val="bg1"/>
                </a:solidFill>
                <a:latin typeface="Poppins" panose="00000500000000000000" pitchFamily="2" charset="0"/>
              </a:rPr>
              <a:t> is a major concern in Japan, with </a:t>
            </a:r>
            <a:r>
              <a:rPr lang="en-US" sz="1800">
                <a:solidFill>
                  <a:schemeClr val="bg1"/>
                </a:solidFill>
                <a:latin typeface="Poppins" panose="00000500000000000000" pitchFamily="2" charset="0"/>
                <a:hlinkClick r:id="rId5">
                  <a:extLst>
                    <a:ext uri="{A12FA001-AC4F-418D-AE19-62706E023703}">
                      <ahyp:hlinkClr xmlns:ahyp="http://schemas.microsoft.com/office/drawing/2018/hyperlinkcolor" val="tx"/>
                    </a:ext>
                  </a:extLst>
                </a:hlinkClick>
              </a:rPr>
              <a:t>66%</a:t>
            </a:r>
            <a:r>
              <a:rPr lang="en-US" sz="1800">
                <a:solidFill>
                  <a:schemeClr val="bg1"/>
                </a:solidFill>
                <a:latin typeface="Poppins" panose="00000500000000000000" pitchFamily="2" charset="0"/>
              </a:rPr>
              <a:t> of consumers* interested in food and drink products that are good for dieting/weight loss.</a:t>
            </a:r>
          </a:p>
        </p:txBody>
      </p:sp>
      <p:sp>
        <p:nvSpPr>
          <p:cNvPr id="9" name="product_description1" descr="product_description1">
            <a:extLst>
              <a:ext uri="{FF2B5EF4-FFF2-40B4-BE49-F238E27FC236}">
                <a16:creationId xmlns:a16="http://schemas.microsoft.com/office/drawing/2014/main" id="{BFE5F3A4-CA89-DE1B-8CF5-93193BD2716D}"/>
              </a:ext>
            </a:extLst>
          </p:cNvPr>
          <p:cNvSpPr txBox="1">
            <a:spLocks/>
          </p:cNvSpPr>
          <p:nvPr/>
        </p:nvSpPr>
        <p:spPr>
          <a:xfrm>
            <a:off x="12590846" y="2798286"/>
            <a:ext cx="4247271" cy="1209600"/>
          </a:xfrm>
          <a:prstGeom prst="rect">
            <a:avLst/>
          </a:prstGeom>
        </p:spPr>
        <p:txBody>
          <a:bodyPr lIns="0" tIns="0" rIns="0" bIns="0"/>
          <a:lstStyle>
            <a:lvl1pPr marL="0" indent="0" algn="l" defTabSz="914400" rtl="0" eaLnBrk="1" latinLnBrk="0" hangingPunct="1">
              <a:spcBef>
                <a:spcPct val="20000"/>
              </a:spcBef>
              <a:buFont typeface="Arial" pitchFamily="34" charset="0"/>
              <a:buNone/>
              <a:defRPr sz="1000" kern="1200">
                <a:solidFill>
                  <a:schemeClr val="tx1"/>
                </a:solidFill>
                <a:latin typeface="Trebuchet MS"/>
                <a:ea typeface="+mn-ea"/>
                <a:cs typeface="Trebuchet M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spcBef>
                <a:spcPct val="58188"/>
              </a:spcBef>
              <a:spcAft>
                <a:spcPct val="0"/>
              </a:spcAft>
            </a:pPr>
            <a:r>
              <a:rPr lang="en-US" sz="1400" b="1">
                <a:solidFill>
                  <a:srgbClr val="002060"/>
                </a:solidFill>
                <a:latin typeface="Poppins" panose="00000500000000000000" pitchFamily="2" charset="0"/>
                <a:ea typeface="Trebuchet MS"/>
                <a:cs typeface="Poppins" panose="00000500000000000000" pitchFamily="2" charset="0"/>
              </a:rPr>
              <a:t>Help reduce body fat</a:t>
            </a:r>
          </a:p>
          <a:p>
            <a:pPr algn="just">
              <a:spcBef>
                <a:spcPct val="0"/>
              </a:spcBef>
              <a:spcAft>
                <a:spcPct val="43750"/>
              </a:spcAft>
            </a:pPr>
            <a:r>
              <a:rPr lang="en-US" sz="1400">
                <a:solidFill>
                  <a:srgbClr val="002060"/>
                </a:solidFill>
                <a:latin typeface="Poppins" panose="00000500000000000000" pitchFamily="2" charset="0"/>
                <a:cs typeface="Poppins" panose="00000500000000000000" pitchFamily="2" charset="0"/>
                <a:hlinkClick r:id="rId6">
                  <a:extLst>
                    <a:ext uri="{A12FA001-AC4F-418D-AE19-62706E023703}">
                      <ahyp:hlinkClr xmlns:ahyp="http://schemas.microsoft.com/office/drawing/2018/hyperlinkcolor" val="tx"/>
                    </a:ext>
                  </a:extLst>
                </a:hlinkClick>
              </a:rPr>
              <a:t>Ito En Oi Ocha Rich Green Tea</a:t>
            </a:r>
            <a:r>
              <a:rPr lang="en-US" sz="1400">
                <a:solidFill>
                  <a:srgbClr val="002060"/>
                </a:solidFill>
                <a:latin typeface="Poppins" panose="00000500000000000000" pitchFamily="2" charset="0"/>
                <a:cs typeface="Poppins" panose="00000500000000000000" pitchFamily="2" charset="0"/>
              </a:rPr>
              <a:t> was relaunched in 2019 with FFC-certified tea and retained a good sales performance. The growth rate in 2022 based on sales quantity* has more than doubled compared to 2019 (Japan).</a:t>
            </a:r>
          </a:p>
        </p:txBody>
      </p:sp>
      <p:pic>
        <p:nvPicPr>
          <p:cNvPr id="10" name="New picture" descr="product_image1">
            <a:extLst>
              <a:ext uri="{FF2B5EF4-FFF2-40B4-BE49-F238E27FC236}">
                <a16:creationId xmlns:a16="http://schemas.microsoft.com/office/drawing/2014/main" id="{DDE12B98-FAAD-5CC5-A528-520174B8FD8C}"/>
              </a:ext>
            </a:extLst>
          </p:cNvPr>
          <p:cNvPicPr>
            <a:picLocks noChangeAspect="1"/>
          </p:cNvPicPr>
          <p:nvPr/>
        </p:nvPicPr>
        <p:blipFill rotWithShape="1">
          <a:blip r:embed="rId7"/>
          <a:srcRect t="10000" b="10000"/>
          <a:stretch/>
        </p:blipFill>
        <p:spPr>
          <a:xfrm>
            <a:off x="9296400" y="1569486"/>
            <a:ext cx="3048000" cy="2438400"/>
          </a:xfrm>
          <a:prstGeom prst="rect">
            <a:avLst/>
          </a:prstGeom>
        </p:spPr>
      </p:pic>
      <p:sp>
        <p:nvSpPr>
          <p:cNvPr id="11" name="product_description2" descr="product_description2">
            <a:extLst>
              <a:ext uri="{FF2B5EF4-FFF2-40B4-BE49-F238E27FC236}">
                <a16:creationId xmlns:a16="http://schemas.microsoft.com/office/drawing/2014/main" id="{7D6905DF-C06F-FCD9-5579-BA73C0AFB26E}"/>
              </a:ext>
            </a:extLst>
          </p:cNvPr>
          <p:cNvSpPr txBox="1">
            <a:spLocks/>
          </p:cNvSpPr>
          <p:nvPr/>
        </p:nvSpPr>
        <p:spPr>
          <a:xfrm>
            <a:off x="12561722" y="5398686"/>
            <a:ext cx="4431543" cy="1209600"/>
          </a:xfrm>
          <a:prstGeom prst="rect">
            <a:avLst/>
          </a:prstGeom>
        </p:spPr>
        <p:txBody>
          <a:bodyPr lIns="0" tIns="0" rIns="0" bIns="0"/>
          <a:lstStyle>
            <a:lvl1pPr marL="0" indent="0" algn="l" defTabSz="914400" rtl="0" eaLnBrk="1" latinLnBrk="0" hangingPunct="1">
              <a:spcBef>
                <a:spcPct val="20000"/>
              </a:spcBef>
              <a:buFont typeface="Arial" pitchFamily="34" charset="0"/>
              <a:buNone/>
              <a:defRPr sz="1000" kern="1200">
                <a:solidFill>
                  <a:schemeClr val="tx1"/>
                </a:solidFill>
                <a:latin typeface="Trebuchet MS"/>
                <a:ea typeface="+mn-ea"/>
                <a:cs typeface="Trebuchet M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spcBef>
                <a:spcPct val="58188"/>
              </a:spcBef>
              <a:spcAft>
                <a:spcPct val="0"/>
              </a:spcAft>
            </a:pPr>
            <a:r>
              <a:rPr lang="en-US" sz="1400" b="1">
                <a:solidFill>
                  <a:srgbClr val="002060"/>
                </a:solidFill>
                <a:latin typeface="Poppins" panose="00000500000000000000" pitchFamily="2" charset="0"/>
                <a:ea typeface="Trebuchet MS"/>
                <a:cs typeface="Poppins" panose="00000500000000000000" pitchFamily="2" charset="0"/>
              </a:rPr>
              <a:t>Help reduce visceral fat and subcutaneous fat</a:t>
            </a:r>
          </a:p>
          <a:p>
            <a:pPr algn="just">
              <a:spcBef>
                <a:spcPct val="0"/>
              </a:spcBef>
              <a:spcAft>
                <a:spcPct val="43750"/>
              </a:spcAft>
            </a:pPr>
            <a:r>
              <a:rPr lang="en-US" sz="1400">
                <a:solidFill>
                  <a:srgbClr val="002060"/>
                </a:solidFill>
                <a:latin typeface="Poppins" panose="00000500000000000000" pitchFamily="2" charset="0"/>
                <a:cs typeface="Poppins" panose="00000500000000000000" pitchFamily="2" charset="0"/>
                <a:hlinkClick r:id="rId8">
                  <a:extLst>
                    <a:ext uri="{A12FA001-AC4F-418D-AE19-62706E023703}">
                      <ahyp:hlinkClr xmlns:ahyp="http://schemas.microsoft.com/office/drawing/2018/hyperlinkcolor" val="tx"/>
                    </a:ext>
                  </a:extLst>
                </a:hlinkClick>
              </a:rPr>
              <a:t>Ayataka Rich Green Tea</a:t>
            </a:r>
            <a:r>
              <a:rPr lang="en-US" sz="1400">
                <a:solidFill>
                  <a:srgbClr val="002060"/>
                </a:solidFill>
                <a:latin typeface="Poppins" panose="00000500000000000000" pitchFamily="2" charset="0"/>
                <a:cs typeface="Poppins" panose="00000500000000000000" pitchFamily="2" charset="0"/>
              </a:rPr>
              <a:t> was relaunched in February 2023, containing 50% more catechins from matcha for those with a high BMI, to help reduce visceral fat and subcutaneous fat (Japan).</a:t>
            </a:r>
          </a:p>
        </p:txBody>
      </p:sp>
      <p:pic>
        <p:nvPicPr>
          <p:cNvPr id="12" name="New picture" descr="product_image2">
            <a:extLst>
              <a:ext uri="{FF2B5EF4-FFF2-40B4-BE49-F238E27FC236}">
                <a16:creationId xmlns:a16="http://schemas.microsoft.com/office/drawing/2014/main" id="{680EDF8A-C77C-4645-AF3A-E8578DB3A5E4}"/>
              </a:ext>
            </a:extLst>
          </p:cNvPr>
          <p:cNvPicPr>
            <a:picLocks noChangeAspect="1"/>
          </p:cNvPicPr>
          <p:nvPr/>
        </p:nvPicPr>
        <p:blipFill rotWithShape="1">
          <a:blip r:embed="rId9"/>
          <a:srcRect t="9995" b="12015"/>
          <a:stretch/>
        </p:blipFill>
        <p:spPr>
          <a:xfrm>
            <a:off x="9296400" y="4277572"/>
            <a:ext cx="3048000" cy="2377112"/>
          </a:xfrm>
          <a:prstGeom prst="rect">
            <a:avLst/>
          </a:prstGeom>
        </p:spPr>
      </p:pic>
      <p:sp>
        <p:nvSpPr>
          <p:cNvPr id="13" name="product_description3" descr="product_description3">
            <a:extLst>
              <a:ext uri="{FF2B5EF4-FFF2-40B4-BE49-F238E27FC236}">
                <a16:creationId xmlns:a16="http://schemas.microsoft.com/office/drawing/2014/main" id="{B3407787-9769-12F9-FCCE-20A2DBF15304}"/>
              </a:ext>
            </a:extLst>
          </p:cNvPr>
          <p:cNvSpPr txBox="1">
            <a:spLocks/>
          </p:cNvSpPr>
          <p:nvPr/>
        </p:nvSpPr>
        <p:spPr>
          <a:xfrm>
            <a:off x="11571849" y="7962630"/>
            <a:ext cx="5410865" cy="1209600"/>
          </a:xfrm>
          <a:prstGeom prst="rect">
            <a:avLst/>
          </a:prstGeom>
        </p:spPr>
        <p:txBody>
          <a:bodyPr lIns="0" tIns="0" rIns="0" bIns="0"/>
          <a:lstStyle>
            <a:lvl1pPr marL="0" indent="0" algn="l" defTabSz="914400" rtl="0" eaLnBrk="1" latinLnBrk="0" hangingPunct="1">
              <a:spcBef>
                <a:spcPct val="20000"/>
              </a:spcBef>
              <a:buFont typeface="Arial" pitchFamily="34" charset="0"/>
              <a:buNone/>
              <a:defRPr sz="1000" kern="1200">
                <a:solidFill>
                  <a:schemeClr val="tx1"/>
                </a:solidFill>
                <a:latin typeface="Trebuchet MS"/>
                <a:ea typeface="+mn-ea"/>
                <a:cs typeface="Trebuchet M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spcBef>
                <a:spcPct val="58188"/>
              </a:spcBef>
              <a:spcAft>
                <a:spcPct val="0"/>
              </a:spcAft>
            </a:pPr>
            <a:r>
              <a:rPr lang="en-US" sz="1400" b="1">
                <a:solidFill>
                  <a:srgbClr val="002060"/>
                </a:solidFill>
                <a:latin typeface="Poppins" panose="00000500000000000000" pitchFamily="2" charset="0"/>
                <a:cs typeface="Poppins" panose="00000500000000000000" pitchFamily="2" charset="0"/>
              </a:rPr>
              <a:t>Help reduce visceral fat</a:t>
            </a:r>
          </a:p>
          <a:p>
            <a:pPr algn="just">
              <a:spcBef>
                <a:spcPct val="0"/>
              </a:spcBef>
              <a:spcAft>
                <a:spcPct val="43750"/>
              </a:spcAft>
            </a:pPr>
            <a:r>
              <a:rPr lang="en-US" sz="1400">
                <a:solidFill>
                  <a:srgbClr val="002060"/>
                </a:solidFill>
                <a:latin typeface="Poppins" panose="00000500000000000000" pitchFamily="2" charset="0"/>
                <a:cs typeface="Poppins" panose="00000500000000000000" pitchFamily="2" charset="0"/>
                <a:hlinkClick r:id="rId10">
                  <a:extLst>
                    <a:ext uri="{A12FA001-AC4F-418D-AE19-62706E023703}">
                      <ahyp:hlinkClr xmlns:ahyp="http://schemas.microsoft.com/office/drawing/2018/hyperlinkcolor" val="tx"/>
                    </a:ext>
                  </a:extLst>
                </a:hlinkClick>
              </a:rPr>
              <a:t>Suntory Fukujuen Iyemon Strong Green Tea</a:t>
            </a:r>
            <a:r>
              <a:rPr lang="en-US" sz="1400">
                <a:solidFill>
                  <a:srgbClr val="002060"/>
                </a:solidFill>
                <a:latin typeface="Poppins" panose="00000500000000000000" pitchFamily="2" charset="0"/>
                <a:cs typeface="Poppins" panose="00000500000000000000" pitchFamily="2" charset="0"/>
              </a:rPr>
              <a:t> has been relaunched with a denser, more satisfying taste, featuring newly added gyokuro hoji in addition to stone-ground matcha. The product contains catechins to reduce visceral fat, which were </a:t>
            </a:r>
            <a:r>
              <a:rPr lang="en-US" sz="1400">
                <a:solidFill>
                  <a:srgbClr val="002060"/>
                </a:solidFill>
                <a:latin typeface="Poppins" panose="00000500000000000000" pitchFamily="2" charset="0"/>
                <a:cs typeface="Poppins" panose="00000500000000000000" pitchFamily="2" charset="0"/>
                <a:hlinkClick r:id="rId11">
                  <a:extLst>
                    <a:ext uri="{A12FA001-AC4F-418D-AE19-62706E023703}">
                      <ahyp:hlinkClr xmlns:ahyp="http://schemas.microsoft.com/office/drawing/2018/hyperlinkcolor" val="tx"/>
                    </a:ext>
                  </a:extLst>
                </a:hlinkClick>
              </a:rPr>
              <a:t>added in the 2022 relaunch</a:t>
            </a:r>
            <a:r>
              <a:rPr lang="en-US" sz="1400">
                <a:solidFill>
                  <a:srgbClr val="002060"/>
                </a:solidFill>
                <a:latin typeface="Poppins" panose="00000500000000000000" pitchFamily="2" charset="0"/>
                <a:cs typeface="Poppins" panose="00000500000000000000" pitchFamily="2" charset="0"/>
              </a:rPr>
              <a:t> (Japan).</a:t>
            </a:r>
          </a:p>
        </p:txBody>
      </p:sp>
      <p:pic>
        <p:nvPicPr>
          <p:cNvPr id="14" name="New picture" descr="product_image3">
            <a:extLst>
              <a:ext uri="{FF2B5EF4-FFF2-40B4-BE49-F238E27FC236}">
                <a16:creationId xmlns:a16="http://schemas.microsoft.com/office/drawing/2014/main" id="{FFB7C0B7-A317-9E3B-287A-6A96474E04DE}"/>
              </a:ext>
            </a:extLst>
          </p:cNvPr>
          <p:cNvPicPr>
            <a:picLocks noChangeAspect="1"/>
          </p:cNvPicPr>
          <p:nvPr/>
        </p:nvPicPr>
        <p:blipFill>
          <a:blip r:embed="rId12">
            <a:clrChange>
              <a:clrFrom>
                <a:srgbClr val="FFFFFF"/>
              </a:clrFrom>
              <a:clrTo>
                <a:srgbClr val="FFFFFF">
                  <a:alpha val="0"/>
                </a:srgbClr>
              </a:clrTo>
            </a:clrChange>
          </a:blip>
          <a:stretch>
            <a:fillRect/>
          </a:stretch>
        </p:blipFill>
        <p:spPr>
          <a:xfrm>
            <a:off x="9324535" y="6654684"/>
            <a:ext cx="2857000" cy="2857000"/>
          </a:xfrm>
          <a:prstGeom prst="rect">
            <a:avLst/>
          </a:prstGeom>
        </p:spPr>
      </p:pic>
      <p:sp>
        <p:nvSpPr>
          <p:cNvPr id="15" name="Rectangle 14">
            <a:extLst>
              <a:ext uri="{FF2B5EF4-FFF2-40B4-BE49-F238E27FC236}">
                <a16:creationId xmlns:a16="http://schemas.microsoft.com/office/drawing/2014/main" id="{15F4CD0C-0D47-2BE7-FE8C-32354F1A298E}"/>
              </a:ext>
            </a:extLst>
          </p:cNvPr>
          <p:cNvSpPr/>
          <p:nvPr/>
        </p:nvSpPr>
        <p:spPr>
          <a:xfrm>
            <a:off x="609600" y="1485900"/>
            <a:ext cx="8153400" cy="6553200"/>
          </a:xfrm>
          <a:prstGeom prst="rect">
            <a:avLst/>
          </a:prstGeom>
          <a:solidFill>
            <a:srgbClr val="002060">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descr="Mintel - Wikipedia">
            <a:extLst>
              <a:ext uri="{FF2B5EF4-FFF2-40B4-BE49-F238E27FC236}">
                <a16:creationId xmlns:a16="http://schemas.microsoft.com/office/drawing/2014/main" id="{229D3B95-CF08-216A-3FC4-A242FA310A9C}"/>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4942916" y="378412"/>
            <a:ext cx="1445527" cy="8856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28956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a:extLst>
              <a:ext uri="{FF2B5EF4-FFF2-40B4-BE49-F238E27FC236}">
                <a16:creationId xmlns:a16="http://schemas.microsoft.com/office/drawing/2014/main" id="{0D308592-6139-CAA5-8F37-B2D28C86C541}"/>
              </a:ext>
            </a:extLst>
          </p:cNvPr>
          <p:cNvSpPr>
            <a:spLocks noGrp="1"/>
          </p:cNvSpPr>
          <p:nvPr>
            <p:ph type="title"/>
          </p:nvPr>
        </p:nvSpPr>
        <p:spPr>
          <a:xfrm>
            <a:off x="3657601" y="0"/>
            <a:ext cx="11556206" cy="2971800"/>
          </a:xfrm>
        </p:spPr>
        <p:txBody>
          <a:bodyPr/>
          <a:lstStyle/>
          <a:p>
            <a:r>
              <a:rPr lang="en-US" altLang="en-US" dirty="0">
                <a:ln>
                  <a:noFill/>
                </a:ln>
                <a:solidFill>
                  <a:srgbClr val="FF0000"/>
                </a:solidFill>
              </a:rPr>
              <a:t>PHÂN LOẠI NGUYÊN LIỆU THỰC PHẨM</a:t>
            </a:r>
          </a:p>
        </p:txBody>
      </p:sp>
      <p:sp>
        <p:nvSpPr>
          <p:cNvPr id="10243" name="Content Placeholder 2">
            <a:extLst>
              <a:ext uri="{FF2B5EF4-FFF2-40B4-BE49-F238E27FC236}">
                <a16:creationId xmlns:a16="http://schemas.microsoft.com/office/drawing/2014/main" id="{DCE35405-9CFF-FCE1-EC9F-D1465E0D69A0}"/>
              </a:ext>
            </a:extLst>
          </p:cNvPr>
          <p:cNvSpPr>
            <a:spLocks noGrp="1"/>
          </p:cNvSpPr>
          <p:nvPr>
            <p:ph idx="1"/>
          </p:nvPr>
        </p:nvSpPr>
        <p:spPr>
          <a:xfrm>
            <a:off x="1349115" y="2407675"/>
            <a:ext cx="16504170" cy="7545794"/>
          </a:xfrm>
        </p:spPr>
        <p:txBody>
          <a:bodyPr/>
          <a:lstStyle/>
          <a:p>
            <a:r>
              <a:rPr lang="en-US" altLang="en-US" b="1" dirty="0" err="1"/>
              <a:t>Phân</a:t>
            </a:r>
            <a:r>
              <a:rPr lang="en-US" altLang="en-US" b="1" dirty="0"/>
              <a:t> </a:t>
            </a:r>
            <a:r>
              <a:rPr lang="en-US" altLang="en-US" b="1" dirty="0" err="1"/>
              <a:t>loại</a:t>
            </a:r>
            <a:r>
              <a:rPr lang="en-US" altLang="en-US" b="1" dirty="0"/>
              <a:t> </a:t>
            </a:r>
            <a:r>
              <a:rPr lang="en-US" altLang="en-US" b="1" dirty="0" err="1"/>
              <a:t>theo</a:t>
            </a:r>
            <a:r>
              <a:rPr lang="en-US" altLang="en-US" b="1" dirty="0"/>
              <a:t> </a:t>
            </a:r>
            <a:r>
              <a:rPr lang="en-US" altLang="en-US" b="1" dirty="0" err="1"/>
              <a:t>thành</a:t>
            </a:r>
            <a:r>
              <a:rPr lang="en-US" altLang="en-US" b="1" dirty="0"/>
              <a:t> </a:t>
            </a:r>
            <a:r>
              <a:rPr lang="en-US" altLang="en-US" b="1" dirty="0" err="1"/>
              <a:t>phần</a:t>
            </a:r>
            <a:r>
              <a:rPr lang="en-US" altLang="en-US" b="1" dirty="0"/>
              <a:t>: </a:t>
            </a:r>
            <a:r>
              <a:rPr lang="en-US" altLang="en-US" b="1" dirty="0" err="1"/>
              <a:t>Nguyên</a:t>
            </a:r>
            <a:r>
              <a:rPr lang="en-US" altLang="en-US" b="1" dirty="0"/>
              <a:t> </a:t>
            </a:r>
            <a:r>
              <a:rPr lang="en-US" altLang="en-US" b="1" dirty="0" err="1"/>
              <a:t>liệu</a:t>
            </a:r>
            <a:r>
              <a:rPr lang="en-US" altLang="en-US" b="1" dirty="0"/>
              <a:t> </a:t>
            </a:r>
            <a:r>
              <a:rPr lang="en-US" altLang="en-US" b="1" dirty="0" err="1"/>
              <a:t>hỗ</a:t>
            </a:r>
            <a:r>
              <a:rPr lang="en-US" altLang="en-US" b="1" dirty="0"/>
              <a:t> </a:t>
            </a:r>
            <a:r>
              <a:rPr lang="en-US" altLang="en-US" b="1" dirty="0" err="1"/>
              <a:t>trợ</a:t>
            </a:r>
            <a:r>
              <a:rPr lang="en-US" altLang="en-US" b="1" dirty="0"/>
              <a:t> </a:t>
            </a:r>
            <a:r>
              <a:rPr lang="en-US" altLang="en-US" b="1" dirty="0" err="1"/>
              <a:t>sức</a:t>
            </a:r>
            <a:r>
              <a:rPr lang="en-US" altLang="en-US" b="1" dirty="0"/>
              <a:t> </a:t>
            </a:r>
            <a:r>
              <a:rPr lang="en-US" altLang="en-US" b="1" dirty="0" err="1"/>
              <a:t>khỏe</a:t>
            </a:r>
            <a:r>
              <a:rPr lang="en-US" altLang="en-US" b="1" dirty="0"/>
              <a:t>, </a:t>
            </a:r>
            <a:r>
              <a:rPr lang="en-US" altLang="en-US" b="1" dirty="0" err="1"/>
              <a:t>các</a:t>
            </a:r>
            <a:r>
              <a:rPr lang="en-US" altLang="en-US" b="1" dirty="0"/>
              <a:t> </a:t>
            </a:r>
            <a:r>
              <a:rPr lang="en-US" altLang="en-US" b="1" dirty="0" err="1"/>
              <a:t>dẫn</a:t>
            </a:r>
            <a:r>
              <a:rPr lang="en-US" altLang="en-US" b="1" dirty="0"/>
              <a:t> </a:t>
            </a:r>
            <a:r>
              <a:rPr lang="en-US" altLang="en-US" b="1" dirty="0" err="1"/>
              <a:t>xuất</a:t>
            </a:r>
            <a:r>
              <a:rPr lang="en-US" altLang="en-US" b="1" dirty="0"/>
              <a:t> </a:t>
            </a:r>
            <a:r>
              <a:rPr lang="en-US" altLang="en-US" b="1" dirty="0" err="1"/>
              <a:t>tạo</a:t>
            </a:r>
            <a:r>
              <a:rPr lang="en-US" altLang="en-US" b="1" dirty="0"/>
              <a:t> </a:t>
            </a:r>
            <a:r>
              <a:rPr lang="en-US" altLang="en-US" b="1" dirty="0" err="1"/>
              <a:t>ngọt</a:t>
            </a:r>
            <a:r>
              <a:rPr lang="en-US" altLang="en-US" b="1" dirty="0"/>
              <a:t>, </a:t>
            </a:r>
            <a:r>
              <a:rPr lang="en-US" altLang="en-US" b="1" dirty="0" err="1"/>
              <a:t>hương</a:t>
            </a:r>
            <a:r>
              <a:rPr lang="en-US" altLang="en-US" b="1" dirty="0"/>
              <a:t>, </a:t>
            </a:r>
            <a:r>
              <a:rPr lang="en-US" altLang="en-US" b="1" dirty="0" err="1"/>
              <a:t>màu</a:t>
            </a:r>
            <a:r>
              <a:rPr lang="en-US" altLang="en-US" b="1" dirty="0"/>
              <a:t> </a:t>
            </a:r>
            <a:r>
              <a:rPr lang="en-US" altLang="en-US" b="1" dirty="0" err="1"/>
              <a:t>thực</a:t>
            </a:r>
            <a:r>
              <a:rPr lang="en-US" altLang="en-US" b="1" dirty="0"/>
              <a:t> </a:t>
            </a:r>
            <a:r>
              <a:rPr lang="en-US" altLang="en-US" b="1" dirty="0" err="1"/>
              <a:t>phẩm</a:t>
            </a:r>
            <a:r>
              <a:rPr lang="en-US" altLang="en-US" b="1" dirty="0"/>
              <a:t> </a:t>
            </a:r>
            <a:r>
              <a:rPr lang="en-US" altLang="en-US" b="1" dirty="0" err="1"/>
              <a:t>các</a:t>
            </a:r>
            <a:r>
              <a:rPr lang="en-US" altLang="en-US" b="1" dirty="0"/>
              <a:t> </a:t>
            </a:r>
            <a:r>
              <a:rPr lang="en-US" altLang="en-US" b="1" dirty="0" err="1"/>
              <a:t>dạng</a:t>
            </a:r>
            <a:r>
              <a:rPr lang="en-US" altLang="en-US" b="1" dirty="0"/>
              <a:t> </a:t>
            </a:r>
            <a:r>
              <a:rPr lang="en-US" altLang="en-US" b="1" dirty="0" err="1"/>
              <a:t>tinh</a:t>
            </a:r>
            <a:r>
              <a:rPr lang="en-US" altLang="en-US" b="1" dirty="0"/>
              <a:t> </a:t>
            </a:r>
            <a:r>
              <a:rPr lang="en-US" altLang="en-US" b="1" dirty="0" err="1"/>
              <a:t>bột</a:t>
            </a:r>
            <a:r>
              <a:rPr lang="en-US" altLang="en-US" b="1" dirty="0"/>
              <a:t> </a:t>
            </a:r>
            <a:r>
              <a:rPr lang="en-US" altLang="en-US" b="1" dirty="0" err="1"/>
              <a:t>chức</a:t>
            </a:r>
            <a:r>
              <a:rPr lang="en-US" altLang="en-US" b="1" dirty="0"/>
              <a:t> </a:t>
            </a:r>
            <a:r>
              <a:rPr lang="en-US" altLang="en-US" b="1" dirty="0" err="1"/>
              <a:t>năng</a:t>
            </a:r>
            <a:r>
              <a:rPr lang="en-US" altLang="en-US" b="1" dirty="0"/>
              <a:t>, </a:t>
            </a:r>
            <a:r>
              <a:rPr lang="en-US" altLang="en-US" b="1" dirty="0" err="1"/>
              <a:t>các</a:t>
            </a:r>
            <a:r>
              <a:rPr lang="en-US" altLang="en-US" b="1" dirty="0"/>
              <a:t> </a:t>
            </a:r>
            <a:r>
              <a:rPr lang="en-US" altLang="en-US" b="1" dirty="0" err="1"/>
              <a:t>chất</a:t>
            </a:r>
            <a:r>
              <a:rPr lang="en-US" altLang="en-US" b="1" dirty="0"/>
              <a:t> </a:t>
            </a:r>
            <a:r>
              <a:rPr lang="en-US" altLang="en-US" b="1" dirty="0" err="1"/>
              <a:t>ổn</a:t>
            </a:r>
            <a:r>
              <a:rPr lang="en-US" altLang="en-US" b="1" dirty="0"/>
              <a:t> </a:t>
            </a:r>
            <a:r>
              <a:rPr lang="en-US" altLang="en-US" b="1" dirty="0" err="1"/>
              <a:t>định</a:t>
            </a:r>
            <a:r>
              <a:rPr lang="en-US" altLang="en-US" b="1" dirty="0"/>
              <a:t> </a:t>
            </a:r>
            <a:r>
              <a:rPr lang="en-US" altLang="en-US" b="1" dirty="0" err="1"/>
              <a:t>độ</a:t>
            </a:r>
            <a:r>
              <a:rPr lang="en-US" altLang="en-US" b="1" dirty="0"/>
              <a:t> acid, </a:t>
            </a:r>
            <a:r>
              <a:rPr lang="en-US" altLang="en-US" b="1" dirty="0" err="1"/>
              <a:t>chất</a:t>
            </a:r>
            <a:r>
              <a:rPr lang="en-US" altLang="en-US" b="1" dirty="0"/>
              <a:t> </a:t>
            </a:r>
            <a:r>
              <a:rPr lang="en-US" altLang="en-US" b="1" dirty="0" err="1"/>
              <a:t>bảo</a:t>
            </a:r>
            <a:r>
              <a:rPr lang="en-US" altLang="en-US" b="1" dirty="0"/>
              <a:t> </a:t>
            </a:r>
            <a:r>
              <a:rPr lang="en-US" altLang="en-US" b="1" dirty="0" err="1"/>
              <a:t>quản</a:t>
            </a:r>
            <a:r>
              <a:rPr lang="en-US" altLang="en-US" b="1" dirty="0"/>
              <a:t>, </a:t>
            </a:r>
            <a:r>
              <a:rPr lang="en-US" altLang="en-US" b="1" dirty="0" err="1"/>
              <a:t>chất</a:t>
            </a:r>
            <a:r>
              <a:rPr lang="en-US" altLang="en-US" b="1" dirty="0"/>
              <a:t> </a:t>
            </a:r>
            <a:r>
              <a:rPr lang="en-US" altLang="en-US" b="1" dirty="0" err="1"/>
              <a:t>nhũ</a:t>
            </a:r>
            <a:r>
              <a:rPr lang="en-US" altLang="en-US" b="1" dirty="0"/>
              <a:t> </a:t>
            </a:r>
            <a:r>
              <a:rPr lang="en-US" altLang="en-US" b="1" dirty="0" err="1"/>
              <a:t>hóa</a:t>
            </a:r>
            <a:r>
              <a:rPr lang="en-US" altLang="en-US" b="1" dirty="0"/>
              <a:t> Enzymes, </a:t>
            </a:r>
            <a:r>
              <a:rPr lang="en-US" altLang="en-US" b="1" dirty="0" err="1"/>
              <a:t>hệ</a:t>
            </a:r>
            <a:r>
              <a:rPr lang="en-US" altLang="en-US" b="1" dirty="0"/>
              <a:t> vi </a:t>
            </a:r>
            <a:r>
              <a:rPr lang="en-US" altLang="en-US" b="1" dirty="0" err="1"/>
              <a:t>sinh</a:t>
            </a:r>
            <a:r>
              <a:rPr lang="en-US" altLang="en-US" b="1" dirty="0"/>
              <a:t> </a:t>
            </a:r>
            <a:r>
              <a:rPr lang="en-US" altLang="en-US" b="1" dirty="0" err="1"/>
              <a:t>vật</a:t>
            </a:r>
            <a:r>
              <a:rPr lang="en-US" altLang="en-US" b="1" dirty="0"/>
              <a:t> </a:t>
            </a:r>
            <a:r>
              <a:rPr lang="en-US" altLang="en-US" b="1" dirty="0" err="1"/>
              <a:t>lên</a:t>
            </a:r>
            <a:r>
              <a:rPr lang="en-US" altLang="en-US" b="1" dirty="0"/>
              <a:t> men,…)</a:t>
            </a:r>
          </a:p>
          <a:p>
            <a:r>
              <a:rPr lang="en-US" altLang="en-US" b="1" dirty="0" err="1"/>
              <a:t>Phân</a:t>
            </a:r>
            <a:r>
              <a:rPr lang="en-US" altLang="en-US" b="1" dirty="0"/>
              <a:t> </a:t>
            </a:r>
            <a:r>
              <a:rPr lang="en-US" altLang="en-US" b="1" dirty="0" err="1"/>
              <a:t>loại</a:t>
            </a:r>
            <a:r>
              <a:rPr lang="en-US" altLang="en-US" b="1" dirty="0"/>
              <a:t> </a:t>
            </a:r>
            <a:r>
              <a:rPr lang="en-US" altLang="en-US" b="1" dirty="0" err="1"/>
              <a:t>theo</a:t>
            </a:r>
            <a:r>
              <a:rPr lang="en-US" altLang="en-US" b="1" dirty="0"/>
              <a:t> </a:t>
            </a:r>
            <a:r>
              <a:rPr lang="en-US" altLang="en-US" b="1" dirty="0" err="1"/>
              <a:t>ứng</a:t>
            </a:r>
            <a:r>
              <a:rPr lang="en-US" altLang="en-US" b="1" dirty="0"/>
              <a:t> </a:t>
            </a:r>
            <a:r>
              <a:rPr lang="en-US" altLang="en-US" b="1" dirty="0" err="1"/>
              <a:t>dụng</a:t>
            </a:r>
            <a:r>
              <a:rPr lang="en-US" altLang="en-US" b="1" dirty="0"/>
              <a:t>: bánh </a:t>
            </a:r>
            <a:r>
              <a:rPr lang="en-US" altLang="en-US" b="1" dirty="0" err="1"/>
              <a:t>kẹo</a:t>
            </a:r>
            <a:r>
              <a:rPr lang="en-US" altLang="en-US" b="1" dirty="0"/>
              <a:t>, </a:t>
            </a:r>
            <a:r>
              <a:rPr lang="en-US" altLang="en-US" b="1" dirty="0" err="1"/>
              <a:t>nước</a:t>
            </a:r>
            <a:r>
              <a:rPr lang="en-US" altLang="en-US" b="1" dirty="0"/>
              <a:t> </a:t>
            </a:r>
            <a:r>
              <a:rPr lang="en-US" altLang="en-US" b="1" dirty="0" err="1"/>
              <a:t>giải</a:t>
            </a:r>
            <a:r>
              <a:rPr lang="en-US" altLang="en-US" b="1" dirty="0"/>
              <a:t> </a:t>
            </a:r>
            <a:r>
              <a:rPr lang="en-US" altLang="en-US" b="1" dirty="0" err="1"/>
              <a:t>khát</a:t>
            </a:r>
            <a:r>
              <a:rPr lang="en-US" altLang="en-US" b="1" dirty="0"/>
              <a:t>, </a:t>
            </a:r>
            <a:r>
              <a:rPr lang="en-US" altLang="en-US" b="1" dirty="0" err="1"/>
              <a:t>sữa</a:t>
            </a:r>
            <a:r>
              <a:rPr lang="en-US" altLang="en-US" b="1" dirty="0"/>
              <a:t> </a:t>
            </a:r>
            <a:r>
              <a:rPr lang="en-US" altLang="en-US" b="1" dirty="0" err="1"/>
              <a:t>và</a:t>
            </a:r>
            <a:r>
              <a:rPr lang="en-US" altLang="en-US" b="1" dirty="0"/>
              <a:t> </a:t>
            </a:r>
            <a:r>
              <a:rPr lang="en-US" altLang="en-US" b="1" dirty="0" err="1"/>
              <a:t>các</a:t>
            </a:r>
            <a:r>
              <a:rPr lang="en-US" altLang="en-US" b="1" dirty="0"/>
              <a:t> </a:t>
            </a:r>
            <a:r>
              <a:rPr lang="en-US" altLang="en-US" b="1" dirty="0" err="1"/>
              <a:t>sản</a:t>
            </a:r>
            <a:r>
              <a:rPr lang="en-US" altLang="en-US" b="1" dirty="0"/>
              <a:t> </a:t>
            </a:r>
            <a:r>
              <a:rPr lang="en-US" altLang="en-US" b="1" dirty="0" err="1"/>
              <a:t>phẩm</a:t>
            </a:r>
            <a:r>
              <a:rPr lang="en-US" altLang="en-US" b="1" dirty="0"/>
              <a:t> </a:t>
            </a:r>
            <a:r>
              <a:rPr lang="en-US" altLang="en-US" b="1" dirty="0" err="1"/>
              <a:t>từ</a:t>
            </a:r>
            <a:r>
              <a:rPr lang="en-US" altLang="en-US" b="1" dirty="0"/>
              <a:t> </a:t>
            </a:r>
            <a:r>
              <a:rPr lang="en-US" altLang="en-US" b="1" dirty="0" err="1"/>
              <a:t>sữa</a:t>
            </a:r>
            <a:r>
              <a:rPr lang="en-US" altLang="en-US" b="1" dirty="0"/>
              <a:t>, </a:t>
            </a:r>
            <a:r>
              <a:rPr lang="en-US" altLang="en-US" b="1" dirty="0" err="1"/>
              <a:t>thực</a:t>
            </a:r>
            <a:r>
              <a:rPr lang="en-US" altLang="en-US" b="1" dirty="0"/>
              <a:t> </a:t>
            </a:r>
            <a:r>
              <a:rPr lang="en-US" altLang="en-US" b="1" dirty="0" err="1"/>
              <a:t>phẩm</a:t>
            </a:r>
            <a:r>
              <a:rPr lang="en-US" altLang="en-US" b="1" dirty="0"/>
              <a:t> </a:t>
            </a:r>
            <a:r>
              <a:rPr lang="en-US" altLang="en-US" b="1" dirty="0" err="1"/>
              <a:t>tiện</a:t>
            </a:r>
            <a:r>
              <a:rPr lang="en-US" altLang="en-US" b="1" dirty="0"/>
              <a:t> </a:t>
            </a:r>
            <a:r>
              <a:rPr lang="en-US" altLang="en-US" b="1" dirty="0" err="1"/>
              <a:t>lợi</a:t>
            </a:r>
            <a:r>
              <a:rPr lang="en-US" altLang="en-US" b="1" dirty="0"/>
              <a:t>, </a:t>
            </a:r>
            <a:r>
              <a:rPr lang="en-US" altLang="en-US" b="1" dirty="0" err="1"/>
              <a:t>thịt</a:t>
            </a:r>
            <a:r>
              <a:rPr lang="en-US" altLang="en-US" b="1" dirty="0"/>
              <a:t> </a:t>
            </a:r>
            <a:r>
              <a:rPr lang="en-US" altLang="en-US" b="1" dirty="0" err="1"/>
              <a:t>và</a:t>
            </a:r>
            <a:r>
              <a:rPr lang="en-US" altLang="en-US" b="1" dirty="0"/>
              <a:t> </a:t>
            </a:r>
            <a:r>
              <a:rPr lang="en-US" altLang="en-US" b="1" dirty="0" err="1"/>
              <a:t>các</a:t>
            </a:r>
            <a:r>
              <a:rPr lang="en-US" altLang="en-US" b="1" dirty="0"/>
              <a:t> </a:t>
            </a:r>
            <a:r>
              <a:rPr lang="en-US" altLang="en-US" b="1" dirty="0" err="1"/>
              <a:t>sản</a:t>
            </a:r>
            <a:r>
              <a:rPr lang="en-US" altLang="en-US" b="1" dirty="0"/>
              <a:t> </a:t>
            </a:r>
            <a:r>
              <a:rPr lang="en-US" altLang="en-US" b="1" dirty="0" err="1"/>
              <a:t>phẩm</a:t>
            </a:r>
            <a:r>
              <a:rPr lang="en-US" altLang="en-US" b="1" dirty="0"/>
              <a:t> </a:t>
            </a:r>
            <a:r>
              <a:rPr lang="en-US" altLang="en-US" b="1" dirty="0" err="1"/>
              <a:t>từ</a:t>
            </a:r>
            <a:r>
              <a:rPr lang="en-US" altLang="en-US" b="1" dirty="0"/>
              <a:t> </a:t>
            </a:r>
            <a:r>
              <a:rPr lang="en-US" altLang="en-US" b="1" dirty="0" err="1"/>
              <a:t>thịt</a:t>
            </a:r>
            <a:r>
              <a:rPr lang="en-US" altLang="en-US" b="1" dirty="0"/>
              <a:t>, </a:t>
            </a:r>
            <a:r>
              <a:rPr lang="en-US" altLang="en-US" b="1" dirty="0" err="1"/>
              <a:t>thực</a:t>
            </a:r>
            <a:r>
              <a:rPr lang="en-US" altLang="en-US" b="1" dirty="0"/>
              <a:t> </a:t>
            </a:r>
            <a:r>
              <a:rPr lang="en-US" altLang="en-US" b="1" dirty="0" err="1"/>
              <a:t>phẩm</a:t>
            </a:r>
            <a:r>
              <a:rPr lang="en-US" altLang="en-US" b="1" dirty="0"/>
              <a:t> </a:t>
            </a:r>
            <a:r>
              <a:rPr lang="en-US" altLang="en-US" b="1" dirty="0" err="1"/>
              <a:t>hỗ</a:t>
            </a:r>
            <a:r>
              <a:rPr lang="en-US" altLang="en-US" b="1" dirty="0"/>
              <a:t> </a:t>
            </a:r>
            <a:r>
              <a:rPr lang="en-US" altLang="en-US" b="1" dirty="0" err="1"/>
              <a:t>trợ</a:t>
            </a:r>
            <a:r>
              <a:rPr lang="en-US" altLang="en-US" b="1" dirty="0"/>
              <a:t> </a:t>
            </a:r>
            <a:r>
              <a:rPr lang="en-US" altLang="en-US" b="1" dirty="0" err="1"/>
              <a:t>sức</a:t>
            </a:r>
            <a:r>
              <a:rPr lang="en-US" altLang="en-US" b="1" dirty="0"/>
              <a:t> </a:t>
            </a:r>
            <a:r>
              <a:rPr lang="en-US" altLang="en-US" b="1" dirty="0" err="1"/>
              <a:t>khỏe</a:t>
            </a:r>
            <a:endParaRPr lang="en-US" altLang="en-US" b="1" dirty="0"/>
          </a:p>
          <a:p>
            <a:r>
              <a:rPr lang="en-US" b="0" i="0" dirty="0">
                <a:solidFill>
                  <a:srgbClr val="363636"/>
                </a:solidFill>
                <a:effectLst/>
                <a:latin typeface="itcfranklingothicstd-book"/>
              </a:rPr>
              <a:t> </a:t>
            </a:r>
            <a:endParaRPr lang="en-US" altLang="en-US"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New picture" descr="callout_image">
            <a:extLst>
              <a:ext uri="{FF2B5EF4-FFF2-40B4-BE49-F238E27FC236}">
                <a16:creationId xmlns:a16="http://schemas.microsoft.com/office/drawing/2014/main" id="{1046F0C8-EFA7-6CA6-6278-F161285EF9BB}"/>
              </a:ext>
            </a:extLst>
          </p:cNvPr>
          <p:cNvPicPr>
            <a:picLocks noChangeAspect="1"/>
          </p:cNvPicPr>
          <p:nvPr/>
        </p:nvPicPr>
        <p:blipFill>
          <a:blip r:embed="rId3"/>
          <a:stretch>
            <a:fillRect/>
          </a:stretch>
        </p:blipFill>
        <p:spPr>
          <a:xfrm>
            <a:off x="8906914" y="3122690"/>
            <a:ext cx="6104572" cy="6104572"/>
          </a:xfrm>
          <a:prstGeom prst="rect">
            <a:avLst/>
          </a:prstGeom>
        </p:spPr>
      </p:pic>
      <p:sp>
        <p:nvSpPr>
          <p:cNvPr id="5" name="TextBox 4">
            <a:extLst>
              <a:ext uri="{FF2B5EF4-FFF2-40B4-BE49-F238E27FC236}">
                <a16:creationId xmlns:a16="http://schemas.microsoft.com/office/drawing/2014/main" id="{E6772E7A-68AA-E172-8AFB-966571BF0D38}"/>
              </a:ext>
            </a:extLst>
          </p:cNvPr>
          <p:cNvSpPr txBox="1"/>
          <p:nvPr/>
        </p:nvSpPr>
        <p:spPr>
          <a:xfrm>
            <a:off x="762000" y="571500"/>
            <a:ext cx="15659780" cy="738664"/>
          </a:xfrm>
          <a:prstGeom prst="rect">
            <a:avLst/>
          </a:prstGeom>
          <a:noFill/>
        </p:spPr>
        <p:txBody>
          <a:bodyPr wrap="square">
            <a:spAutoFit/>
          </a:bodyPr>
          <a:lstStyle/>
          <a:p>
            <a:pPr defTabSz="815420">
              <a:defRPr sz="1400" b="0" i="0" u="none" strike="noStrike" kern="1200" spc="0" baseline="0">
                <a:solidFill>
                  <a:srgbClr val="002060"/>
                </a:solidFill>
                <a:latin typeface="+mn-lt"/>
                <a:ea typeface="+mn-ea"/>
                <a:cs typeface="+mn-cs"/>
              </a:defRPr>
            </a:pPr>
            <a:r>
              <a:rPr lang="en-US" sz="4200" b="1">
                <a:solidFill>
                  <a:srgbClr val="002060"/>
                </a:solidFill>
                <a:latin typeface="Poppins" panose="00000500000000000000" pitchFamily="2" charset="0"/>
              </a:rPr>
              <a:t>RTD Tea – Japan market</a:t>
            </a:r>
          </a:p>
        </p:txBody>
      </p:sp>
      <p:sp>
        <p:nvSpPr>
          <p:cNvPr id="2" name="media_caption" descr="media_caption">
            <a:extLst>
              <a:ext uri="{FF2B5EF4-FFF2-40B4-BE49-F238E27FC236}">
                <a16:creationId xmlns:a16="http://schemas.microsoft.com/office/drawing/2014/main" id="{384DFC7B-7C35-ACA8-03D1-F9E64D0BA2DD}"/>
              </a:ext>
            </a:extLst>
          </p:cNvPr>
          <p:cNvSpPr txBox="1">
            <a:spLocks/>
          </p:cNvSpPr>
          <p:nvPr/>
        </p:nvSpPr>
        <p:spPr>
          <a:xfrm>
            <a:off x="6596380" y="8324850"/>
            <a:ext cx="3263900" cy="400050"/>
          </a:xfrm>
          <a:prstGeom prst="rect">
            <a:avLst/>
          </a:prstGeom>
        </p:spPr>
        <p:txBody>
          <a:bodyPr lIns="0" rIns="0">
            <a:noAutofit/>
          </a:bodyPr>
          <a:lstStyle>
            <a:lvl1pPr marL="0" indent="0" algn="l" defTabSz="914400" rtl="0" eaLnBrk="1" latinLnBrk="0" hangingPunct="1">
              <a:spcBef>
                <a:spcPct val="20000"/>
              </a:spcBef>
              <a:buFont typeface="Arial" pitchFamily="34" charset="0"/>
              <a:buNone/>
              <a:defRPr sz="1000" i="0" kern="1200">
                <a:solidFill>
                  <a:srgbClr val="7F7F7F"/>
                </a:solidFill>
                <a:latin typeface="Trebuchet MS"/>
                <a:ea typeface="+mn-ea"/>
                <a:cs typeface="Trebuchet M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ct val="43750"/>
              </a:spcBef>
              <a:spcAft>
                <a:spcPct val="43750"/>
              </a:spcAft>
            </a:pPr>
            <a:r>
              <a:rPr lang="en-US" sz="1800" b="1">
                <a:solidFill>
                  <a:srgbClr val="002060"/>
                </a:solidFill>
                <a:latin typeface="Poppins" panose="00000500000000000000" pitchFamily="2" charset="0"/>
                <a:cs typeface="Poppins" panose="00000500000000000000" pitchFamily="2" charset="0"/>
                <a:hlinkClick r:id="rId4">
                  <a:extLst>
                    <a:ext uri="{A12FA001-AC4F-418D-AE19-62706E023703}">
                      <ahyp:hlinkClr xmlns:ahyp="http://schemas.microsoft.com/office/drawing/2018/hyperlinkcolor" val="tx"/>
                    </a:ext>
                  </a:extLst>
                </a:hlinkClick>
              </a:rPr>
              <a:t>Kirin Gogo No Kocha Tasty Sugar-Free Milk Tea</a:t>
            </a:r>
          </a:p>
        </p:txBody>
      </p:sp>
      <p:pic>
        <p:nvPicPr>
          <p:cNvPr id="3" name="New picture" descr="callout_image">
            <a:extLst>
              <a:ext uri="{FF2B5EF4-FFF2-40B4-BE49-F238E27FC236}">
                <a16:creationId xmlns:a16="http://schemas.microsoft.com/office/drawing/2014/main" id="{39417F30-49D3-5AF3-48B3-7D7CC644A8FB}"/>
              </a:ext>
            </a:extLst>
          </p:cNvPr>
          <p:cNvPicPr>
            <a:picLocks noChangeAspect="1"/>
          </p:cNvPicPr>
          <p:nvPr/>
        </p:nvPicPr>
        <p:blipFill>
          <a:blip r:embed="rId5"/>
          <a:stretch>
            <a:fillRect/>
          </a:stretch>
        </p:blipFill>
        <p:spPr>
          <a:xfrm>
            <a:off x="941138" y="3419312"/>
            <a:ext cx="5511328" cy="5511328"/>
          </a:xfrm>
          <a:prstGeom prst="rect">
            <a:avLst/>
          </a:prstGeom>
        </p:spPr>
      </p:pic>
      <p:sp>
        <p:nvSpPr>
          <p:cNvPr id="7" name="TextBox 6">
            <a:extLst>
              <a:ext uri="{FF2B5EF4-FFF2-40B4-BE49-F238E27FC236}">
                <a16:creationId xmlns:a16="http://schemas.microsoft.com/office/drawing/2014/main" id="{3870F56C-30FF-CD8C-3FEF-7137858E953D}"/>
              </a:ext>
            </a:extLst>
          </p:cNvPr>
          <p:cNvSpPr txBox="1"/>
          <p:nvPr/>
        </p:nvSpPr>
        <p:spPr>
          <a:xfrm>
            <a:off x="838200" y="1562100"/>
            <a:ext cx="7924800" cy="1754326"/>
          </a:xfrm>
          <a:prstGeom prst="rect">
            <a:avLst/>
          </a:prstGeom>
          <a:noFill/>
        </p:spPr>
        <p:txBody>
          <a:bodyPr wrap="square">
            <a:spAutoFit/>
          </a:bodyPr>
          <a:lstStyle/>
          <a:p>
            <a:pPr algn="just">
              <a:spcBef>
                <a:spcPct val="43750"/>
              </a:spcBef>
              <a:spcAft>
                <a:spcPct val="43750"/>
              </a:spcAft>
            </a:pPr>
            <a:r>
              <a:rPr lang="en-US" sz="1800">
                <a:solidFill>
                  <a:srgbClr val="002060"/>
                </a:solidFill>
                <a:latin typeface="Poppins" panose="00000500000000000000" pitchFamily="2" charset="0"/>
                <a:ea typeface="Trebuchet MS"/>
                <a:cs typeface="Poppins" panose="00000500000000000000" pitchFamily="2" charset="0"/>
              </a:rPr>
              <a:t>In addition to slimming claims, there has been</a:t>
            </a:r>
            <a:r>
              <a:rPr lang="en-US" sz="1800" b="1">
                <a:solidFill>
                  <a:srgbClr val="002060"/>
                </a:solidFill>
                <a:latin typeface="Poppins" panose="00000500000000000000" pitchFamily="2" charset="0"/>
                <a:ea typeface="Trebuchet MS"/>
                <a:cs typeface="Poppins" panose="00000500000000000000" pitchFamily="2" charset="0"/>
              </a:rPr>
              <a:t> increased demand for reduced sugar content, </a:t>
            </a:r>
            <a:r>
              <a:rPr lang="en-US" sz="1800">
                <a:solidFill>
                  <a:srgbClr val="002060"/>
                </a:solidFill>
                <a:latin typeface="Poppins" panose="00000500000000000000" pitchFamily="2" charset="0"/>
                <a:ea typeface="Trebuchet MS"/>
                <a:cs typeface="Poppins" panose="00000500000000000000" pitchFamily="2" charset="0"/>
              </a:rPr>
              <a:t>to </a:t>
            </a:r>
            <a:r>
              <a:rPr lang="en-US" sz="1800" b="1">
                <a:solidFill>
                  <a:srgbClr val="002060"/>
                </a:solidFill>
                <a:latin typeface="Poppins" panose="00000500000000000000" pitchFamily="2" charset="0"/>
                <a:ea typeface="Trebuchet MS"/>
                <a:cs typeface="Poppins" panose="00000500000000000000" pitchFamily="2" charset="0"/>
              </a:rPr>
              <a:t>help slim down </a:t>
            </a:r>
            <a:r>
              <a:rPr lang="en-US" sz="1800">
                <a:solidFill>
                  <a:srgbClr val="002060"/>
                </a:solidFill>
                <a:latin typeface="Poppins" panose="00000500000000000000" pitchFamily="2" charset="0"/>
                <a:ea typeface="Trebuchet MS"/>
                <a:cs typeface="Poppins" panose="00000500000000000000" pitchFamily="2" charset="0"/>
              </a:rPr>
              <a:t>and </a:t>
            </a:r>
            <a:r>
              <a:rPr lang="en-US" sz="1800" b="1">
                <a:solidFill>
                  <a:srgbClr val="002060"/>
                </a:solidFill>
                <a:latin typeface="Poppins" panose="00000500000000000000" pitchFamily="2" charset="0"/>
                <a:ea typeface="Trebuchet MS"/>
                <a:cs typeface="Poppins" panose="00000500000000000000" pitchFamily="2" charset="0"/>
              </a:rPr>
              <a:t>manage body weight. </a:t>
            </a:r>
            <a:r>
              <a:rPr lang="en-US" sz="1800">
                <a:solidFill>
                  <a:srgbClr val="002060"/>
                </a:solidFill>
                <a:latin typeface="Poppins" panose="00000500000000000000" pitchFamily="2" charset="0"/>
                <a:ea typeface="Trebuchet MS"/>
                <a:cs typeface="Poppins" panose="00000500000000000000" pitchFamily="2" charset="0"/>
              </a:rPr>
              <a:t>This trend is particularly seen in </a:t>
            </a:r>
            <a:r>
              <a:rPr lang="en-US" sz="1800" b="1">
                <a:solidFill>
                  <a:srgbClr val="002060"/>
                </a:solidFill>
                <a:latin typeface="Poppins" panose="00000500000000000000" pitchFamily="2" charset="0"/>
                <a:ea typeface="Trebuchet MS"/>
                <a:cs typeface="Poppins" panose="00000500000000000000" pitchFamily="2" charset="0"/>
              </a:rPr>
              <a:t>black tea, as green, barley and oolong teas </a:t>
            </a:r>
            <a:r>
              <a:rPr lang="en-US" sz="1800">
                <a:solidFill>
                  <a:srgbClr val="002060"/>
                </a:solidFill>
                <a:latin typeface="Poppins" panose="00000500000000000000" pitchFamily="2" charset="0"/>
                <a:ea typeface="Trebuchet MS"/>
                <a:cs typeface="Poppins" panose="00000500000000000000" pitchFamily="2" charset="0"/>
              </a:rPr>
              <a:t>are traditionally enjoyed without sugar. The production volume of sugar-free black tea drinks* </a:t>
            </a:r>
            <a:r>
              <a:rPr lang="en-US" sz="1800">
                <a:solidFill>
                  <a:srgbClr val="002060"/>
                </a:solidFill>
                <a:latin typeface="Poppins" panose="00000500000000000000" pitchFamily="2" charset="0"/>
                <a:ea typeface="Trebuchet MS"/>
                <a:cs typeface="Poppins" panose="00000500000000000000" pitchFamily="2" charset="0"/>
                <a:hlinkClick r:id="rId6">
                  <a:extLst>
                    <a:ext uri="{A12FA001-AC4F-418D-AE19-62706E023703}">
                      <ahyp:hlinkClr xmlns:ahyp="http://schemas.microsoft.com/office/drawing/2018/hyperlinkcolor" val="tx"/>
                    </a:ext>
                  </a:extLst>
                </a:hlinkClick>
              </a:rPr>
              <a:t>increased by 14% in 2022 compared to the previous year</a:t>
            </a:r>
            <a:r>
              <a:rPr lang="en-US" sz="1800">
                <a:solidFill>
                  <a:srgbClr val="002060"/>
                </a:solidFill>
                <a:latin typeface="Poppins" panose="00000500000000000000" pitchFamily="2" charset="0"/>
                <a:ea typeface="Trebuchet MS"/>
                <a:cs typeface="Poppins" panose="00000500000000000000" pitchFamily="2" charset="0"/>
              </a:rPr>
              <a:t>.</a:t>
            </a:r>
          </a:p>
        </p:txBody>
      </p:sp>
      <p:sp>
        <p:nvSpPr>
          <p:cNvPr id="15" name="media_caption" descr="media_caption">
            <a:extLst>
              <a:ext uri="{FF2B5EF4-FFF2-40B4-BE49-F238E27FC236}">
                <a16:creationId xmlns:a16="http://schemas.microsoft.com/office/drawing/2014/main" id="{062DA66F-37CB-35BF-DB2D-E88FB48A56A2}"/>
              </a:ext>
            </a:extLst>
          </p:cNvPr>
          <p:cNvSpPr txBox="1">
            <a:spLocks/>
          </p:cNvSpPr>
          <p:nvPr/>
        </p:nvSpPr>
        <p:spPr>
          <a:xfrm>
            <a:off x="13836879" y="5529977"/>
            <a:ext cx="3657600" cy="400050"/>
          </a:xfrm>
          <a:prstGeom prst="rect">
            <a:avLst/>
          </a:prstGeom>
        </p:spPr>
        <p:txBody>
          <a:bodyPr lIns="0" rIns="0">
            <a:noAutofit/>
          </a:bodyPr>
          <a:lstStyle>
            <a:lvl1pPr marL="0" indent="0" algn="l" defTabSz="914400" rtl="0" eaLnBrk="1" latinLnBrk="0" hangingPunct="1">
              <a:spcBef>
                <a:spcPct val="20000"/>
              </a:spcBef>
              <a:buFont typeface="Arial" pitchFamily="34" charset="0"/>
              <a:buNone/>
              <a:defRPr sz="1000" i="0" kern="1200">
                <a:solidFill>
                  <a:srgbClr val="7F7F7F"/>
                </a:solidFill>
                <a:latin typeface="Trebuchet MS"/>
                <a:ea typeface="+mn-ea"/>
                <a:cs typeface="Trebuchet M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spcBef>
                <a:spcPct val="43750"/>
              </a:spcBef>
              <a:spcAft>
                <a:spcPct val="43750"/>
              </a:spcAft>
            </a:pPr>
            <a:r>
              <a:rPr lang="en-US" sz="1800">
                <a:solidFill>
                  <a:srgbClr val="0000FF"/>
                </a:solidFill>
                <a:latin typeface="Poppins" panose="00000500000000000000" pitchFamily="2" charset="0"/>
                <a:cs typeface="Poppins" panose="00000500000000000000" pitchFamily="2" charset="0"/>
                <a:hlinkClick r:id="rId7">
                  <a:extLst>
                    <a:ext uri="{A12FA001-AC4F-418D-AE19-62706E023703}">
                      <ahyp:hlinkClr xmlns:ahyp="http://schemas.microsoft.com/office/drawing/2018/hyperlinkcolor" val="tx"/>
                    </a:ext>
                  </a:extLst>
                </a:hlinkClick>
              </a:rPr>
              <a:t>Coca-Cola Karada Refresh Cha Lemon Green Tea</a:t>
            </a:r>
            <a:endParaRPr lang="vi-VN" sz="1800">
              <a:solidFill>
                <a:srgbClr val="002060"/>
              </a:solidFill>
              <a:cs typeface="Poppins" panose="00000500000000000000" pitchFamily="2" charset="0"/>
              <a:hlinkClick r:id="rId7">
                <a:extLst>
                  <a:ext uri="{A12FA001-AC4F-418D-AE19-62706E023703}">
                    <ahyp:hlinkClr xmlns:ahyp="http://schemas.microsoft.com/office/drawing/2018/hyperlinkcolor" val="tx"/>
                  </a:ext>
                </a:extLst>
              </a:hlinkClick>
            </a:endParaRPr>
          </a:p>
          <a:p>
            <a:pPr algn="just">
              <a:spcBef>
                <a:spcPct val="43750"/>
              </a:spcBef>
              <a:spcAft>
                <a:spcPct val="43750"/>
              </a:spcAft>
            </a:pPr>
            <a:r>
              <a:rPr lang="en-US" sz="1800">
                <a:solidFill>
                  <a:srgbClr val="002060"/>
                </a:solidFill>
                <a:latin typeface="Poppins" panose="00000500000000000000" pitchFamily="2" charset="0"/>
                <a:ea typeface="Trebuchet MS"/>
                <a:cs typeface="Poppins" panose="00000500000000000000" pitchFamily="2" charset="0"/>
              </a:rPr>
              <a:t>Coca-Cola Karada Refresh Cha Lemon </a:t>
            </a:r>
            <a:r>
              <a:rPr lang="en-US" sz="1800" b="1">
                <a:solidFill>
                  <a:srgbClr val="002060"/>
                </a:solidFill>
                <a:latin typeface="Poppins" panose="00000500000000000000" pitchFamily="2" charset="0"/>
                <a:ea typeface="Trebuchet MS"/>
                <a:cs typeface="Poppins" panose="00000500000000000000" pitchFamily="2" charset="0"/>
              </a:rPr>
              <a:t>Green Tea contains 28mg of GABA </a:t>
            </a:r>
            <a:r>
              <a:rPr lang="en-US" sz="1800">
                <a:solidFill>
                  <a:srgbClr val="002060"/>
                </a:solidFill>
                <a:latin typeface="Poppins" panose="00000500000000000000" pitchFamily="2" charset="0"/>
                <a:ea typeface="Trebuchet MS"/>
                <a:cs typeface="Poppins" panose="00000500000000000000" pitchFamily="2" charset="0"/>
              </a:rPr>
              <a:t>to reduce mental stress and fatigue. This not only addresses the need to alleviate mental stress but also caters to the demand for fatigue reduction in everyday life.</a:t>
            </a:r>
          </a:p>
          <a:p>
            <a:pPr>
              <a:spcBef>
                <a:spcPct val="43750"/>
              </a:spcBef>
              <a:spcAft>
                <a:spcPct val="43750"/>
              </a:spcAft>
            </a:pPr>
            <a:endParaRPr lang="en-US" sz="400">
              <a:solidFill>
                <a:srgbClr val="002060"/>
              </a:solidFill>
              <a:latin typeface="Poppins" panose="00000500000000000000" pitchFamily="2" charset="0"/>
              <a:cs typeface="Poppins" panose="00000500000000000000" pitchFamily="2" charset="0"/>
              <a:hlinkClick r:id="rId7">
                <a:extLst>
                  <a:ext uri="{A12FA001-AC4F-418D-AE19-62706E023703}">
                    <ahyp:hlinkClr xmlns:ahyp="http://schemas.microsoft.com/office/drawing/2018/hyperlinkcolor" val="tx"/>
                  </a:ext>
                </a:extLst>
              </a:hlinkClick>
            </a:endParaRPr>
          </a:p>
        </p:txBody>
      </p:sp>
      <p:sp>
        <p:nvSpPr>
          <p:cNvPr id="18" name="TextBox 17">
            <a:extLst>
              <a:ext uri="{FF2B5EF4-FFF2-40B4-BE49-F238E27FC236}">
                <a16:creationId xmlns:a16="http://schemas.microsoft.com/office/drawing/2014/main" id="{4AD455CB-C999-F8B5-D076-A8A6BB7E5166}"/>
              </a:ext>
            </a:extLst>
          </p:cNvPr>
          <p:cNvSpPr txBox="1"/>
          <p:nvPr/>
        </p:nvSpPr>
        <p:spPr>
          <a:xfrm>
            <a:off x="9982200" y="1562100"/>
            <a:ext cx="7772400" cy="2031325"/>
          </a:xfrm>
          <a:prstGeom prst="rect">
            <a:avLst/>
          </a:prstGeom>
          <a:noFill/>
        </p:spPr>
        <p:txBody>
          <a:bodyPr wrap="square">
            <a:spAutoFit/>
          </a:bodyPr>
          <a:lstStyle/>
          <a:p>
            <a:pPr algn="just"/>
            <a:r>
              <a:rPr lang="vi-VN">
                <a:solidFill>
                  <a:srgbClr val="002060"/>
                </a:solidFill>
              </a:rPr>
              <a:t>D</a:t>
            </a:r>
            <a:r>
              <a:rPr lang="en-US">
                <a:solidFill>
                  <a:srgbClr val="002060"/>
                </a:solidFill>
                <a:latin typeface="Poppins" panose="00000500000000000000" pitchFamily="2" charset="0"/>
              </a:rPr>
              <a:t>elve into less-explored realms of fatigue reduction, an area with as much interest as weight management</a:t>
            </a:r>
            <a:r>
              <a:rPr lang="vi-VN">
                <a:solidFill>
                  <a:srgbClr val="002060"/>
                </a:solidFill>
                <a:latin typeface="Trebuchet MS"/>
              </a:rPr>
              <a:t>. </a:t>
            </a:r>
            <a:r>
              <a:rPr lang="en-US" sz="1800">
                <a:solidFill>
                  <a:srgbClr val="002060"/>
                </a:solidFill>
                <a:latin typeface="Poppins" panose="00000500000000000000" pitchFamily="2" charset="0"/>
                <a:ea typeface="Trebuchet MS"/>
                <a:cs typeface="Poppins" panose="00000500000000000000" pitchFamily="2" charset="0"/>
              </a:rPr>
              <a:t>While RTD brands focus on addressing weight/body fat reduction, </a:t>
            </a:r>
            <a:r>
              <a:rPr lang="en-US" sz="1800">
                <a:solidFill>
                  <a:srgbClr val="002060"/>
                </a:solidFill>
                <a:latin typeface="Poppins" panose="00000500000000000000" pitchFamily="2" charset="0"/>
                <a:ea typeface="Trebuchet MS"/>
                <a:cs typeface="Poppins" panose="00000500000000000000" pitchFamily="2" charset="0"/>
                <a:hlinkClick r:id="rId8">
                  <a:extLst>
                    <a:ext uri="{A12FA001-AC4F-418D-AE19-62706E023703}">
                      <ahyp:hlinkClr xmlns:ahyp="http://schemas.microsoft.com/office/drawing/2018/hyperlinkcolor" val="tx"/>
                    </a:ext>
                  </a:extLst>
                </a:hlinkClick>
              </a:rPr>
              <a:t>one of the top concerns for Japanese consumers</a:t>
            </a:r>
            <a:r>
              <a:rPr lang="en-US" sz="1800">
                <a:solidFill>
                  <a:srgbClr val="002060"/>
                </a:solidFill>
                <a:latin typeface="Poppins" panose="00000500000000000000" pitchFamily="2" charset="0"/>
                <a:ea typeface="Trebuchet MS"/>
                <a:cs typeface="Poppins" panose="00000500000000000000" pitchFamily="2" charset="0"/>
              </a:rPr>
              <a:t>, </a:t>
            </a:r>
            <a:r>
              <a:rPr lang="en-US" sz="1800" b="1">
                <a:solidFill>
                  <a:srgbClr val="002060"/>
                </a:solidFill>
                <a:latin typeface="Poppins" panose="00000500000000000000" pitchFamily="2" charset="0"/>
                <a:ea typeface="Trebuchet MS"/>
                <a:cs typeface="Poppins" panose="00000500000000000000" pitchFamily="2" charset="0"/>
              </a:rPr>
              <a:t>the potential of 'reducing fatigue' remains untapped in the RTD tea market, presenting an opportunity.</a:t>
            </a:r>
          </a:p>
          <a:p>
            <a:pPr algn="just"/>
            <a:endParaRPr lang="en-US">
              <a:solidFill>
                <a:srgbClr val="002060"/>
              </a:solidFill>
              <a:latin typeface="Poppins" panose="00000500000000000000" pitchFamily="2" charset="0"/>
            </a:endParaRPr>
          </a:p>
        </p:txBody>
      </p:sp>
      <p:pic>
        <p:nvPicPr>
          <p:cNvPr id="4" name="Picture 2" descr="Mintel - Wikipedia">
            <a:extLst>
              <a:ext uri="{FF2B5EF4-FFF2-40B4-BE49-F238E27FC236}">
                <a16:creationId xmlns:a16="http://schemas.microsoft.com/office/drawing/2014/main" id="{8F650DE4-5515-B45A-8B9D-7F7A213C65D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942916" y="378412"/>
            <a:ext cx="1445527" cy="8856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50504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943E84B3-DE0D-2CBF-80E8-605F6FFC1D6A}"/>
              </a:ext>
            </a:extLst>
          </p:cNvPr>
          <p:cNvPicPr>
            <a:picLocks noChangeAspect="1"/>
          </p:cNvPicPr>
          <p:nvPr/>
        </p:nvPicPr>
        <p:blipFill rotWithShape="1">
          <a:blip r:embed="rId3">
            <a:alphaModFix amt="5000"/>
          </a:blip>
          <a:srcRect b="8056"/>
          <a:stretch/>
        </p:blipFill>
        <p:spPr>
          <a:xfrm>
            <a:off x="11567370" y="2209913"/>
            <a:ext cx="6226260" cy="6175241"/>
          </a:xfrm>
          <a:prstGeom prst="rect">
            <a:avLst/>
          </a:prstGeom>
        </p:spPr>
      </p:pic>
      <p:sp>
        <p:nvSpPr>
          <p:cNvPr id="4" name="TextBox 3">
            <a:extLst>
              <a:ext uri="{FF2B5EF4-FFF2-40B4-BE49-F238E27FC236}">
                <a16:creationId xmlns:a16="http://schemas.microsoft.com/office/drawing/2014/main" id="{74334F62-F523-022B-08BA-96E7C27AD66D}"/>
              </a:ext>
            </a:extLst>
          </p:cNvPr>
          <p:cNvSpPr txBox="1"/>
          <p:nvPr/>
        </p:nvSpPr>
        <p:spPr>
          <a:xfrm>
            <a:off x="908573" y="492635"/>
            <a:ext cx="16250804" cy="1015663"/>
          </a:xfrm>
          <a:prstGeom prst="rect">
            <a:avLst/>
          </a:prstGeom>
          <a:noFill/>
        </p:spPr>
        <p:txBody>
          <a:bodyPr wrap="square">
            <a:spAutoFit/>
          </a:bodyPr>
          <a:lstStyle/>
          <a:p>
            <a:pPr defTabSz="1828755">
              <a:buClr>
                <a:srgbClr val="000000"/>
              </a:buClr>
            </a:pPr>
            <a:r>
              <a:rPr lang="en-US" sz="3000" b="1">
                <a:solidFill>
                  <a:srgbClr val="002060"/>
                </a:solidFill>
                <a:latin typeface="Arial" panose="020B0604020202020204" pitchFamily="34" charset="0"/>
                <a:ea typeface="Open Sans Light" panose="020B0306030504020204" pitchFamily="34" charset="0"/>
                <a:cs typeface="Arial" panose="020B0604020202020204" pitchFamily="34" charset="0"/>
              </a:rPr>
              <a:t>Người tiêu dùng Việt càng ngày càng quan tâm đến các thực phẩm &amp; đồ uống </a:t>
            </a:r>
            <a:r>
              <a:rPr lang="en-US" sz="3000" b="1" u="sng">
                <a:solidFill>
                  <a:srgbClr val="002060"/>
                </a:solidFill>
                <a:latin typeface="Arial" panose="020B0604020202020204" pitchFamily="34" charset="0"/>
                <a:ea typeface="Open Sans Light" panose="020B0306030504020204" pitchFamily="34" charset="0"/>
                <a:cs typeface="Arial" panose="020B0604020202020204" pitchFamily="34" charset="0"/>
              </a:rPr>
              <a:t>giảm đường </a:t>
            </a:r>
            <a:r>
              <a:rPr lang="en-US" sz="3000" b="1" u="sng">
                <a:solidFill>
                  <a:srgbClr val="002060"/>
                </a:solidFill>
                <a:latin typeface="Arial" panose="020B0604020202020204" pitchFamily="34" charset="0"/>
                <a:ea typeface="Open Sans Light" panose="020B0306030504020204" pitchFamily="34" charset="0"/>
                <a:cs typeface="Arial" panose="020B0604020202020204" pitchFamily="34" charset="0"/>
                <a:sym typeface="Wingdings" panose="05000000000000000000" pitchFamily="2" charset="2"/>
              </a:rPr>
              <a:t></a:t>
            </a:r>
            <a:r>
              <a:rPr lang="en-US" sz="3000" b="1">
                <a:solidFill>
                  <a:srgbClr val="002060"/>
                </a:solidFill>
                <a:latin typeface="Arial" panose="020B0604020202020204" pitchFamily="34" charset="0"/>
                <a:ea typeface="Open Sans Light" panose="020B0306030504020204" pitchFamily="34" charset="0"/>
                <a:cs typeface="Arial" panose="020B0604020202020204" pitchFamily="34" charset="0"/>
              </a:rPr>
              <a:t> Các sản phẩm giảm đường để đáp ứng nhu cầu người tiêu dùng</a:t>
            </a:r>
            <a:endParaRPr lang="en-US" sz="3000">
              <a:solidFill>
                <a:srgbClr val="002060"/>
              </a:solidFill>
              <a:latin typeface="Arial" panose="020B0604020202020204" pitchFamily="34" charset="0"/>
              <a:ea typeface="Open Sans Light" panose="020B0306030504020204" pitchFamily="34" charset="0"/>
              <a:cs typeface="Arial" panose="020B0604020202020204" pitchFamily="34" charset="0"/>
              <a:sym typeface="Arial"/>
            </a:endParaRPr>
          </a:p>
        </p:txBody>
      </p:sp>
      <p:pic>
        <p:nvPicPr>
          <p:cNvPr id="6" name="Picture 5">
            <a:extLst>
              <a:ext uri="{FF2B5EF4-FFF2-40B4-BE49-F238E27FC236}">
                <a16:creationId xmlns:a16="http://schemas.microsoft.com/office/drawing/2014/main" id="{38DCE64B-BB04-7DE5-AD85-42A19C134542}"/>
              </a:ext>
            </a:extLst>
          </p:cNvPr>
          <p:cNvPicPr>
            <a:picLocks noChangeAspect="1"/>
          </p:cNvPicPr>
          <p:nvPr/>
        </p:nvPicPr>
        <p:blipFill rotWithShape="1">
          <a:blip r:embed="rId4"/>
          <a:srcRect t="17620" b="9301"/>
          <a:stretch/>
        </p:blipFill>
        <p:spPr>
          <a:xfrm>
            <a:off x="651219" y="3511718"/>
            <a:ext cx="10916151" cy="4480673"/>
          </a:xfrm>
          <a:prstGeom prst="rect">
            <a:avLst/>
          </a:prstGeom>
        </p:spPr>
      </p:pic>
      <p:sp>
        <p:nvSpPr>
          <p:cNvPr id="7" name="TextBox 6">
            <a:extLst>
              <a:ext uri="{FF2B5EF4-FFF2-40B4-BE49-F238E27FC236}">
                <a16:creationId xmlns:a16="http://schemas.microsoft.com/office/drawing/2014/main" id="{83DE81CF-3670-E001-DBDE-5A79C74913FA}"/>
              </a:ext>
            </a:extLst>
          </p:cNvPr>
          <p:cNvSpPr txBox="1"/>
          <p:nvPr/>
        </p:nvSpPr>
        <p:spPr>
          <a:xfrm>
            <a:off x="841987" y="8563815"/>
            <a:ext cx="16676297" cy="1469633"/>
          </a:xfrm>
          <a:prstGeom prst="rect">
            <a:avLst/>
          </a:prstGeom>
          <a:noFill/>
        </p:spPr>
        <p:txBody>
          <a:bodyPr wrap="square" rtlCol="0">
            <a:spAutoFit/>
          </a:bodyPr>
          <a:lstStyle/>
          <a:p>
            <a:pPr marL="9521" defTabSz="815256">
              <a:spcBef>
                <a:spcPts val="75"/>
              </a:spcBef>
            </a:pPr>
            <a:r>
              <a:rPr lang="en-US" sz="1500" i="1" u="sng" spc="-11">
                <a:solidFill>
                  <a:srgbClr val="002060"/>
                </a:solidFill>
                <a:latin typeface="Arial" panose="020B0604020202020204" pitchFamily="34" charset="0"/>
                <a:ea typeface="Open Sans Light" panose="020B0306030504020204" pitchFamily="34" charset="0"/>
                <a:cs typeface="Arial" panose="020B0604020202020204" pitchFamily="34" charset="0"/>
              </a:rPr>
              <a:t>Source</a:t>
            </a:r>
            <a:r>
              <a:rPr lang="en-US" sz="1500" i="1" spc="-11">
                <a:solidFill>
                  <a:srgbClr val="002060"/>
                </a:solidFill>
                <a:latin typeface="Arial" panose="020B0604020202020204" pitchFamily="34" charset="0"/>
                <a:ea typeface="Open Sans Light" panose="020B0306030504020204" pitchFamily="34" charset="0"/>
                <a:cs typeface="Arial" panose="020B0604020202020204" pitchFamily="34" charset="0"/>
              </a:rPr>
              <a:t>: GlobalData Q2.2021 Consumer Survey (June 2021) with 5,455 respondents from India, China, Indonesia, Japan, Malaysia, Philippines, Singapore, South Korea, Thailand, Vietnam</a:t>
            </a:r>
          </a:p>
          <a:p>
            <a:pPr marL="9521" defTabSz="815256">
              <a:spcBef>
                <a:spcPts val="75"/>
              </a:spcBef>
            </a:pPr>
            <a:r>
              <a:rPr lang="en-US" sz="1500" i="1" spc="-11">
                <a:solidFill>
                  <a:srgbClr val="002060"/>
                </a:solidFill>
                <a:latin typeface="Arial" panose="020B0604020202020204" pitchFamily="34" charset="0"/>
                <a:ea typeface="Open Sans Light" panose="020B0306030504020204" pitchFamily="34" charset="0"/>
                <a:cs typeface="Arial" panose="020B0604020202020204" pitchFamily="34" charset="0"/>
              </a:rPr>
              <a:t>Q&amp;Me Milk with Sugar – Vietnamese milk drink behavior</a:t>
            </a:r>
          </a:p>
          <a:p>
            <a:pPr marL="9521" defTabSz="815256">
              <a:spcBef>
                <a:spcPts val="75"/>
              </a:spcBef>
            </a:pPr>
            <a:r>
              <a:rPr lang="en-US" sz="1500" i="1" spc="-11">
                <a:solidFill>
                  <a:srgbClr val="002060"/>
                </a:solidFill>
                <a:latin typeface="Arial" panose="020B0604020202020204" pitchFamily="34" charset="0"/>
                <a:ea typeface="Open Sans Light" panose="020B0306030504020204" pitchFamily="34" charset="0"/>
                <a:cs typeface="Arial" panose="020B0604020202020204" pitchFamily="34" charset="0"/>
              </a:rPr>
              <a:t>Cimigo Healthy food and beverage needs in Vietnam 2022. This study focuses on consumers’ perceptions of health, diet, lifestyles, and consumption of food and beverages. Cimigo conducted 1,233 interviews across four key cities: HCMC, Hanoi, Danang, and Can Tho </a:t>
            </a:r>
            <a:br>
              <a:rPr lang="en-US" sz="1200"/>
            </a:br>
            <a:endParaRPr lang="vi-VN" sz="1200" spc="-3">
              <a:solidFill>
                <a:srgbClr val="002060"/>
              </a:solidFill>
              <a:latin typeface="Arial" panose="020B0604020202020204" pitchFamily="34" charset="0"/>
              <a:cs typeface="Arial" panose="020B0604020202020204" pitchFamily="34" charset="0"/>
            </a:endParaRPr>
          </a:p>
          <a:p>
            <a:pPr marL="9521" defTabSz="815256">
              <a:spcBef>
                <a:spcPts val="75"/>
              </a:spcBef>
            </a:pPr>
            <a:endParaRPr lang="en-US" sz="1500" i="1" spc="-11">
              <a:solidFill>
                <a:srgbClr val="002060"/>
              </a:solidFill>
              <a:latin typeface="Arial" panose="020B0604020202020204" pitchFamily="34" charset="0"/>
              <a:ea typeface="Open Sans Light" panose="020B0306030504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24E3251E-840F-4691-31DF-9391E8570273}"/>
              </a:ext>
            </a:extLst>
          </p:cNvPr>
          <p:cNvSpPr txBox="1"/>
          <p:nvPr/>
        </p:nvSpPr>
        <p:spPr>
          <a:xfrm>
            <a:off x="2050890" y="2372585"/>
            <a:ext cx="9141402" cy="830997"/>
          </a:xfrm>
          <a:prstGeom prst="rect">
            <a:avLst/>
          </a:prstGeom>
          <a:noFill/>
        </p:spPr>
        <p:txBody>
          <a:bodyPr wrap="square">
            <a:spAutoFit/>
          </a:bodyPr>
          <a:lstStyle/>
          <a:p>
            <a:pPr algn="ctr"/>
            <a:r>
              <a:rPr lang="en-US" sz="2400" b="1">
                <a:solidFill>
                  <a:srgbClr val="002060"/>
                </a:solidFill>
                <a:latin typeface="Arial" panose="020B0604020202020204" pitchFamily="34" charset="0"/>
                <a:cs typeface="Arial" panose="020B0604020202020204" pitchFamily="34" charset="0"/>
              </a:rPr>
              <a:t>Asia: Consumers who are actively trying to reduce, or moderate their sugar consumption</a:t>
            </a:r>
          </a:p>
        </p:txBody>
      </p:sp>
      <p:sp>
        <p:nvSpPr>
          <p:cNvPr id="16" name="Rectangle 15">
            <a:extLst>
              <a:ext uri="{FF2B5EF4-FFF2-40B4-BE49-F238E27FC236}">
                <a16:creationId xmlns:a16="http://schemas.microsoft.com/office/drawing/2014/main" id="{ED9E0AC8-9043-458A-C495-3852ACE74766}"/>
              </a:ext>
            </a:extLst>
          </p:cNvPr>
          <p:cNvSpPr/>
          <p:nvPr/>
        </p:nvSpPr>
        <p:spPr>
          <a:xfrm>
            <a:off x="606774" y="1974258"/>
            <a:ext cx="11005041" cy="6559182"/>
          </a:xfrm>
          <a:prstGeom prst="rect">
            <a:avLst/>
          </a:prstGeom>
          <a:solidFill>
            <a:schemeClr val="accent6">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25" name="TextBox 24">
            <a:extLst>
              <a:ext uri="{FF2B5EF4-FFF2-40B4-BE49-F238E27FC236}">
                <a16:creationId xmlns:a16="http://schemas.microsoft.com/office/drawing/2014/main" id="{B8914542-3ACD-ECFE-8046-BF7BC6BF728F}"/>
              </a:ext>
            </a:extLst>
          </p:cNvPr>
          <p:cNvSpPr txBox="1"/>
          <p:nvPr/>
        </p:nvSpPr>
        <p:spPr>
          <a:xfrm>
            <a:off x="11826194" y="2116382"/>
            <a:ext cx="5575836" cy="1292662"/>
          </a:xfrm>
          <a:prstGeom prst="rect">
            <a:avLst/>
          </a:prstGeom>
          <a:noFill/>
        </p:spPr>
        <p:txBody>
          <a:bodyPr wrap="square">
            <a:spAutoFit/>
          </a:bodyPr>
          <a:lstStyle/>
          <a:p>
            <a:pPr algn="just"/>
            <a:r>
              <a:rPr lang="en-US" sz="2100" b="1">
                <a:solidFill>
                  <a:srgbClr val="002060"/>
                </a:solidFill>
                <a:highlight>
                  <a:srgbClr val="FFFF00"/>
                </a:highlight>
                <a:latin typeface="Arial" panose="020B0604020202020204" pitchFamily="34" charset="0"/>
                <a:cs typeface="Arial" panose="020B0604020202020204" pitchFamily="34" charset="0"/>
              </a:rPr>
              <a:t>Đường đang là mối quan tâm lớn nhất của người tiêu dùng Việt.</a:t>
            </a:r>
          </a:p>
          <a:p>
            <a:pPr algn="just"/>
            <a:br>
              <a:rPr lang="en-US" sz="2100">
                <a:solidFill>
                  <a:srgbClr val="002060"/>
                </a:solidFill>
                <a:highlight>
                  <a:srgbClr val="FFFF00"/>
                </a:highlight>
                <a:latin typeface="Arial" panose="020B0604020202020204" pitchFamily="34" charset="0"/>
                <a:cs typeface="Arial" panose="020B0604020202020204" pitchFamily="34" charset="0"/>
              </a:rPr>
            </a:br>
            <a:endParaRPr lang="en-US" sz="1500" b="1" i="1" u="sng">
              <a:solidFill>
                <a:srgbClr val="002060"/>
              </a:solidFill>
              <a:highlight>
                <a:srgbClr val="FFFF00"/>
              </a:highlight>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4BB7ECA1-3CEE-D867-B9CF-36968E23FF88}"/>
              </a:ext>
            </a:extLst>
          </p:cNvPr>
          <p:cNvSpPr txBox="1"/>
          <p:nvPr/>
        </p:nvSpPr>
        <p:spPr>
          <a:xfrm>
            <a:off x="11793182" y="2938424"/>
            <a:ext cx="5366195" cy="1477328"/>
          </a:xfrm>
          <a:prstGeom prst="rect">
            <a:avLst/>
          </a:prstGeom>
          <a:noFill/>
        </p:spPr>
        <p:txBody>
          <a:bodyPr wrap="square">
            <a:spAutoFit/>
          </a:bodyPr>
          <a:lstStyle/>
          <a:p>
            <a:pPr algn="ctr"/>
            <a:r>
              <a:rPr lang="en-US" sz="3000" b="1">
                <a:solidFill>
                  <a:srgbClr val="002060"/>
                </a:solidFill>
                <a:latin typeface="Arial" panose="020B0604020202020204" pitchFamily="34" charset="0"/>
                <a:cs typeface="Arial" panose="020B0604020202020204" pitchFamily="34" charset="0"/>
              </a:rPr>
              <a:t>37% </a:t>
            </a:r>
            <a:r>
              <a:rPr lang="en-US" i="1">
                <a:solidFill>
                  <a:srgbClr val="002060"/>
                </a:solidFill>
                <a:latin typeface="Arial" panose="020B0604020202020204" pitchFamily="34" charset="0"/>
                <a:cs typeface="Arial" panose="020B0604020202020204" pitchFamily="34" charset="0"/>
              </a:rPr>
              <a:t>người tiêu dùng đang trong chế độ giảm đường </a:t>
            </a:r>
            <a:br>
              <a:rPr lang="en-US" i="1">
                <a:solidFill>
                  <a:srgbClr val="002060"/>
                </a:solidFill>
                <a:latin typeface="Arial" panose="020B0604020202020204" pitchFamily="34" charset="0"/>
                <a:cs typeface="Arial" panose="020B0604020202020204" pitchFamily="34" charset="0"/>
              </a:rPr>
            </a:br>
            <a:endParaRPr lang="en-US" i="1">
              <a:solidFill>
                <a:srgbClr val="002060"/>
              </a:solidFill>
              <a:latin typeface="Arial" panose="020B0604020202020204" pitchFamily="34" charset="0"/>
              <a:cs typeface="Arial" panose="020B0604020202020204" pitchFamily="34" charset="0"/>
            </a:endParaRPr>
          </a:p>
          <a:p>
            <a:pPr algn="ctr"/>
            <a:endParaRPr lang="en-US" sz="2400" i="1"/>
          </a:p>
        </p:txBody>
      </p:sp>
      <p:sp>
        <p:nvSpPr>
          <p:cNvPr id="11" name="TextBox 10">
            <a:extLst>
              <a:ext uri="{FF2B5EF4-FFF2-40B4-BE49-F238E27FC236}">
                <a16:creationId xmlns:a16="http://schemas.microsoft.com/office/drawing/2014/main" id="{D9DCA1F9-4593-9B8E-2F9D-4AFD289B56F8}"/>
              </a:ext>
            </a:extLst>
          </p:cNvPr>
          <p:cNvSpPr txBox="1"/>
          <p:nvPr/>
        </p:nvSpPr>
        <p:spPr>
          <a:xfrm>
            <a:off x="11793182" y="3736317"/>
            <a:ext cx="5194790" cy="1477328"/>
          </a:xfrm>
          <a:prstGeom prst="rect">
            <a:avLst/>
          </a:prstGeom>
          <a:noFill/>
        </p:spPr>
        <p:txBody>
          <a:bodyPr wrap="square">
            <a:spAutoFit/>
          </a:bodyPr>
          <a:lstStyle/>
          <a:p>
            <a:pPr algn="ctr"/>
            <a:r>
              <a:rPr lang="en-US" sz="3000" b="1">
                <a:solidFill>
                  <a:srgbClr val="002060"/>
                </a:solidFill>
                <a:latin typeface="Arial" panose="020B0604020202020204" pitchFamily="34" charset="0"/>
                <a:cs typeface="Arial" panose="020B0604020202020204" pitchFamily="34" charset="0"/>
              </a:rPr>
              <a:t>49% </a:t>
            </a:r>
            <a:r>
              <a:rPr lang="en-US" i="1">
                <a:solidFill>
                  <a:srgbClr val="002060"/>
                </a:solidFill>
                <a:latin typeface="Arial" panose="020B0604020202020204" pitchFamily="34" charset="0"/>
                <a:cs typeface="Arial" panose="020B0604020202020204" pitchFamily="34" charset="0"/>
              </a:rPr>
              <a:t>người tiêu dùng kiểm tra claim nhãn về đường trên bao bì sản phẩm..</a:t>
            </a:r>
          </a:p>
          <a:p>
            <a:pPr algn="ctr"/>
            <a:r>
              <a:rPr lang="en-US" i="1">
                <a:solidFill>
                  <a:srgbClr val="002060"/>
                </a:solidFill>
                <a:latin typeface="Arial" panose="020B0604020202020204" pitchFamily="34" charset="0"/>
                <a:cs typeface="Arial" panose="020B0604020202020204" pitchFamily="34" charset="0"/>
              </a:rPr>
              <a:t> </a:t>
            </a:r>
            <a:br>
              <a:rPr lang="en-US" sz="1575">
                <a:solidFill>
                  <a:srgbClr val="002060"/>
                </a:solidFill>
                <a:latin typeface="Arial" panose="020B0604020202020204" pitchFamily="34" charset="0"/>
                <a:cs typeface="Arial" panose="020B0604020202020204" pitchFamily="34" charset="0"/>
              </a:rPr>
            </a:br>
            <a:endParaRPr lang="en-US" sz="2400"/>
          </a:p>
        </p:txBody>
      </p:sp>
      <p:sp>
        <p:nvSpPr>
          <p:cNvPr id="13" name="TextBox 12">
            <a:extLst>
              <a:ext uri="{FF2B5EF4-FFF2-40B4-BE49-F238E27FC236}">
                <a16:creationId xmlns:a16="http://schemas.microsoft.com/office/drawing/2014/main" id="{A88EF370-639C-12F0-2FBD-5C07E52E3285}"/>
              </a:ext>
            </a:extLst>
          </p:cNvPr>
          <p:cNvSpPr txBox="1"/>
          <p:nvPr/>
        </p:nvSpPr>
        <p:spPr>
          <a:xfrm>
            <a:off x="11892221" y="4813157"/>
            <a:ext cx="5509809" cy="1061829"/>
          </a:xfrm>
          <a:prstGeom prst="rect">
            <a:avLst/>
          </a:prstGeom>
          <a:noFill/>
        </p:spPr>
        <p:txBody>
          <a:bodyPr wrap="square">
            <a:spAutoFit/>
          </a:bodyPr>
          <a:lstStyle/>
          <a:p>
            <a:pPr algn="just"/>
            <a:r>
              <a:rPr lang="en-US" sz="2100" b="1">
                <a:solidFill>
                  <a:srgbClr val="002060"/>
                </a:solidFill>
                <a:highlight>
                  <a:srgbClr val="FFFF00"/>
                </a:highlight>
                <a:latin typeface="Arial" panose="020B0604020202020204" pitchFamily="34" charset="0"/>
                <a:cs typeface="Arial" panose="020B0604020202020204" pitchFamily="34" charset="0"/>
              </a:rPr>
              <a:t>Rau củ quả và nước ép trái cây (để thay thế đường) được xem là lựa chọn ưu tiên hàng đầu của người Việt</a:t>
            </a:r>
            <a:endParaRPr lang="en-US" sz="2400" b="1"/>
          </a:p>
        </p:txBody>
      </p:sp>
      <p:sp>
        <p:nvSpPr>
          <p:cNvPr id="15" name="TextBox 14">
            <a:extLst>
              <a:ext uri="{FF2B5EF4-FFF2-40B4-BE49-F238E27FC236}">
                <a16:creationId xmlns:a16="http://schemas.microsoft.com/office/drawing/2014/main" id="{5AFC4513-F876-AE41-45FD-09D180774EE8}"/>
              </a:ext>
            </a:extLst>
          </p:cNvPr>
          <p:cNvSpPr txBox="1"/>
          <p:nvPr/>
        </p:nvSpPr>
        <p:spPr>
          <a:xfrm>
            <a:off x="11931014" y="6094844"/>
            <a:ext cx="5366195" cy="1384995"/>
          </a:xfrm>
          <a:prstGeom prst="rect">
            <a:avLst/>
          </a:prstGeom>
          <a:noFill/>
        </p:spPr>
        <p:txBody>
          <a:bodyPr wrap="square">
            <a:spAutoFit/>
          </a:bodyPr>
          <a:lstStyle/>
          <a:p>
            <a:pPr algn="ctr"/>
            <a:r>
              <a:rPr lang="en-US" sz="3000" b="1">
                <a:solidFill>
                  <a:srgbClr val="002060"/>
                </a:solidFill>
                <a:latin typeface="Arial" panose="020B0604020202020204" pitchFamily="34" charset="0"/>
                <a:cs typeface="Arial" panose="020B0604020202020204" pitchFamily="34" charset="0"/>
              </a:rPr>
              <a:t>47% </a:t>
            </a:r>
            <a:r>
              <a:rPr lang="en-US" i="1">
                <a:solidFill>
                  <a:srgbClr val="002060"/>
                </a:solidFill>
                <a:latin typeface="Arial" panose="020B0604020202020204" pitchFamily="34" charset="0"/>
                <a:cs typeface="Arial" panose="020B0604020202020204" pitchFamily="34" charset="0"/>
              </a:rPr>
              <a:t>người tiêu dùng tăng đáng kể lượng rau củ quả trái cây hàng ngày.</a:t>
            </a:r>
          </a:p>
          <a:p>
            <a:pPr algn="ctr"/>
            <a:br>
              <a:rPr lang="en-US" i="1">
                <a:solidFill>
                  <a:srgbClr val="002060"/>
                </a:solidFill>
                <a:latin typeface="Arial" panose="020B0604020202020204" pitchFamily="34" charset="0"/>
                <a:cs typeface="Arial" panose="020B0604020202020204" pitchFamily="34" charset="0"/>
              </a:rPr>
            </a:br>
            <a:endParaRPr lang="en-US" i="1">
              <a:solidFill>
                <a:srgbClr val="002060"/>
              </a:solidFill>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44086E79-0510-B225-6E14-93D3C047333F}"/>
              </a:ext>
            </a:extLst>
          </p:cNvPr>
          <p:cNvSpPr txBox="1"/>
          <p:nvPr/>
        </p:nvSpPr>
        <p:spPr>
          <a:xfrm>
            <a:off x="11979073" y="7069331"/>
            <a:ext cx="5128763" cy="830997"/>
          </a:xfrm>
          <a:prstGeom prst="rect">
            <a:avLst/>
          </a:prstGeom>
          <a:noFill/>
        </p:spPr>
        <p:txBody>
          <a:bodyPr wrap="square">
            <a:spAutoFit/>
          </a:bodyPr>
          <a:lstStyle/>
          <a:p>
            <a:pPr algn="ctr"/>
            <a:r>
              <a:rPr lang="en-US" sz="3000" b="1">
                <a:solidFill>
                  <a:srgbClr val="002060"/>
                </a:solidFill>
                <a:latin typeface="Arial" panose="020B0604020202020204" pitchFamily="34" charset="0"/>
                <a:cs typeface="Arial" panose="020B0604020202020204" pitchFamily="34" charset="0"/>
              </a:rPr>
              <a:t>45%</a:t>
            </a:r>
            <a:r>
              <a:rPr lang="en-US" sz="2400" b="1">
                <a:solidFill>
                  <a:srgbClr val="002060"/>
                </a:solidFill>
                <a:latin typeface="Arial" panose="020B0604020202020204" pitchFamily="34" charset="0"/>
                <a:cs typeface="Arial" panose="020B0604020202020204" pitchFamily="34" charset="0"/>
              </a:rPr>
              <a:t> </a:t>
            </a:r>
            <a:r>
              <a:rPr lang="en-US" i="1">
                <a:solidFill>
                  <a:srgbClr val="002060"/>
                </a:solidFill>
                <a:latin typeface="Arial" panose="020B0604020202020204" pitchFamily="34" charset="0"/>
                <a:cs typeface="Arial" panose="020B0604020202020204" pitchFamily="34" charset="0"/>
              </a:rPr>
              <a:t>người tiêu dùng kiểm tra về hàm lượng xơ mà sản phẩm đem lại.</a:t>
            </a:r>
          </a:p>
        </p:txBody>
      </p:sp>
      <p:sp>
        <p:nvSpPr>
          <p:cNvPr id="2" name="TextBox 1">
            <a:extLst>
              <a:ext uri="{FF2B5EF4-FFF2-40B4-BE49-F238E27FC236}">
                <a16:creationId xmlns:a16="http://schemas.microsoft.com/office/drawing/2014/main" id="{886F7583-5CFB-5B64-7230-A981F5EC1CAF}"/>
              </a:ext>
            </a:extLst>
          </p:cNvPr>
          <p:cNvSpPr txBox="1"/>
          <p:nvPr/>
        </p:nvSpPr>
        <p:spPr>
          <a:xfrm>
            <a:off x="15380327" y="9413492"/>
            <a:ext cx="2983874" cy="715581"/>
          </a:xfrm>
          <a:prstGeom prst="rect">
            <a:avLst/>
          </a:prstGeom>
          <a:noFill/>
        </p:spPr>
        <p:txBody>
          <a:bodyPr wrap="square" rtlCol="0">
            <a:spAutoFit/>
          </a:bodyPr>
          <a:lstStyle/>
          <a:p>
            <a:pPr marL="9521" defTabSz="815256">
              <a:spcBef>
                <a:spcPts val="75"/>
              </a:spcBef>
            </a:pPr>
            <a:r>
              <a:rPr lang="en-US" sz="1350" i="1" u="sng" spc="-11">
                <a:solidFill>
                  <a:srgbClr val="002060"/>
                </a:solidFill>
                <a:latin typeface="Arial" panose="020B0604020202020204" pitchFamily="34" charset="0"/>
                <a:ea typeface="Open Sans Light" panose="020B0306030504020204" pitchFamily="34" charset="0"/>
                <a:cs typeface="Arial" panose="020B0604020202020204" pitchFamily="34" charset="0"/>
              </a:rPr>
              <a:t>Source</a:t>
            </a:r>
            <a:r>
              <a:rPr lang="en-US" sz="1350" i="1" spc="-11">
                <a:solidFill>
                  <a:srgbClr val="002060"/>
                </a:solidFill>
                <a:latin typeface="Arial" panose="020B0604020202020204" pitchFamily="34" charset="0"/>
                <a:ea typeface="Open Sans Light" panose="020B0306030504020204" pitchFamily="34" charset="0"/>
                <a:cs typeface="Arial" panose="020B0604020202020204" pitchFamily="34" charset="0"/>
              </a:rPr>
              <a:t>: Kantar World Panel 2023</a:t>
            </a:r>
          </a:p>
          <a:p>
            <a:pPr marL="9524" defTabSz="815420"/>
            <a:endParaRPr lang="en-US" sz="1350" i="1" spc="-11">
              <a:solidFill>
                <a:srgbClr val="002060"/>
              </a:solidFill>
              <a:latin typeface="Arial" panose="020B0604020202020204" pitchFamily="34" charset="0"/>
              <a:ea typeface="Open Sans Light" panose="020B0306030504020204" pitchFamily="34" charset="0"/>
              <a:cs typeface="Arial" panose="020B0604020202020204" pitchFamily="34" charset="0"/>
            </a:endParaRPr>
          </a:p>
          <a:p>
            <a:pPr defTabSz="815420"/>
            <a:endParaRPr lang="en-US" sz="1350" i="1">
              <a:solidFill>
                <a:srgbClr val="002060"/>
              </a:solidFill>
              <a:latin typeface="Arial" panose="020B0604020202020204" pitchFamily="34" charset="0"/>
              <a:ea typeface="Open Sans Light" panose="020B0306030504020204" pitchFamily="34" charset="0"/>
              <a:cs typeface="Arial" panose="020B0604020202020204" pitchFamily="34" charset="0"/>
            </a:endParaRPr>
          </a:p>
        </p:txBody>
      </p:sp>
    </p:spTree>
    <p:extLst>
      <p:ext uri="{BB962C8B-B14F-4D97-AF65-F5344CB8AC3E}">
        <p14:creationId xmlns:p14="http://schemas.microsoft.com/office/powerpoint/2010/main" val="3154920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7EAED86C-4A82-C6F1-01CE-2D270EAFD391}"/>
              </a:ext>
            </a:extLst>
          </p:cNvPr>
          <p:cNvSpPr txBox="1"/>
          <p:nvPr/>
        </p:nvSpPr>
        <p:spPr>
          <a:xfrm>
            <a:off x="6248400" y="3924300"/>
            <a:ext cx="7277100" cy="830997"/>
          </a:xfrm>
          <a:prstGeom prst="rect">
            <a:avLst/>
          </a:prstGeom>
          <a:noFill/>
        </p:spPr>
        <p:txBody>
          <a:bodyPr wrap="square">
            <a:spAutoFit/>
          </a:bodyPr>
          <a:lstStyle/>
          <a:p>
            <a:pPr defTabSz="815420">
              <a:defRPr sz="1400" b="0" i="0" u="none" strike="noStrike" kern="1200" spc="0" baseline="0">
                <a:solidFill>
                  <a:srgbClr val="002060"/>
                </a:solidFill>
                <a:latin typeface="+mn-lt"/>
                <a:ea typeface="+mn-ea"/>
                <a:cs typeface="+mn-cs"/>
              </a:defRPr>
            </a:pPr>
            <a:r>
              <a:rPr lang="vi-VN" sz="4800" b="1">
                <a:solidFill>
                  <a:srgbClr val="002060"/>
                </a:solidFill>
                <a:latin typeface="Poppins" panose="00000500000000000000" pitchFamily="2" charset="0"/>
              </a:rPr>
              <a:t>Plant-based drink</a:t>
            </a:r>
            <a:endParaRPr lang="en-US" sz="4800" b="1">
              <a:solidFill>
                <a:srgbClr val="002060"/>
              </a:solidFill>
              <a:latin typeface="Poppins" panose="00000500000000000000" pitchFamily="2" charset="0"/>
            </a:endParaRPr>
          </a:p>
        </p:txBody>
      </p:sp>
      <p:sp>
        <p:nvSpPr>
          <p:cNvPr id="9" name="TextBox 8">
            <a:extLst>
              <a:ext uri="{FF2B5EF4-FFF2-40B4-BE49-F238E27FC236}">
                <a16:creationId xmlns:a16="http://schemas.microsoft.com/office/drawing/2014/main" id="{66740B13-891F-431B-AD2C-53486AC08615}"/>
              </a:ext>
            </a:extLst>
          </p:cNvPr>
          <p:cNvSpPr txBox="1"/>
          <p:nvPr/>
        </p:nvSpPr>
        <p:spPr>
          <a:xfrm>
            <a:off x="16154400" y="9407723"/>
            <a:ext cx="2096180" cy="584775"/>
          </a:xfrm>
          <a:prstGeom prst="rect">
            <a:avLst/>
          </a:prstGeom>
          <a:noFill/>
        </p:spPr>
        <p:txBody>
          <a:bodyPr wrap="square">
            <a:spAutoFit/>
          </a:bodyPr>
          <a:lstStyle/>
          <a:p>
            <a:r>
              <a:rPr lang="en-US" sz="1600" b="0" i="0">
                <a:solidFill>
                  <a:srgbClr val="333333"/>
                </a:solidFill>
                <a:effectLst/>
                <a:latin typeface="Poppins" panose="00000500000000000000" pitchFamily="2" charset="0"/>
              </a:rPr>
              <a:t>Source: Euromonitor</a:t>
            </a:r>
            <a:endParaRPr lang="en-US" sz="1600"/>
          </a:p>
        </p:txBody>
      </p:sp>
    </p:spTree>
    <p:extLst>
      <p:ext uri="{BB962C8B-B14F-4D97-AF65-F5344CB8AC3E}">
        <p14:creationId xmlns:p14="http://schemas.microsoft.com/office/powerpoint/2010/main" val="3770253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9636276"/>
            <a:ext cx="18288000" cy="786384"/>
          </a:xfrm>
          <a:custGeom>
            <a:avLst/>
            <a:gdLst/>
            <a:ahLst/>
            <a:cxnLst/>
            <a:rect l="l" t="t" r="r" b="b"/>
            <a:pathLst>
              <a:path w="18288000" h="786384">
                <a:moveTo>
                  <a:pt x="0" y="0"/>
                </a:moveTo>
                <a:lnTo>
                  <a:pt x="18288000" y="0"/>
                </a:lnTo>
                <a:lnTo>
                  <a:pt x="18288000" y="786384"/>
                </a:lnTo>
                <a:lnTo>
                  <a:pt x="0" y="786384"/>
                </a:lnTo>
                <a:lnTo>
                  <a:pt x="0" y="0"/>
                </a:lnTo>
                <a:close/>
              </a:path>
            </a:pathLst>
          </a:custGeom>
          <a:blipFill>
            <a:blip r:embed="rId3"/>
            <a:stretch>
              <a:fillRect/>
            </a:stretch>
          </a:blipFill>
        </p:spPr>
        <p:txBody>
          <a:bodyPr/>
          <a:lstStyle/>
          <a:p>
            <a:endParaRPr lang="en-US"/>
          </a:p>
        </p:txBody>
      </p:sp>
      <p:sp>
        <p:nvSpPr>
          <p:cNvPr id="4" name="TextBox 4"/>
          <p:cNvSpPr txBox="1"/>
          <p:nvPr/>
        </p:nvSpPr>
        <p:spPr>
          <a:xfrm>
            <a:off x="1061201" y="596584"/>
            <a:ext cx="16843541" cy="778506"/>
          </a:xfrm>
          <a:prstGeom prst="rect">
            <a:avLst/>
          </a:prstGeom>
        </p:spPr>
        <p:txBody>
          <a:bodyPr lIns="0" tIns="0" rIns="0" bIns="0" rtlCol="0" anchor="t">
            <a:spAutoFit/>
          </a:bodyPr>
          <a:lstStyle/>
          <a:p>
            <a:pPr>
              <a:lnSpc>
                <a:spcPts val="6440"/>
              </a:lnSpc>
            </a:pPr>
            <a:r>
              <a:rPr lang="en-US" sz="4600">
                <a:solidFill>
                  <a:srgbClr val="0B346B"/>
                </a:solidFill>
                <a:latin typeface="Poppins Light Bold"/>
              </a:rPr>
              <a:t>Plant Based Protein Beverage Market</a:t>
            </a:r>
          </a:p>
        </p:txBody>
      </p:sp>
      <p:pic>
        <p:nvPicPr>
          <p:cNvPr id="6" name="Picture 5">
            <a:extLst>
              <a:ext uri="{FF2B5EF4-FFF2-40B4-BE49-F238E27FC236}">
                <a16:creationId xmlns:a16="http://schemas.microsoft.com/office/drawing/2014/main" id="{A6958BB6-2B62-ADE8-1680-E4F897E33E9B}"/>
              </a:ext>
            </a:extLst>
          </p:cNvPr>
          <p:cNvPicPr>
            <a:picLocks noChangeAspect="1"/>
          </p:cNvPicPr>
          <p:nvPr/>
        </p:nvPicPr>
        <p:blipFill>
          <a:blip r:embed="rId4"/>
          <a:stretch>
            <a:fillRect/>
          </a:stretch>
        </p:blipFill>
        <p:spPr>
          <a:xfrm>
            <a:off x="12763784" y="1424880"/>
            <a:ext cx="8286812" cy="8228040"/>
          </a:xfrm>
          <a:prstGeom prst="rect">
            <a:avLst/>
          </a:prstGeom>
        </p:spPr>
      </p:pic>
      <p:sp>
        <p:nvSpPr>
          <p:cNvPr id="8" name="TextBox 9">
            <a:extLst>
              <a:ext uri="{FF2B5EF4-FFF2-40B4-BE49-F238E27FC236}">
                <a16:creationId xmlns:a16="http://schemas.microsoft.com/office/drawing/2014/main" id="{E86B956F-14F2-875C-3871-F36D2178EB7C}"/>
              </a:ext>
            </a:extLst>
          </p:cNvPr>
          <p:cNvSpPr txBox="1"/>
          <p:nvPr/>
        </p:nvSpPr>
        <p:spPr>
          <a:xfrm>
            <a:off x="1061201" y="1619460"/>
            <a:ext cx="10896600" cy="1059264"/>
          </a:xfrm>
          <a:prstGeom prst="rect">
            <a:avLst/>
          </a:prstGeom>
        </p:spPr>
        <p:txBody>
          <a:bodyPr wrap="square" lIns="0" tIns="0" rIns="0" bIns="0" rtlCol="0" anchor="t">
            <a:spAutoFit/>
          </a:bodyPr>
          <a:lstStyle/>
          <a:p>
            <a:pPr algn="just">
              <a:lnSpc>
                <a:spcPts val="2800"/>
              </a:lnSpc>
              <a:spcBef>
                <a:spcPct val="0"/>
              </a:spcBef>
            </a:pPr>
            <a:r>
              <a:rPr lang="en-US" sz="2000">
                <a:solidFill>
                  <a:srgbClr val="002060"/>
                </a:solidFill>
                <a:latin typeface="Poppins Light "/>
              </a:rPr>
              <a:t>The key leaders in the global plant-based protein beverages market include Vitasoy International Holdings, Koia, Harmless Harvest, Califia Farms LLC, Noumi Ltd, SunOpta, Blue Diamond Growers, Pacific Foods of Oregon, Danone, and others</a:t>
            </a:r>
            <a:r>
              <a:rPr lang="vi-VN" sz="2000">
                <a:solidFill>
                  <a:srgbClr val="002060"/>
                </a:solidFill>
                <a:latin typeface="Poppins Light "/>
              </a:rPr>
              <a:t>.</a:t>
            </a:r>
            <a:endParaRPr lang="en-US" sz="2000">
              <a:solidFill>
                <a:srgbClr val="002060"/>
              </a:solidFill>
              <a:latin typeface="Poppins Light "/>
            </a:endParaRPr>
          </a:p>
        </p:txBody>
      </p:sp>
      <p:sp>
        <p:nvSpPr>
          <p:cNvPr id="9" name="TextBox 9">
            <a:extLst>
              <a:ext uri="{FF2B5EF4-FFF2-40B4-BE49-F238E27FC236}">
                <a16:creationId xmlns:a16="http://schemas.microsoft.com/office/drawing/2014/main" id="{D1246D4E-941B-F22B-6B4B-C987EF9B36EA}"/>
              </a:ext>
            </a:extLst>
          </p:cNvPr>
          <p:cNvSpPr txBox="1"/>
          <p:nvPr/>
        </p:nvSpPr>
        <p:spPr>
          <a:xfrm>
            <a:off x="1061201" y="3161800"/>
            <a:ext cx="10896600" cy="1059264"/>
          </a:xfrm>
          <a:prstGeom prst="rect">
            <a:avLst/>
          </a:prstGeom>
        </p:spPr>
        <p:txBody>
          <a:bodyPr wrap="square" lIns="0" tIns="0" rIns="0" bIns="0" rtlCol="0" anchor="t">
            <a:spAutoFit/>
          </a:bodyPr>
          <a:lstStyle/>
          <a:p>
            <a:pPr algn="just">
              <a:lnSpc>
                <a:spcPts val="2800"/>
              </a:lnSpc>
              <a:spcBef>
                <a:spcPct val="0"/>
              </a:spcBef>
            </a:pPr>
            <a:r>
              <a:rPr lang="en-US" sz="2000" b="1">
                <a:solidFill>
                  <a:srgbClr val="002060"/>
                </a:solidFill>
                <a:latin typeface="Poppins Light "/>
              </a:rPr>
              <a:t>Regional Analysis</a:t>
            </a:r>
          </a:p>
          <a:p>
            <a:pPr algn="just">
              <a:lnSpc>
                <a:spcPts val="2800"/>
              </a:lnSpc>
              <a:spcBef>
                <a:spcPct val="0"/>
              </a:spcBef>
            </a:pPr>
            <a:r>
              <a:rPr lang="en-US" sz="2000">
                <a:solidFill>
                  <a:srgbClr val="002060"/>
                </a:solidFill>
                <a:latin typeface="Poppins Light "/>
              </a:rPr>
              <a:t>North America | Europe | Asia Pacific</a:t>
            </a:r>
          </a:p>
          <a:p>
            <a:pPr algn="just">
              <a:lnSpc>
                <a:spcPts val="2800"/>
              </a:lnSpc>
              <a:spcBef>
                <a:spcPct val="0"/>
              </a:spcBef>
            </a:pPr>
            <a:r>
              <a:rPr lang="en-US" sz="2000">
                <a:solidFill>
                  <a:srgbClr val="002060"/>
                </a:solidFill>
                <a:latin typeface="Poppins Light "/>
              </a:rPr>
              <a:t>Latin America | Middle East and Africa</a:t>
            </a:r>
          </a:p>
        </p:txBody>
      </p:sp>
      <p:sp>
        <p:nvSpPr>
          <p:cNvPr id="11" name="Flowchart: Off-page Connector 10">
            <a:extLst>
              <a:ext uri="{FF2B5EF4-FFF2-40B4-BE49-F238E27FC236}">
                <a16:creationId xmlns:a16="http://schemas.microsoft.com/office/drawing/2014/main" id="{7106B4D7-ADA9-BD0A-AFAB-A39D2CA2A477}"/>
              </a:ext>
            </a:extLst>
          </p:cNvPr>
          <p:cNvSpPr/>
          <p:nvPr/>
        </p:nvSpPr>
        <p:spPr>
          <a:xfrm rot="10800000">
            <a:off x="1630021" y="5404331"/>
            <a:ext cx="990600" cy="3103114"/>
          </a:xfrm>
          <a:prstGeom prst="flowChartOffpageConnector">
            <a:avLst/>
          </a:prstGeom>
          <a:solidFill>
            <a:srgbClr val="DCE3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2A6947EE-BDA0-5E69-BE03-7B29C1AFA501}"/>
              </a:ext>
            </a:extLst>
          </p:cNvPr>
          <p:cNvSpPr txBox="1"/>
          <p:nvPr/>
        </p:nvSpPr>
        <p:spPr>
          <a:xfrm rot="16200000">
            <a:off x="113437" y="5465254"/>
            <a:ext cx="4068273" cy="461665"/>
          </a:xfrm>
          <a:prstGeom prst="rect">
            <a:avLst/>
          </a:prstGeom>
          <a:noFill/>
        </p:spPr>
        <p:txBody>
          <a:bodyPr wrap="square">
            <a:spAutoFit/>
          </a:bodyPr>
          <a:lstStyle/>
          <a:p>
            <a:r>
              <a:rPr lang="en-US" sz="2400" b="1">
                <a:solidFill>
                  <a:srgbClr val="002060"/>
                </a:solidFill>
                <a:latin typeface="Poppins Light "/>
              </a:rPr>
              <a:t>USD 1054.85 million</a:t>
            </a:r>
            <a:endParaRPr lang="en-US" sz="2400" b="1"/>
          </a:p>
        </p:txBody>
      </p:sp>
      <p:sp>
        <p:nvSpPr>
          <p:cNvPr id="15" name="Hexagon 14">
            <a:extLst>
              <a:ext uri="{FF2B5EF4-FFF2-40B4-BE49-F238E27FC236}">
                <a16:creationId xmlns:a16="http://schemas.microsoft.com/office/drawing/2014/main" id="{6DF19DF1-C178-9063-19D1-5465EC4C875F}"/>
              </a:ext>
            </a:extLst>
          </p:cNvPr>
          <p:cNvSpPr/>
          <p:nvPr/>
        </p:nvSpPr>
        <p:spPr>
          <a:xfrm rot="16200000">
            <a:off x="1380265" y="7771349"/>
            <a:ext cx="1459561" cy="1458470"/>
          </a:xfrm>
          <a:prstGeom prst="hexagon">
            <a:avLst/>
          </a:prstGeom>
          <a:solidFill>
            <a:srgbClr val="D5D7B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b="1">
              <a:solidFill>
                <a:srgbClr val="002060"/>
              </a:solidFill>
              <a:latin typeface="Poppins Light "/>
            </a:endParaRPr>
          </a:p>
        </p:txBody>
      </p:sp>
      <p:sp>
        <p:nvSpPr>
          <p:cNvPr id="16" name="TextBox 15">
            <a:extLst>
              <a:ext uri="{FF2B5EF4-FFF2-40B4-BE49-F238E27FC236}">
                <a16:creationId xmlns:a16="http://schemas.microsoft.com/office/drawing/2014/main" id="{F36A02E8-7804-375D-279C-2C93FDAEC1A4}"/>
              </a:ext>
            </a:extLst>
          </p:cNvPr>
          <p:cNvSpPr txBox="1"/>
          <p:nvPr/>
        </p:nvSpPr>
        <p:spPr>
          <a:xfrm>
            <a:off x="1665943" y="8269751"/>
            <a:ext cx="1591865" cy="461665"/>
          </a:xfrm>
          <a:prstGeom prst="rect">
            <a:avLst/>
          </a:prstGeom>
          <a:noFill/>
        </p:spPr>
        <p:txBody>
          <a:bodyPr wrap="square">
            <a:spAutoFit/>
          </a:bodyPr>
          <a:lstStyle/>
          <a:p>
            <a:r>
              <a:rPr lang="en-US" sz="2400" b="1">
                <a:solidFill>
                  <a:srgbClr val="002060"/>
                </a:solidFill>
                <a:latin typeface="Poppins Light "/>
              </a:rPr>
              <a:t>2022</a:t>
            </a:r>
            <a:endParaRPr lang="en-US" sz="2400" b="1"/>
          </a:p>
        </p:txBody>
      </p:sp>
      <p:sp>
        <p:nvSpPr>
          <p:cNvPr id="17" name="Flowchart: Off-page Connector 16">
            <a:extLst>
              <a:ext uri="{FF2B5EF4-FFF2-40B4-BE49-F238E27FC236}">
                <a16:creationId xmlns:a16="http://schemas.microsoft.com/office/drawing/2014/main" id="{64833F8E-FF74-4248-D003-194B34BDFF9C}"/>
              </a:ext>
            </a:extLst>
          </p:cNvPr>
          <p:cNvSpPr/>
          <p:nvPr/>
        </p:nvSpPr>
        <p:spPr>
          <a:xfrm rot="10800000">
            <a:off x="3473590" y="4573830"/>
            <a:ext cx="990600" cy="3928333"/>
          </a:xfrm>
          <a:prstGeom prst="flowChartOffpageConnector">
            <a:avLst/>
          </a:prstGeom>
          <a:solidFill>
            <a:srgbClr val="B7E5C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7CA971A9-02CA-772B-CAA7-B45D8F138A5A}"/>
              </a:ext>
            </a:extLst>
          </p:cNvPr>
          <p:cNvSpPr txBox="1"/>
          <p:nvPr/>
        </p:nvSpPr>
        <p:spPr>
          <a:xfrm rot="16200000">
            <a:off x="1919658" y="5474078"/>
            <a:ext cx="4068273" cy="461665"/>
          </a:xfrm>
          <a:prstGeom prst="rect">
            <a:avLst/>
          </a:prstGeom>
          <a:noFill/>
        </p:spPr>
        <p:txBody>
          <a:bodyPr wrap="square">
            <a:spAutoFit/>
          </a:bodyPr>
          <a:lstStyle/>
          <a:p>
            <a:r>
              <a:rPr lang="en-US" sz="2400" b="1">
                <a:solidFill>
                  <a:srgbClr val="002060"/>
                </a:solidFill>
                <a:latin typeface="Poppins Light "/>
              </a:rPr>
              <a:t>USD 2237.16 million</a:t>
            </a:r>
            <a:endParaRPr lang="en-US" sz="2400" b="1"/>
          </a:p>
        </p:txBody>
      </p:sp>
      <p:sp>
        <p:nvSpPr>
          <p:cNvPr id="19" name="Hexagon 18">
            <a:extLst>
              <a:ext uri="{FF2B5EF4-FFF2-40B4-BE49-F238E27FC236}">
                <a16:creationId xmlns:a16="http://schemas.microsoft.com/office/drawing/2014/main" id="{DDE81439-7789-35AC-DBE6-6183EA200A3B}"/>
              </a:ext>
            </a:extLst>
          </p:cNvPr>
          <p:cNvSpPr/>
          <p:nvPr/>
        </p:nvSpPr>
        <p:spPr>
          <a:xfrm rot="16200000">
            <a:off x="3178878" y="7739593"/>
            <a:ext cx="1459561" cy="1458470"/>
          </a:xfrm>
          <a:prstGeom prst="hexagon">
            <a:avLst/>
          </a:prstGeom>
          <a:solidFill>
            <a:srgbClr val="AFD7B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b="1">
              <a:solidFill>
                <a:srgbClr val="002060"/>
              </a:solidFill>
              <a:latin typeface="Poppins Light "/>
            </a:endParaRPr>
          </a:p>
        </p:txBody>
      </p:sp>
      <p:sp>
        <p:nvSpPr>
          <p:cNvPr id="20" name="TextBox 19">
            <a:extLst>
              <a:ext uri="{FF2B5EF4-FFF2-40B4-BE49-F238E27FC236}">
                <a16:creationId xmlns:a16="http://schemas.microsoft.com/office/drawing/2014/main" id="{C987BD19-22C6-409F-C3D1-65D4396B783D}"/>
              </a:ext>
            </a:extLst>
          </p:cNvPr>
          <p:cNvSpPr txBox="1"/>
          <p:nvPr/>
        </p:nvSpPr>
        <p:spPr>
          <a:xfrm>
            <a:off x="3439636" y="8233647"/>
            <a:ext cx="1591865" cy="461665"/>
          </a:xfrm>
          <a:prstGeom prst="rect">
            <a:avLst/>
          </a:prstGeom>
          <a:noFill/>
        </p:spPr>
        <p:txBody>
          <a:bodyPr wrap="square">
            <a:spAutoFit/>
          </a:bodyPr>
          <a:lstStyle/>
          <a:p>
            <a:r>
              <a:rPr lang="en-US" sz="2400" b="1">
                <a:solidFill>
                  <a:srgbClr val="002060"/>
                </a:solidFill>
                <a:latin typeface="Poppins Light "/>
              </a:rPr>
              <a:t>2030</a:t>
            </a:r>
            <a:endParaRPr lang="en-US" sz="2400" b="1"/>
          </a:p>
        </p:txBody>
      </p:sp>
      <p:sp>
        <p:nvSpPr>
          <p:cNvPr id="21" name="Rectangle: Rounded Corners 20">
            <a:extLst>
              <a:ext uri="{FF2B5EF4-FFF2-40B4-BE49-F238E27FC236}">
                <a16:creationId xmlns:a16="http://schemas.microsoft.com/office/drawing/2014/main" id="{CB508F3E-8809-1BC3-1F4A-BF4D306DD808}"/>
              </a:ext>
            </a:extLst>
          </p:cNvPr>
          <p:cNvSpPr/>
          <p:nvPr/>
        </p:nvSpPr>
        <p:spPr>
          <a:xfrm>
            <a:off x="5282183" y="4646421"/>
            <a:ext cx="2375156" cy="4084995"/>
          </a:xfrm>
          <a:prstGeom prst="roundRect">
            <a:avLst/>
          </a:prstGeom>
          <a:solidFill>
            <a:srgbClr val="D9D9C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ED831D09-486C-E389-7CA2-46015CC016EB}"/>
              </a:ext>
            </a:extLst>
          </p:cNvPr>
          <p:cNvSpPr txBox="1"/>
          <p:nvPr/>
        </p:nvSpPr>
        <p:spPr>
          <a:xfrm>
            <a:off x="5550155" y="4678555"/>
            <a:ext cx="1993496" cy="3916841"/>
          </a:xfrm>
          <a:prstGeom prst="rect">
            <a:avLst/>
          </a:prstGeom>
          <a:noFill/>
        </p:spPr>
        <p:txBody>
          <a:bodyPr wrap="square">
            <a:spAutoFit/>
          </a:bodyPr>
          <a:lstStyle/>
          <a:p>
            <a:pPr>
              <a:lnSpc>
                <a:spcPct val="150000"/>
              </a:lnSpc>
            </a:pPr>
            <a:r>
              <a:rPr lang="en-US" sz="2400" b="1" u="sng">
                <a:solidFill>
                  <a:srgbClr val="002060"/>
                </a:solidFill>
                <a:latin typeface="Poppins Light "/>
              </a:rPr>
              <a:t>By Source</a:t>
            </a:r>
            <a:r>
              <a:rPr lang="en-US" sz="2400" b="1">
                <a:solidFill>
                  <a:srgbClr val="002060"/>
                </a:solidFill>
                <a:latin typeface="Poppins Light "/>
              </a:rPr>
              <a:t>:</a:t>
            </a:r>
          </a:p>
          <a:p>
            <a:pPr marL="342900" indent="-342900">
              <a:lnSpc>
                <a:spcPct val="150000"/>
              </a:lnSpc>
              <a:buFont typeface="Arial" panose="020B0604020202020204" pitchFamily="34" charset="0"/>
              <a:buChar char="•"/>
            </a:pPr>
            <a:r>
              <a:rPr lang="en-US" sz="2400">
                <a:solidFill>
                  <a:srgbClr val="002060"/>
                </a:solidFill>
                <a:latin typeface="Poppins Light "/>
              </a:rPr>
              <a:t>Grains</a:t>
            </a:r>
          </a:p>
          <a:p>
            <a:pPr marL="342900" indent="-342900">
              <a:lnSpc>
                <a:spcPct val="150000"/>
              </a:lnSpc>
              <a:buFont typeface="Arial" panose="020B0604020202020204" pitchFamily="34" charset="0"/>
              <a:buChar char="•"/>
            </a:pPr>
            <a:r>
              <a:rPr lang="en-US" sz="2400">
                <a:solidFill>
                  <a:srgbClr val="002060"/>
                </a:solidFill>
                <a:latin typeface="Poppins Light "/>
              </a:rPr>
              <a:t>Beans</a:t>
            </a:r>
          </a:p>
          <a:p>
            <a:pPr marL="342900" indent="-342900">
              <a:lnSpc>
                <a:spcPct val="150000"/>
              </a:lnSpc>
              <a:buFont typeface="Arial" panose="020B0604020202020204" pitchFamily="34" charset="0"/>
              <a:buChar char="•"/>
            </a:pPr>
            <a:r>
              <a:rPr lang="en-US" sz="2400">
                <a:solidFill>
                  <a:srgbClr val="002060"/>
                </a:solidFill>
                <a:latin typeface="Poppins Light "/>
              </a:rPr>
              <a:t>Nuts</a:t>
            </a:r>
          </a:p>
          <a:p>
            <a:pPr marL="342900" indent="-342900">
              <a:lnSpc>
                <a:spcPct val="150000"/>
              </a:lnSpc>
              <a:buFont typeface="Arial" panose="020B0604020202020204" pitchFamily="34" charset="0"/>
              <a:buChar char="•"/>
            </a:pPr>
            <a:r>
              <a:rPr lang="en-US" sz="2400">
                <a:solidFill>
                  <a:srgbClr val="002060"/>
                </a:solidFill>
                <a:latin typeface="Poppins Light "/>
              </a:rPr>
              <a:t>Legumes</a:t>
            </a:r>
          </a:p>
          <a:p>
            <a:pPr marL="342900" indent="-342900">
              <a:lnSpc>
                <a:spcPct val="150000"/>
              </a:lnSpc>
              <a:buFont typeface="Arial" panose="020B0604020202020204" pitchFamily="34" charset="0"/>
              <a:buChar char="•"/>
            </a:pPr>
            <a:r>
              <a:rPr lang="en-US" sz="2400">
                <a:solidFill>
                  <a:srgbClr val="002060"/>
                </a:solidFill>
                <a:latin typeface="Poppins Light "/>
              </a:rPr>
              <a:t>Seeds</a:t>
            </a:r>
          </a:p>
          <a:p>
            <a:pPr marL="342900" indent="-342900">
              <a:lnSpc>
                <a:spcPct val="150000"/>
              </a:lnSpc>
              <a:buFont typeface="Arial" panose="020B0604020202020204" pitchFamily="34" charset="0"/>
              <a:buChar char="•"/>
            </a:pPr>
            <a:r>
              <a:rPr lang="en-US" sz="2400">
                <a:solidFill>
                  <a:srgbClr val="002060"/>
                </a:solidFill>
                <a:latin typeface="Poppins Light "/>
              </a:rPr>
              <a:t>Others</a:t>
            </a:r>
            <a:endParaRPr lang="en-US" sz="2400"/>
          </a:p>
        </p:txBody>
      </p:sp>
      <p:sp>
        <p:nvSpPr>
          <p:cNvPr id="23" name="Rectangle: Rounded Corners 22">
            <a:extLst>
              <a:ext uri="{FF2B5EF4-FFF2-40B4-BE49-F238E27FC236}">
                <a16:creationId xmlns:a16="http://schemas.microsoft.com/office/drawing/2014/main" id="{3AE0547B-0DCA-C2A0-924C-F3DDE3669735}"/>
              </a:ext>
            </a:extLst>
          </p:cNvPr>
          <p:cNvSpPr/>
          <p:nvPr/>
        </p:nvSpPr>
        <p:spPr>
          <a:xfrm>
            <a:off x="7826867" y="4684409"/>
            <a:ext cx="4698390" cy="2508349"/>
          </a:xfrm>
          <a:prstGeom prst="roundRect">
            <a:avLst/>
          </a:prstGeom>
          <a:solidFill>
            <a:srgbClr val="EEEE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6A6EC555-2EFB-CFC0-2C20-96D66D1A2B20}"/>
              </a:ext>
            </a:extLst>
          </p:cNvPr>
          <p:cNvSpPr txBox="1"/>
          <p:nvPr/>
        </p:nvSpPr>
        <p:spPr>
          <a:xfrm>
            <a:off x="8081811" y="4751562"/>
            <a:ext cx="6483227" cy="2800767"/>
          </a:xfrm>
          <a:prstGeom prst="rect">
            <a:avLst/>
          </a:prstGeom>
          <a:noFill/>
        </p:spPr>
        <p:txBody>
          <a:bodyPr wrap="square">
            <a:spAutoFit/>
          </a:bodyPr>
          <a:lstStyle/>
          <a:p>
            <a:r>
              <a:rPr lang="en-US" sz="2800" b="1" u="sng">
                <a:solidFill>
                  <a:srgbClr val="002060"/>
                </a:solidFill>
                <a:latin typeface="Poppins Light "/>
              </a:rPr>
              <a:t>By Function</a:t>
            </a:r>
            <a:r>
              <a:rPr lang="en-US" sz="2800" b="1">
                <a:solidFill>
                  <a:srgbClr val="002060"/>
                </a:solidFill>
                <a:latin typeface="Poppins Light "/>
              </a:rPr>
              <a:t>:</a:t>
            </a:r>
          </a:p>
          <a:p>
            <a:pPr marL="285750" indent="-285750">
              <a:buFont typeface="Arial" panose="020B0604020202020204" pitchFamily="34" charset="0"/>
              <a:buChar char="•"/>
            </a:pPr>
            <a:r>
              <a:rPr lang="en-US" sz="2400">
                <a:solidFill>
                  <a:srgbClr val="002060"/>
                </a:solidFill>
                <a:latin typeface="Poppins Light "/>
              </a:rPr>
              <a:t>Lactose-free Alternatives</a:t>
            </a:r>
          </a:p>
          <a:p>
            <a:pPr marL="285750" indent="-285750">
              <a:buFont typeface="Arial" panose="020B0604020202020204" pitchFamily="34" charset="0"/>
              <a:buChar char="•"/>
            </a:pPr>
            <a:r>
              <a:rPr lang="en-US" sz="2400">
                <a:solidFill>
                  <a:srgbClr val="002060"/>
                </a:solidFill>
                <a:latin typeface="Poppins Light "/>
              </a:rPr>
              <a:t>Bone health</a:t>
            </a:r>
          </a:p>
          <a:p>
            <a:pPr marL="285750" indent="-285750">
              <a:buFont typeface="Arial" panose="020B0604020202020204" pitchFamily="34" charset="0"/>
              <a:buChar char="•"/>
            </a:pPr>
            <a:r>
              <a:rPr lang="en-US" sz="2400">
                <a:solidFill>
                  <a:srgbClr val="002060"/>
                </a:solidFill>
                <a:latin typeface="Poppins Light "/>
              </a:rPr>
              <a:t>Cancer </a:t>
            </a:r>
            <a:r>
              <a:rPr lang="vi-VN" sz="2400">
                <a:solidFill>
                  <a:srgbClr val="002060"/>
                </a:solidFill>
                <a:latin typeface="Poppins Light "/>
              </a:rPr>
              <a:t>Prevention</a:t>
            </a:r>
            <a:endParaRPr lang="en-US" sz="2400">
              <a:solidFill>
                <a:srgbClr val="002060"/>
              </a:solidFill>
              <a:latin typeface="Poppins Light "/>
            </a:endParaRPr>
          </a:p>
          <a:p>
            <a:pPr marL="285750" indent="-285750">
              <a:buFont typeface="Arial" panose="020B0604020202020204" pitchFamily="34" charset="0"/>
              <a:buChar char="•"/>
            </a:pPr>
            <a:r>
              <a:rPr lang="en-US" sz="2400">
                <a:solidFill>
                  <a:srgbClr val="002060"/>
                </a:solidFill>
                <a:latin typeface="Poppins Light "/>
              </a:rPr>
              <a:t>Cardiovascular health</a:t>
            </a:r>
          </a:p>
          <a:p>
            <a:pPr marL="285750" indent="-285750">
              <a:buFont typeface="Arial" panose="020B0604020202020204" pitchFamily="34" charset="0"/>
              <a:buChar char="•"/>
            </a:pPr>
            <a:r>
              <a:rPr lang="en-US" sz="2400">
                <a:solidFill>
                  <a:srgbClr val="002060"/>
                </a:solidFill>
                <a:latin typeface="Poppins Light "/>
              </a:rPr>
              <a:t>Others</a:t>
            </a:r>
          </a:p>
          <a:p>
            <a:endParaRPr lang="en-US" sz="2800" b="1"/>
          </a:p>
        </p:txBody>
      </p:sp>
      <p:sp>
        <p:nvSpPr>
          <p:cNvPr id="25" name="TextBox 9">
            <a:extLst>
              <a:ext uri="{FF2B5EF4-FFF2-40B4-BE49-F238E27FC236}">
                <a16:creationId xmlns:a16="http://schemas.microsoft.com/office/drawing/2014/main" id="{1B1C292C-F847-4668-CD82-9FA080BB0D5B}"/>
              </a:ext>
            </a:extLst>
          </p:cNvPr>
          <p:cNvSpPr txBox="1"/>
          <p:nvPr/>
        </p:nvSpPr>
        <p:spPr>
          <a:xfrm>
            <a:off x="8704360" y="7288419"/>
            <a:ext cx="2471927" cy="1723549"/>
          </a:xfrm>
          <a:prstGeom prst="rect">
            <a:avLst/>
          </a:prstGeom>
        </p:spPr>
        <p:txBody>
          <a:bodyPr wrap="square" lIns="0" tIns="0" rIns="0" bIns="0" rtlCol="0" anchor="t">
            <a:spAutoFit/>
          </a:bodyPr>
          <a:lstStyle/>
          <a:p>
            <a:pPr algn="ctr">
              <a:spcBef>
                <a:spcPct val="0"/>
              </a:spcBef>
            </a:pPr>
            <a:r>
              <a:rPr lang="en-US" sz="2400" b="1">
                <a:solidFill>
                  <a:srgbClr val="002060"/>
                </a:solidFill>
                <a:latin typeface="Poppins Light "/>
              </a:rPr>
              <a:t>2023 – 2030 </a:t>
            </a:r>
          </a:p>
          <a:p>
            <a:pPr algn="ctr">
              <a:spcBef>
                <a:spcPct val="0"/>
              </a:spcBef>
            </a:pPr>
            <a:r>
              <a:rPr lang="en-US" sz="4400" b="1">
                <a:solidFill>
                  <a:srgbClr val="FF0000"/>
                </a:solidFill>
                <a:latin typeface="Poppins Light "/>
              </a:rPr>
              <a:t>CAGR</a:t>
            </a:r>
          </a:p>
          <a:p>
            <a:pPr algn="ctr">
              <a:spcBef>
                <a:spcPct val="0"/>
              </a:spcBef>
            </a:pPr>
            <a:r>
              <a:rPr lang="en-US" sz="4400" b="1">
                <a:solidFill>
                  <a:srgbClr val="002060"/>
                </a:solidFill>
                <a:latin typeface="Poppins Light "/>
              </a:rPr>
              <a:t>9.94%</a:t>
            </a:r>
            <a:endParaRPr lang="en-US" sz="3600" b="1">
              <a:solidFill>
                <a:srgbClr val="002060"/>
              </a:solidFill>
              <a:latin typeface="Poppins Light "/>
            </a:endParaRPr>
          </a:p>
        </p:txBody>
      </p:sp>
      <p:sp>
        <p:nvSpPr>
          <p:cNvPr id="5" name="TextBox 4">
            <a:extLst>
              <a:ext uri="{FF2B5EF4-FFF2-40B4-BE49-F238E27FC236}">
                <a16:creationId xmlns:a16="http://schemas.microsoft.com/office/drawing/2014/main" id="{8A31B419-5B74-72BF-0143-DE4B1E7935DA}"/>
              </a:ext>
            </a:extLst>
          </p:cNvPr>
          <p:cNvSpPr txBox="1"/>
          <p:nvPr/>
        </p:nvSpPr>
        <p:spPr>
          <a:xfrm>
            <a:off x="7945726" y="9228824"/>
            <a:ext cx="8534400" cy="276999"/>
          </a:xfrm>
          <a:prstGeom prst="rect">
            <a:avLst/>
          </a:prstGeom>
          <a:noFill/>
        </p:spPr>
        <p:txBody>
          <a:bodyPr wrap="square">
            <a:spAutoFit/>
          </a:bodyPr>
          <a:lstStyle/>
          <a:p>
            <a:r>
              <a:rPr lang="vi-VN" sz="1200" i="1">
                <a:solidFill>
                  <a:srgbClr val="002060"/>
                </a:solidFill>
                <a:latin typeface="Poppins Light "/>
              </a:rPr>
              <a:t>Source: </a:t>
            </a:r>
            <a:r>
              <a:rPr lang="en-US" sz="1200" i="1">
                <a:solidFill>
                  <a:srgbClr val="002060"/>
                </a:solidFill>
                <a:latin typeface="Poppins Light "/>
              </a:rPr>
              <a:t>According to the report published by Facts &amp; Factors</a:t>
            </a:r>
          </a:p>
        </p:txBody>
      </p:sp>
    </p:spTree>
    <p:extLst>
      <p:ext uri="{BB962C8B-B14F-4D97-AF65-F5344CB8AC3E}">
        <p14:creationId xmlns:p14="http://schemas.microsoft.com/office/powerpoint/2010/main" val="70557551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6BC42F14-D39E-6BA3-5FF8-F6FC6BFD46A6}"/>
              </a:ext>
            </a:extLst>
          </p:cNvPr>
          <p:cNvSpPr txBox="1"/>
          <p:nvPr/>
        </p:nvSpPr>
        <p:spPr>
          <a:xfrm>
            <a:off x="7543801" y="9215957"/>
            <a:ext cx="8916160" cy="307777"/>
          </a:xfrm>
          <a:prstGeom prst="rect">
            <a:avLst/>
          </a:prstGeom>
          <a:noFill/>
        </p:spPr>
        <p:txBody>
          <a:bodyPr wrap="square">
            <a:spAutoFit/>
          </a:bodyPr>
          <a:lstStyle/>
          <a:p>
            <a:pPr defTabSz="1371600"/>
            <a:r>
              <a:rPr lang="en-US" sz="1400" i="1">
                <a:solidFill>
                  <a:srgbClr val="002060"/>
                </a:solidFill>
                <a:latin typeface="Poppins" panose="00000500000000000000" pitchFamily="2" charset="0"/>
                <a:cs typeface="Poppins" panose="00000500000000000000" pitchFamily="2" charset="0"/>
              </a:rPr>
              <a:t>Source: Euromonitor International September 2023</a:t>
            </a:r>
            <a:r>
              <a:rPr lang="vi-VN" sz="1400" i="1">
                <a:solidFill>
                  <a:srgbClr val="002060"/>
                </a:solidFill>
                <a:latin typeface="Arial" panose="020B0604020202020204" pitchFamily="34" charset="0"/>
                <a:cs typeface="Poppins" panose="00000500000000000000" pitchFamily="2" charset="0"/>
              </a:rPr>
              <a:t> -</a:t>
            </a:r>
            <a:r>
              <a:rPr lang="en-US" sz="1400" i="1">
                <a:solidFill>
                  <a:srgbClr val="002060"/>
                </a:solidFill>
                <a:latin typeface="Poppins" panose="00000500000000000000" pitchFamily="2" charset="0"/>
                <a:cs typeface="Poppins" panose="00000500000000000000" pitchFamily="2" charset="0"/>
              </a:rPr>
              <a:t> Drinking Milk Products in Vietnam</a:t>
            </a:r>
          </a:p>
        </p:txBody>
      </p:sp>
      <p:sp>
        <p:nvSpPr>
          <p:cNvPr id="7" name="TextBox 6">
            <a:extLst>
              <a:ext uri="{FF2B5EF4-FFF2-40B4-BE49-F238E27FC236}">
                <a16:creationId xmlns:a16="http://schemas.microsoft.com/office/drawing/2014/main" id="{7EAED86C-4A82-C6F1-01CE-2D270EAFD391}"/>
              </a:ext>
            </a:extLst>
          </p:cNvPr>
          <p:cNvSpPr txBox="1"/>
          <p:nvPr/>
        </p:nvSpPr>
        <p:spPr>
          <a:xfrm>
            <a:off x="800180" y="454740"/>
            <a:ext cx="16268620" cy="1323439"/>
          </a:xfrm>
          <a:prstGeom prst="rect">
            <a:avLst/>
          </a:prstGeom>
          <a:noFill/>
        </p:spPr>
        <p:txBody>
          <a:bodyPr wrap="square">
            <a:spAutoFit/>
          </a:bodyPr>
          <a:lstStyle/>
          <a:p>
            <a:pPr defTabSz="815420">
              <a:defRPr sz="1400" b="0" i="0" u="none" strike="noStrike" kern="1200" spc="0" baseline="0">
                <a:solidFill>
                  <a:srgbClr val="002060"/>
                </a:solidFill>
                <a:latin typeface="+mn-lt"/>
                <a:ea typeface="+mn-ea"/>
                <a:cs typeface="+mn-cs"/>
              </a:defRPr>
            </a:pPr>
            <a:r>
              <a:rPr lang="en-US" sz="4000">
                <a:solidFill>
                  <a:srgbClr val="002060"/>
                </a:solidFill>
                <a:latin typeface="Poppins" panose="00000500000000000000" pitchFamily="2" charset="0"/>
                <a:cs typeface="Poppins" panose="00000500000000000000" pitchFamily="2" charset="0"/>
              </a:rPr>
              <a:t>2023 Drinking Milk &amp; Plant-based products in Vietnam market (% By Value)</a:t>
            </a:r>
            <a:endParaRPr lang="en-US" sz="4000" dirty="0">
              <a:solidFill>
                <a:srgbClr val="002060"/>
              </a:solidFill>
              <a:latin typeface="Poppins" panose="00000500000000000000" pitchFamily="2" charset="0"/>
              <a:cs typeface="Poppins" panose="00000500000000000000" pitchFamily="2" charset="0"/>
            </a:endParaRPr>
          </a:p>
        </p:txBody>
      </p:sp>
      <p:sp>
        <p:nvSpPr>
          <p:cNvPr id="14" name="TextBox 13">
            <a:extLst>
              <a:ext uri="{FF2B5EF4-FFF2-40B4-BE49-F238E27FC236}">
                <a16:creationId xmlns:a16="http://schemas.microsoft.com/office/drawing/2014/main" id="{41642CCE-4835-833D-3B4B-6CA784C179E5}"/>
              </a:ext>
            </a:extLst>
          </p:cNvPr>
          <p:cNvSpPr txBox="1"/>
          <p:nvPr/>
        </p:nvSpPr>
        <p:spPr>
          <a:xfrm>
            <a:off x="12560104" y="2298777"/>
            <a:ext cx="6023693" cy="415498"/>
          </a:xfrm>
          <a:prstGeom prst="rect">
            <a:avLst/>
          </a:prstGeom>
          <a:noFill/>
        </p:spPr>
        <p:txBody>
          <a:bodyPr wrap="square" rtlCol="0">
            <a:spAutoFit/>
          </a:bodyPr>
          <a:lstStyle/>
          <a:p>
            <a:pPr defTabSz="1371600"/>
            <a:r>
              <a:rPr lang="en-US" sz="2100" b="1">
                <a:solidFill>
                  <a:srgbClr val="002060"/>
                </a:solidFill>
                <a:latin typeface="Poppins" panose="00000500000000000000" pitchFamily="2" charset="0"/>
                <a:cs typeface="Poppins" panose="00000500000000000000" pitchFamily="2" charset="0"/>
              </a:rPr>
              <a:t>% COMPANY SHARE (VALUE)</a:t>
            </a:r>
          </a:p>
        </p:txBody>
      </p:sp>
      <p:graphicFrame>
        <p:nvGraphicFramePr>
          <p:cNvPr id="2" name="Chart 1">
            <a:extLst>
              <a:ext uri="{FF2B5EF4-FFF2-40B4-BE49-F238E27FC236}">
                <a16:creationId xmlns:a16="http://schemas.microsoft.com/office/drawing/2014/main" id="{F6F0AAEA-9900-8516-75B3-A416DF14F0C0}"/>
              </a:ext>
            </a:extLst>
          </p:cNvPr>
          <p:cNvGraphicFramePr>
            <a:graphicFrameLocks/>
          </p:cNvGraphicFramePr>
          <p:nvPr/>
        </p:nvGraphicFramePr>
        <p:xfrm>
          <a:off x="795417" y="1930914"/>
          <a:ext cx="9798612" cy="686760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hart 4">
            <a:extLst>
              <a:ext uri="{FF2B5EF4-FFF2-40B4-BE49-F238E27FC236}">
                <a16:creationId xmlns:a16="http://schemas.microsoft.com/office/drawing/2014/main" id="{E339C941-EF74-C913-4DD6-05EB7A065302}"/>
              </a:ext>
            </a:extLst>
          </p:cNvPr>
          <p:cNvGraphicFramePr>
            <a:graphicFrameLocks/>
          </p:cNvGraphicFramePr>
          <p:nvPr/>
        </p:nvGraphicFramePr>
        <p:xfrm>
          <a:off x="8260358" y="2894682"/>
          <a:ext cx="12899571" cy="5486400"/>
        </p:xfrm>
        <a:graphic>
          <a:graphicData uri="http://schemas.openxmlformats.org/drawingml/2006/chart">
            <c:chart xmlns:c="http://schemas.openxmlformats.org/drawingml/2006/chart" xmlns:r="http://schemas.openxmlformats.org/officeDocument/2006/relationships" r:id="rId4"/>
          </a:graphicData>
        </a:graphic>
      </p:graphicFrame>
      <p:sp>
        <p:nvSpPr>
          <p:cNvPr id="3" name="Freeform 4">
            <a:extLst>
              <a:ext uri="{FF2B5EF4-FFF2-40B4-BE49-F238E27FC236}">
                <a16:creationId xmlns:a16="http://schemas.microsoft.com/office/drawing/2014/main" id="{5000FC0A-04E8-BCA7-9199-A3FD512644BA}"/>
              </a:ext>
            </a:extLst>
          </p:cNvPr>
          <p:cNvSpPr/>
          <p:nvPr/>
        </p:nvSpPr>
        <p:spPr>
          <a:xfrm>
            <a:off x="15586081" y="8596955"/>
            <a:ext cx="2546741" cy="1410648"/>
          </a:xfrm>
          <a:custGeom>
            <a:avLst/>
            <a:gdLst/>
            <a:ahLst/>
            <a:cxnLst/>
            <a:rect l="l" t="t" r="r" b="b"/>
            <a:pathLst>
              <a:path w="2546741" h="1410648">
                <a:moveTo>
                  <a:pt x="0" y="0"/>
                </a:moveTo>
                <a:lnTo>
                  <a:pt x="2546741" y="0"/>
                </a:lnTo>
                <a:lnTo>
                  <a:pt x="2546741" y="1410648"/>
                </a:lnTo>
                <a:lnTo>
                  <a:pt x="0" y="1410648"/>
                </a:lnTo>
                <a:lnTo>
                  <a:pt x="0" y="0"/>
                </a:lnTo>
                <a:close/>
              </a:path>
            </a:pathLst>
          </a:custGeom>
          <a:blipFill>
            <a:blip r:embed="rId5"/>
            <a:stretch>
              <a:fillRect/>
            </a:stretch>
          </a:blipFill>
        </p:spPr>
        <p:txBody>
          <a:bodyPr/>
          <a:lstStyle/>
          <a:p>
            <a:endParaRPr lang="en-US"/>
          </a:p>
        </p:txBody>
      </p:sp>
    </p:spTree>
    <p:extLst>
      <p:ext uri="{BB962C8B-B14F-4D97-AF65-F5344CB8AC3E}">
        <p14:creationId xmlns:p14="http://schemas.microsoft.com/office/powerpoint/2010/main" val="31026798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16890" y="-257532"/>
            <a:ext cx="1028700" cy="10287000"/>
          </a:xfrm>
          <a:prstGeom prst="rect">
            <a:avLst/>
          </a:prstGeom>
          <a:solidFill>
            <a:srgbClr val="FFFFFF"/>
          </a:solidFill>
        </p:spPr>
        <p:txBody>
          <a:bodyPr/>
          <a:lstStyle/>
          <a:p>
            <a:endParaRPr lang="en-US"/>
          </a:p>
        </p:txBody>
      </p:sp>
      <p:sp>
        <p:nvSpPr>
          <p:cNvPr id="3" name="Freeform 3"/>
          <p:cNvSpPr/>
          <p:nvPr/>
        </p:nvSpPr>
        <p:spPr>
          <a:xfrm>
            <a:off x="0" y="9636276"/>
            <a:ext cx="18288000" cy="786384"/>
          </a:xfrm>
          <a:custGeom>
            <a:avLst/>
            <a:gdLst/>
            <a:ahLst/>
            <a:cxnLst/>
            <a:rect l="l" t="t" r="r" b="b"/>
            <a:pathLst>
              <a:path w="18288000" h="786384">
                <a:moveTo>
                  <a:pt x="0" y="0"/>
                </a:moveTo>
                <a:lnTo>
                  <a:pt x="18288000" y="0"/>
                </a:lnTo>
                <a:lnTo>
                  <a:pt x="18288000" y="786384"/>
                </a:lnTo>
                <a:lnTo>
                  <a:pt x="0" y="786384"/>
                </a:lnTo>
                <a:lnTo>
                  <a:pt x="0" y="0"/>
                </a:lnTo>
                <a:close/>
              </a:path>
            </a:pathLst>
          </a:custGeom>
          <a:blipFill>
            <a:blip r:embed="rId3"/>
            <a:stretch>
              <a:fillRect/>
            </a:stretch>
          </a:blipFill>
        </p:spPr>
        <p:txBody>
          <a:bodyPr/>
          <a:lstStyle/>
          <a:p>
            <a:endParaRPr lang="en-US"/>
          </a:p>
        </p:txBody>
      </p:sp>
      <p:sp>
        <p:nvSpPr>
          <p:cNvPr id="4" name="Freeform 4"/>
          <p:cNvSpPr/>
          <p:nvPr/>
        </p:nvSpPr>
        <p:spPr>
          <a:xfrm>
            <a:off x="7977770" y="2175267"/>
            <a:ext cx="9569031" cy="7058368"/>
          </a:xfrm>
          <a:custGeom>
            <a:avLst/>
            <a:gdLst/>
            <a:ahLst/>
            <a:cxnLst/>
            <a:rect l="l" t="t" r="r" b="b"/>
            <a:pathLst>
              <a:path w="9885197" h="7499115">
                <a:moveTo>
                  <a:pt x="0" y="0"/>
                </a:moveTo>
                <a:lnTo>
                  <a:pt x="9885197" y="0"/>
                </a:lnTo>
                <a:lnTo>
                  <a:pt x="9885197" y="7499114"/>
                </a:lnTo>
                <a:lnTo>
                  <a:pt x="0" y="7499114"/>
                </a:lnTo>
                <a:lnTo>
                  <a:pt x="0" y="0"/>
                </a:lnTo>
                <a:close/>
              </a:path>
            </a:pathLst>
          </a:custGeom>
          <a:blipFill>
            <a:blip r:embed="rId4"/>
            <a:stretch>
              <a:fillRect/>
            </a:stretch>
          </a:blipFill>
        </p:spPr>
        <p:txBody>
          <a:bodyPr/>
          <a:lstStyle/>
          <a:p>
            <a:endParaRPr lang="en-US" sz="2400"/>
          </a:p>
        </p:txBody>
      </p:sp>
      <p:sp>
        <p:nvSpPr>
          <p:cNvPr id="6" name="TextBox 6"/>
          <p:cNvSpPr txBox="1"/>
          <p:nvPr/>
        </p:nvSpPr>
        <p:spPr>
          <a:xfrm>
            <a:off x="777388" y="207482"/>
            <a:ext cx="16843541" cy="2462213"/>
          </a:xfrm>
          <a:prstGeom prst="rect">
            <a:avLst/>
          </a:prstGeom>
        </p:spPr>
        <p:txBody>
          <a:bodyPr lIns="0" tIns="0" rIns="0" bIns="0" rtlCol="0" anchor="t">
            <a:spAutoFit/>
          </a:bodyPr>
          <a:lstStyle/>
          <a:p>
            <a:pPr>
              <a:lnSpc>
                <a:spcPts val="6440"/>
              </a:lnSpc>
            </a:pPr>
            <a:r>
              <a:rPr lang="en-US" sz="4600">
                <a:solidFill>
                  <a:srgbClr val="0B346B"/>
                </a:solidFill>
                <a:latin typeface="Poppins Light Bold"/>
              </a:rPr>
              <a:t>Global NPD - Top Nut, Seed &amp; Cereal Ingredient &amp; </a:t>
            </a:r>
          </a:p>
          <a:p>
            <a:pPr>
              <a:lnSpc>
                <a:spcPts val="6440"/>
              </a:lnSpc>
            </a:pPr>
            <a:r>
              <a:rPr lang="en-US" sz="4600">
                <a:solidFill>
                  <a:srgbClr val="0B346B"/>
                </a:solidFill>
                <a:latin typeface="Poppins Light Bold"/>
              </a:rPr>
              <a:t>Top Flavors (2021- YTD 04/2024)</a:t>
            </a:r>
          </a:p>
          <a:p>
            <a:pPr>
              <a:lnSpc>
                <a:spcPts val="6440"/>
              </a:lnSpc>
            </a:pPr>
            <a:endParaRPr lang="en-US" sz="4600">
              <a:solidFill>
                <a:srgbClr val="0B346B"/>
              </a:solidFill>
              <a:latin typeface="Poppins Light Bold"/>
            </a:endParaRPr>
          </a:p>
        </p:txBody>
      </p:sp>
      <p:sp>
        <p:nvSpPr>
          <p:cNvPr id="7" name="Freeform 7"/>
          <p:cNvSpPr/>
          <p:nvPr/>
        </p:nvSpPr>
        <p:spPr>
          <a:xfrm>
            <a:off x="15957602" y="2093098"/>
            <a:ext cx="1654189" cy="951159"/>
          </a:xfrm>
          <a:custGeom>
            <a:avLst/>
            <a:gdLst/>
            <a:ahLst/>
            <a:cxnLst/>
            <a:rect l="l" t="t" r="r" b="b"/>
            <a:pathLst>
              <a:path w="1654189" h="951159">
                <a:moveTo>
                  <a:pt x="0" y="0"/>
                </a:moveTo>
                <a:lnTo>
                  <a:pt x="1654189" y="0"/>
                </a:lnTo>
                <a:lnTo>
                  <a:pt x="1654189" y="951159"/>
                </a:lnTo>
                <a:lnTo>
                  <a:pt x="0" y="951159"/>
                </a:lnTo>
                <a:lnTo>
                  <a:pt x="0" y="0"/>
                </a:lnTo>
                <a:close/>
              </a:path>
            </a:pathLst>
          </a:custGeom>
          <a:blipFill>
            <a:blip r:embed="rId5"/>
            <a:stretch>
              <a:fillRect/>
            </a:stretch>
          </a:blipFill>
        </p:spPr>
        <p:txBody>
          <a:bodyPr/>
          <a:lstStyle/>
          <a:p>
            <a:endParaRPr lang="en-US"/>
          </a:p>
        </p:txBody>
      </p:sp>
      <p:graphicFrame>
        <p:nvGraphicFramePr>
          <p:cNvPr id="8" name="Table 7">
            <a:extLst>
              <a:ext uri="{FF2B5EF4-FFF2-40B4-BE49-F238E27FC236}">
                <a16:creationId xmlns:a16="http://schemas.microsoft.com/office/drawing/2014/main" id="{CC9062D9-763B-A174-EEEA-B89674BDFD82}"/>
              </a:ext>
            </a:extLst>
          </p:cNvPr>
          <p:cNvGraphicFramePr>
            <a:graphicFrameLocks noGrp="1"/>
          </p:cNvGraphicFramePr>
          <p:nvPr/>
        </p:nvGraphicFramePr>
        <p:xfrm>
          <a:off x="1068872" y="2053668"/>
          <a:ext cx="6248400" cy="7513370"/>
        </p:xfrm>
        <a:graphic>
          <a:graphicData uri="http://schemas.openxmlformats.org/drawingml/2006/table">
            <a:tbl>
              <a:tblPr/>
              <a:tblGrid>
                <a:gridCol w="1610855">
                  <a:extLst>
                    <a:ext uri="{9D8B030D-6E8A-4147-A177-3AD203B41FA5}">
                      <a16:colId xmlns:a16="http://schemas.microsoft.com/office/drawing/2014/main" val="1687909263"/>
                    </a:ext>
                  </a:extLst>
                </a:gridCol>
                <a:gridCol w="2580145">
                  <a:extLst>
                    <a:ext uri="{9D8B030D-6E8A-4147-A177-3AD203B41FA5}">
                      <a16:colId xmlns:a16="http://schemas.microsoft.com/office/drawing/2014/main" val="2251964021"/>
                    </a:ext>
                  </a:extLst>
                </a:gridCol>
                <a:gridCol w="2057400">
                  <a:extLst>
                    <a:ext uri="{9D8B030D-6E8A-4147-A177-3AD203B41FA5}">
                      <a16:colId xmlns:a16="http://schemas.microsoft.com/office/drawing/2014/main" val="3155909202"/>
                    </a:ext>
                  </a:extLst>
                </a:gridCol>
              </a:tblGrid>
              <a:tr h="332994">
                <a:tc>
                  <a:txBody>
                    <a:bodyPr/>
                    <a:lstStyle/>
                    <a:p>
                      <a:pPr algn="l" fontAlgn="b"/>
                      <a:r>
                        <a:rPr lang="en-US" sz="1600" b="0" i="0" u="none" strike="noStrike">
                          <a:solidFill>
                            <a:srgbClr val="FFFFFF"/>
                          </a:solidFill>
                          <a:effectLst/>
                          <a:latin typeface="Poppins Light "/>
                          <a:ea typeface="Cambria" panose="02040503050406030204" pitchFamily="18" charset="0"/>
                          <a:cs typeface="Poppins Light" panose="00000400000000000000" pitchFamily="2" charset="0"/>
                        </a:rPr>
                        <a:t>Ingredient</a:t>
                      </a:r>
                    </a:p>
                  </a:txBody>
                  <a:tcPr marT="4379" marB="0" anchor="ctr">
                    <a:lnL>
                      <a:noFill/>
                    </a:lnL>
                    <a:lnR>
                      <a:noFill/>
                    </a:lnR>
                    <a:lnT>
                      <a:noFill/>
                    </a:lnT>
                    <a:lnB w="6350" cap="flat" cmpd="sng" algn="ctr">
                      <a:solidFill>
                        <a:srgbClr val="DAEEF3"/>
                      </a:solidFill>
                      <a:prstDash val="solid"/>
                      <a:round/>
                      <a:headEnd type="none" w="med" len="med"/>
                      <a:tailEnd type="none" w="med" len="med"/>
                    </a:lnB>
                    <a:solidFill>
                      <a:srgbClr val="31869B"/>
                    </a:solidFill>
                  </a:tcPr>
                </a:tc>
                <a:tc>
                  <a:txBody>
                    <a:bodyPr/>
                    <a:lstStyle/>
                    <a:p>
                      <a:pPr algn="l" fontAlgn="b"/>
                      <a:r>
                        <a:rPr lang="en-US" sz="1600" b="0" i="0" u="none" strike="noStrike" dirty="0">
                          <a:solidFill>
                            <a:srgbClr val="FFFFFF"/>
                          </a:solidFill>
                          <a:effectLst/>
                          <a:latin typeface="Poppins Light "/>
                          <a:ea typeface="Cambria" panose="02040503050406030204" pitchFamily="18" charset="0"/>
                          <a:cs typeface="Poppins Light" panose="00000400000000000000" pitchFamily="2" charset="0"/>
                        </a:rPr>
                        <a:t>No. of NPD</a:t>
                      </a:r>
                    </a:p>
                  </a:txBody>
                  <a:tcPr marT="4379" marB="0" anchor="ctr">
                    <a:lnL>
                      <a:noFill/>
                    </a:lnL>
                    <a:lnR>
                      <a:noFill/>
                    </a:lnR>
                    <a:lnT>
                      <a:noFill/>
                    </a:lnT>
                    <a:lnB w="6350" cap="flat" cmpd="sng" algn="ctr">
                      <a:solidFill>
                        <a:srgbClr val="DAEEF3"/>
                      </a:solidFill>
                      <a:prstDash val="solid"/>
                      <a:round/>
                      <a:headEnd type="none" w="med" len="med"/>
                      <a:tailEnd type="none" w="med" len="med"/>
                    </a:lnB>
                    <a:solidFill>
                      <a:srgbClr val="31869B"/>
                    </a:solidFill>
                  </a:tcPr>
                </a:tc>
                <a:tc>
                  <a:txBody>
                    <a:bodyPr/>
                    <a:lstStyle/>
                    <a:p>
                      <a:pPr algn="l" fontAlgn="b"/>
                      <a:r>
                        <a:rPr lang="en-US" sz="1600" b="0" i="0" u="none" strike="noStrike">
                          <a:solidFill>
                            <a:srgbClr val="FFFFFF"/>
                          </a:solidFill>
                          <a:effectLst/>
                          <a:latin typeface="Poppins Light "/>
                          <a:ea typeface="Cambria" panose="02040503050406030204" pitchFamily="18" charset="0"/>
                          <a:cs typeface="Poppins Light" panose="00000400000000000000" pitchFamily="2" charset="0"/>
                        </a:rPr>
                        <a:t>Sum of %</a:t>
                      </a:r>
                    </a:p>
                  </a:txBody>
                  <a:tcPr marT="4379" marB="0" anchor="ctr">
                    <a:lnL>
                      <a:noFill/>
                    </a:lnL>
                    <a:lnR>
                      <a:noFill/>
                    </a:lnR>
                    <a:lnT>
                      <a:noFill/>
                    </a:lnT>
                    <a:lnB w="6350" cap="flat" cmpd="sng" algn="ctr">
                      <a:solidFill>
                        <a:srgbClr val="DAEEF3"/>
                      </a:solidFill>
                      <a:prstDash val="solid"/>
                      <a:round/>
                      <a:headEnd type="none" w="med" len="med"/>
                      <a:tailEnd type="none" w="med" len="med"/>
                    </a:lnB>
                    <a:solidFill>
                      <a:srgbClr val="31869B"/>
                    </a:solidFill>
                  </a:tcPr>
                </a:tc>
                <a:extLst>
                  <a:ext uri="{0D108BD9-81ED-4DB2-BD59-A6C34878D82A}">
                    <a16:rowId xmlns:a16="http://schemas.microsoft.com/office/drawing/2014/main" val="2205582865"/>
                  </a:ext>
                </a:extLst>
              </a:tr>
              <a:tr h="256442">
                <a:tc>
                  <a:txBody>
                    <a:bodyPr/>
                    <a:lstStyle/>
                    <a:p>
                      <a:pPr algn="l" fontAlgn="b"/>
                      <a:r>
                        <a:rPr lang="en-US" sz="1600" b="0" i="0" u="none" strike="noStrike" dirty="0">
                          <a:solidFill>
                            <a:srgbClr val="002060"/>
                          </a:solidFill>
                          <a:effectLst/>
                          <a:latin typeface="Poppins Light "/>
                          <a:ea typeface="Cambria" panose="02040503050406030204" pitchFamily="18" charset="0"/>
                          <a:cs typeface="Poppins Light" panose="00000400000000000000" pitchFamily="2" charset="0"/>
                        </a:rPr>
                        <a:t>Oats</a:t>
                      </a:r>
                    </a:p>
                  </a:txBody>
                  <a:tcPr marT="4379" marB="0" anchor="ctr">
                    <a:lnL>
                      <a:noFill/>
                    </a:lnL>
                    <a:lnR>
                      <a:noFill/>
                    </a:lnR>
                    <a:lnT w="6350" cap="flat" cmpd="sng" algn="ctr">
                      <a:solidFill>
                        <a:srgbClr val="DAEEF3"/>
                      </a:solidFill>
                      <a:prstDash val="solid"/>
                      <a:round/>
                      <a:headEnd type="none" w="med" len="med"/>
                      <a:tailEnd type="none" w="med" len="med"/>
                    </a:lnT>
                    <a:lnB w="6350" cap="flat" cmpd="sng" algn="ctr">
                      <a:solidFill>
                        <a:srgbClr val="DAEEF3"/>
                      </a:solidFill>
                      <a:prstDash val="solid"/>
                      <a:round/>
                      <a:headEnd type="none" w="med" len="med"/>
                      <a:tailEnd type="none" w="med" len="med"/>
                    </a:lnB>
                  </a:tcPr>
                </a:tc>
                <a:tc>
                  <a:txBody>
                    <a:bodyPr/>
                    <a:lstStyle/>
                    <a:p>
                      <a:pPr algn="r" fontAlgn="b"/>
                      <a:r>
                        <a:rPr lang="en-US" sz="1600" b="0" i="0" u="none" strike="noStrike">
                          <a:solidFill>
                            <a:srgbClr val="002060"/>
                          </a:solidFill>
                          <a:effectLst/>
                          <a:latin typeface="Poppins Light "/>
                          <a:ea typeface="Cambria" panose="02040503050406030204" pitchFamily="18" charset="0"/>
                          <a:cs typeface="Poppins Light" panose="00000400000000000000" pitchFamily="2" charset="0"/>
                        </a:rPr>
                        <a:t>                           1,929 </a:t>
                      </a:r>
                    </a:p>
                  </a:txBody>
                  <a:tcPr marT="4379" marB="0" anchor="ctr">
                    <a:lnL>
                      <a:noFill/>
                    </a:lnL>
                    <a:lnR>
                      <a:noFill/>
                    </a:lnR>
                    <a:lnT w="6350" cap="flat" cmpd="sng" algn="ctr">
                      <a:solidFill>
                        <a:srgbClr val="DAEEF3"/>
                      </a:solidFill>
                      <a:prstDash val="solid"/>
                      <a:round/>
                      <a:headEnd type="none" w="med" len="med"/>
                      <a:tailEnd type="none" w="med" len="med"/>
                    </a:lnT>
                    <a:lnB w="6350" cap="flat" cmpd="sng" algn="ctr">
                      <a:solidFill>
                        <a:srgbClr val="DAEEF3"/>
                      </a:solidFill>
                      <a:prstDash val="solid"/>
                      <a:round/>
                      <a:headEnd type="none" w="med" len="med"/>
                      <a:tailEnd type="none" w="med" len="med"/>
                    </a:lnB>
                  </a:tcPr>
                </a:tc>
                <a:tc>
                  <a:txBody>
                    <a:bodyPr/>
                    <a:lstStyle/>
                    <a:p>
                      <a:pPr algn="r" fontAlgn="b"/>
                      <a:r>
                        <a:rPr lang="en-US" sz="1600" b="0" i="0" u="none" strike="noStrike">
                          <a:solidFill>
                            <a:srgbClr val="002060"/>
                          </a:solidFill>
                          <a:effectLst/>
                          <a:latin typeface="Poppins Light "/>
                          <a:ea typeface="Cambria" panose="02040503050406030204" pitchFamily="18" charset="0"/>
                          <a:cs typeface="Poppins Light" panose="00000400000000000000" pitchFamily="2" charset="0"/>
                        </a:rPr>
                        <a:t>34%</a:t>
                      </a:r>
                    </a:p>
                  </a:txBody>
                  <a:tcPr marT="4379" marB="0" anchor="ctr">
                    <a:lnL>
                      <a:noFill/>
                    </a:lnL>
                    <a:lnR>
                      <a:noFill/>
                    </a:lnR>
                    <a:lnT w="6350" cap="flat" cmpd="sng" algn="ctr">
                      <a:solidFill>
                        <a:srgbClr val="DAEEF3"/>
                      </a:solidFill>
                      <a:prstDash val="solid"/>
                      <a:round/>
                      <a:headEnd type="none" w="med" len="med"/>
                      <a:tailEnd type="none" w="med" len="med"/>
                    </a:lnT>
                    <a:lnB w="6350" cap="flat" cmpd="sng" algn="ctr">
                      <a:solidFill>
                        <a:srgbClr val="DAEEF3"/>
                      </a:solidFill>
                      <a:prstDash val="solid"/>
                      <a:round/>
                      <a:headEnd type="none" w="med" len="med"/>
                      <a:tailEnd type="none" w="med" len="med"/>
                    </a:lnB>
                  </a:tcPr>
                </a:tc>
                <a:extLst>
                  <a:ext uri="{0D108BD9-81ED-4DB2-BD59-A6C34878D82A}">
                    <a16:rowId xmlns:a16="http://schemas.microsoft.com/office/drawing/2014/main" val="1411878055"/>
                  </a:ext>
                </a:extLst>
              </a:tr>
              <a:tr h="256442">
                <a:tc>
                  <a:txBody>
                    <a:bodyPr/>
                    <a:lstStyle/>
                    <a:p>
                      <a:pPr algn="l" fontAlgn="b"/>
                      <a:r>
                        <a:rPr lang="en-US" sz="1600" b="0" i="0" u="none" strike="noStrike">
                          <a:solidFill>
                            <a:srgbClr val="002060"/>
                          </a:solidFill>
                          <a:effectLst/>
                          <a:latin typeface="Poppins Light "/>
                          <a:ea typeface="Cambria" panose="02040503050406030204" pitchFamily="18" charset="0"/>
                          <a:cs typeface="Poppins Light" panose="00000400000000000000" pitchFamily="2" charset="0"/>
                        </a:rPr>
                        <a:t>Almond</a:t>
                      </a:r>
                    </a:p>
                  </a:txBody>
                  <a:tcPr marT="4379" marB="0" anchor="ctr">
                    <a:lnL>
                      <a:noFill/>
                    </a:lnL>
                    <a:lnR>
                      <a:noFill/>
                    </a:lnR>
                    <a:lnT w="6350" cap="flat" cmpd="sng" algn="ctr">
                      <a:solidFill>
                        <a:srgbClr val="DAEEF3"/>
                      </a:solidFill>
                      <a:prstDash val="solid"/>
                      <a:round/>
                      <a:headEnd type="none" w="med" len="med"/>
                      <a:tailEnd type="none" w="med" len="med"/>
                    </a:lnT>
                    <a:lnB w="6350" cap="flat" cmpd="sng" algn="ctr">
                      <a:solidFill>
                        <a:srgbClr val="DAEEF3"/>
                      </a:solidFill>
                      <a:prstDash val="solid"/>
                      <a:round/>
                      <a:headEnd type="none" w="med" len="med"/>
                      <a:tailEnd type="none" w="med" len="med"/>
                    </a:lnB>
                  </a:tcPr>
                </a:tc>
                <a:tc>
                  <a:txBody>
                    <a:bodyPr/>
                    <a:lstStyle/>
                    <a:p>
                      <a:pPr algn="r" fontAlgn="b"/>
                      <a:r>
                        <a:rPr lang="en-US" sz="1600" b="0" i="0" u="none" strike="noStrike">
                          <a:solidFill>
                            <a:srgbClr val="002060"/>
                          </a:solidFill>
                          <a:effectLst/>
                          <a:latin typeface="Poppins Light "/>
                          <a:ea typeface="Cambria" panose="02040503050406030204" pitchFamily="18" charset="0"/>
                          <a:cs typeface="Poppins Light" panose="00000400000000000000" pitchFamily="2" charset="0"/>
                        </a:rPr>
                        <a:t>                           1,572 </a:t>
                      </a:r>
                    </a:p>
                  </a:txBody>
                  <a:tcPr marT="4379" marB="0" anchor="ctr">
                    <a:lnL>
                      <a:noFill/>
                    </a:lnL>
                    <a:lnR>
                      <a:noFill/>
                    </a:lnR>
                    <a:lnT w="6350" cap="flat" cmpd="sng" algn="ctr">
                      <a:solidFill>
                        <a:srgbClr val="DAEEF3"/>
                      </a:solidFill>
                      <a:prstDash val="solid"/>
                      <a:round/>
                      <a:headEnd type="none" w="med" len="med"/>
                      <a:tailEnd type="none" w="med" len="med"/>
                    </a:lnT>
                    <a:lnB w="6350" cap="flat" cmpd="sng" algn="ctr">
                      <a:solidFill>
                        <a:srgbClr val="DAEEF3"/>
                      </a:solidFill>
                      <a:prstDash val="solid"/>
                      <a:round/>
                      <a:headEnd type="none" w="med" len="med"/>
                      <a:tailEnd type="none" w="med" len="med"/>
                    </a:lnB>
                  </a:tcPr>
                </a:tc>
                <a:tc>
                  <a:txBody>
                    <a:bodyPr/>
                    <a:lstStyle/>
                    <a:p>
                      <a:pPr algn="r" fontAlgn="b"/>
                      <a:r>
                        <a:rPr lang="en-US" sz="1600" b="0" i="0" u="none" strike="noStrike">
                          <a:solidFill>
                            <a:srgbClr val="002060"/>
                          </a:solidFill>
                          <a:effectLst/>
                          <a:latin typeface="Poppins Light "/>
                          <a:ea typeface="Cambria" panose="02040503050406030204" pitchFamily="18" charset="0"/>
                          <a:cs typeface="Poppins Light" panose="00000400000000000000" pitchFamily="2" charset="0"/>
                        </a:rPr>
                        <a:t>28%</a:t>
                      </a:r>
                    </a:p>
                  </a:txBody>
                  <a:tcPr marT="4379" marB="0" anchor="ctr">
                    <a:lnL>
                      <a:noFill/>
                    </a:lnL>
                    <a:lnR>
                      <a:noFill/>
                    </a:lnR>
                    <a:lnT w="6350" cap="flat" cmpd="sng" algn="ctr">
                      <a:solidFill>
                        <a:srgbClr val="DAEEF3"/>
                      </a:solidFill>
                      <a:prstDash val="solid"/>
                      <a:round/>
                      <a:headEnd type="none" w="med" len="med"/>
                      <a:tailEnd type="none" w="med" len="med"/>
                    </a:lnT>
                    <a:lnB w="6350" cap="flat" cmpd="sng" algn="ctr">
                      <a:solidFill>
                        <a:srgbClr val="DAEEF3"/>
                      </a:solidFill>
                      <a:prstDash val="solid"/>
                      <a:round/>
                      <a:headEnd type="none" w="med" len="med"/>
                      <a:tailEnd type="none" w="med" len="med"/>
                    </a:lnB>
                  </a:tcPr>
                </a:tc>
                <a:extLst>
                  <a:ext uri="{0D108BD9-81ED-4DB2-BD59-A6C34878D82A}">
                    <a16:rowId xmlns:a16="http://schemas.microsoft.com/office/drawing/2014/main" val="1115615054"/>
                  </a:ext>
                </a:extLst>
              </a:tr>
              <a:tr h="256442">
                <a:tc>
                  <a:txBody>
                    <a:bodyPr/>
                    <a:lstStyle/>
                    <a:p>
                      <a:pPr algn="l" fontAlgn="b"/>
                      <a:r>
                        <a:rPr lang="en-US" sz="1600" b="0" i="0" u="none" strike="noStrike" dirty="0">
                          <a:solidFill>
                            <a:srgbClr val="002060"/>
                          </a:solidFill>
                          <a:effectLst/>
                          <a:latin typeface="Poppins Light "/>
                          <a:ea typeface="Cambria" panose="02040503050406030204" pitchFamily="18" charset="0"/>
                          <a:cs typeface="Poppins Light" panose="00000400000000000000" pitchFamily="2" charset="0"/>
                        </a:rPr>
                        <a:t>Soybean</a:t>
                      </a:r>
                    </a:p>
                  </a:txBody>
                  <a:tcPr marT="4379" marB="0" anchor="ctr">
                    <a:lnL>
                      <a:noFill/>
                    </a:lnL>
                    <a:lnR>
                      <a:noFill/>
                    </a:lnR>
                    <a:lnT w="6350" cap="flat" cmpd="sng" algn="ctr">
                      <a:solidFill>
                        <a:srgbClr val="DAEEF3"/>
                      </a:solidFill>
                      <a:prstDash val="solid"/>
                      <a:round/>
                      <a:headEnd type="none" w="med" len="med"/>
                      <a:tailEnd type="none" w="med" len="med"/>
                    </a:lnT>
                    <a:lnB w="6350" cap="flat" cmpd="sng" algn="ctr">
                      <a:solidFill>
                        <a:srgbClr val="DAEEF3"/>
                      </a:solidFill>
                      <a:prstDash val="solid"/>
                      <a:round/>
                      <a:headEnd type="none" w="med" len="med"/>
                      <a:tailEnd type="none" w="med" len="med"/>
                    </a:lnB>
                  </a:tcPr>
                </a:tc>
                <a:tc>
                  <a:txBody>
                    <a:bodyPr/>
                    <a:lstStyle/>
                    <a:p>
                      <a:pPr algn="r" fontAlgn="b"/>
                      <a:r>
                        <a:rPr lang="en-US" sz="1600" b="0" i="0" u="none" strike="noStrike">
                          <a:solidFill>
                            <a:srgbClr val="002060"/>
                          </a:solidFill>
                          <a:effectLst/>
                          <a:latin typeface="Poppins Light "/>
                          <a:ea typeface="Cambria" panose="02040503050406030204" pitchFamily="18" charset="0"/>
                          <a:cs typeface="Poppins Light" panose="00000400000000000000" pitchFamily="2" charset="0"/>
                        </a:rPr>
                        <a:t>                               766 </a:t>
                      </a:r>
                    </a:p>
                  </a:txBody>
                  <a:tcPr marT="4379" marB="0" anchor="ctr">
                    <a:lnL>
                      <a:noFill/>
                    </a:lnL>
                    <a:lnR>
                      <a:noFill/>
                    </a:lnR>
                    <a:lnT w="6350" cap="flat" cmpd="sng" algn="ctr">
                      <a:solidFill>
                        <a:srgbClr val="DAEEF3"/>
                      </a:solidFill>
                      <a:prstDash val="solid"/>
                      <a:round/>
                      <a:headEnd type="none" w="med" len="med"/>
                      <a:tailEnd type="none" w="med" len="med"/>
                    </a:lnT>
                    <a:lnB w="6350" cap="flat" cmpd="sng" algn="ctr">
                      <a:solidFill>
                        <a:srgbClr val="DAEEF3"/>
                      </a:solidFill>
                      <a:prstDash val="solid"/>
                      <a:round/>
                      <a:headEnd type="none" w="med" len="med"/>
                      <a:tailEnd type="none" w="med" len="med"/>
                    </a:lnB>
                  </a:tcPr>
                </a:tc>
                <a:tc>
                  <a:txBody>
                    <a:bodyPr/>
                    <a:lstStyle/>
                    <a:p>
                      <a:pPr algn="r" fontAlgn="b"/>
                      <a:r>
                        <a:rPr lang="en-US" sz="1600" b="0" i="0" u="none" strike="noStrike">
                          <a:solidFill>
                            <a:srgbClr val="002060"/>
                          </a:solidFill>
                          <a:effectLst/>
                          <a:latin typeface="Poppins Light "/>
                          <a:ea typeface="Cambria" panose="02040503050406030204" pitchFamily="18" charset="0"/>
                          <a:cs typeface="Poppins Light" panose="00000400000000000000" pitchFamily="2" charset="0"/>
                        </a:rPr>
                        <a:t>13%</a:t>
                      </a:r>
                    </a:p>
                  </a:txBody>
                  <a:tcPr marT="4379" marB="0" anchor="ctr">
                    <a:lnL>
                      <a:noFill/>
                    </a:lnL>
                    <a:lnR>
                      <a:noFill/>
                    </a:lnR>
                    <a:lnT w="6350" cap="flat" cmpd="sng" algn="ctr">
                      <a:solidFill>
                        <a:srgbClr val="DAEEF3"/>
                      </a:solidFill>
                      <a:prstDash val="solid"/>
                      <a:round/>
                      <a:headEnd type="none" w="med" len="med"/>
                      <a:tailEnd type="none" w="med" len="med"/>
                    </a:lnT>
                    <a:lnB w="6350" cap="flat" cmpd="sng" algn="ctr">
                      <a:solidFill>
                        <a:srgbClr val="DAEEF3"/>
                      </a:solidFill>
                      <a:prstDash val="solid"/>
                      <a:round/>
                      <a:headEnd type="none" w="med" len="med"/>
                      <a:tailEnd type="none" w="med" len="med"/>
                    </a:lnB>
                  </a:tcPr>
                </a:tc>
                <a:extLst>
                  <a:ext uri="{0D108BD9-81ED-4DB2-BD59-A6C34878D82A}">
                    <a16:rowId xmlns:a16="http://schemas.microsoft.com/office/drawing/2014/main" val="1381482889"/>
                  </a:ext>
                </a:extLst>
              </a:tr>
              <a:tr h="256442">
                <a:tc>
                  <a:txBody>
                    <a:bodyPr/>
                    <a:lstStyle/>
                    <a:p>
                      <a:pPr algn="l" fontAlgn="b"/>
                      <a:r>
                        <a:rPr lang="en-US" sz="1600" b="0" i="0" u="none" strike="noStrike">
                          <a:solidFill>
                            <a:srgbClr val="002060"/>
                          </a:solidFill>
                          <a:effectLst/>
                          <a:latin typeface="Poppins Light "/>
                          <a:ea typeface="Cambria" panose="02040503050406030204" pitchFamily="18" charset="0"/>
                          <a:cs typeface="Poppins Light" panose="00000400000000000000" pitchFamily="2" charset="0"/>
                        </a:rPr>
                        <a:t>Coconut</a:t>
                      </a:r>
                    </a:p>
                  </a:txBody>
                  <a:tcPr marT="4379" marB="0" anchor="ctr">
                    <a:lnL>
                      <a:noFill/>
                    </a:lnL>
                    <a:lnR>
                      <a:noFill/>
                    </a:lnR>
                    <a:lnT w="6350" cap="flat" cmpd="sng" algn="ctr">
                      <a:solidFill>
                        <a:srgbClr val="DAEEF3"/>
                      </a:solidFill>
                      <a:prstDash val="solid"/>
                      <a:round/>
                      <a:headEnd type="none" w="med" len="med"/>
                      <a:tailEnd type="none" w="med" len="med"/>
                    </a:lnT>
                    <a:lnB w="6350" cap="flat" cmpd="sng" algn="ctr">
                      <a:solidFill>
                        <a:srgbClr val="DAEEF3"/>
                      </a:solidFill>
                      <a:prstDash val="solid"/>
                      <a:round/>
                      <a:headEnd type="none" w="med" len="med"/>
                      <a:tailEnd type="none" w="med" len="med"/>
                    </a:lnB>
                  </a:tcPr>
                </a:tc>
                <a:tc>
                  <a:txBody>
                    <a:bodyPr/>
                    <a:lstStyle/>
                    <a:p>
                      <a:pPr algn="r" fontAlgn="b"/>
                      <a:r>
                        <a:rPr lang="en-US" sz="1600" b="0" i="0" u="none" strike="noStrike">
                          <a:solidFill>
                            <a:srgbClr val="002060"/>
                          </a:solidFill>
                          <a:effectLst/>
                          <a:latin typeface="Poppins Light "/>
                          <a:ea typeface="Cambria" panose="02040503050406030204" pitchFamily="18" charset="0"/>
                          <a:cs typeface="Poppins Light" panose="00000400000000000000" pitchFamily="2" charset="0"/>
                        </a:rPr>
                        <a:t>                               694 </a:t>
                      </a:r>
                    </a:p>
                  </a:txBody>
                  <a:tcPr marT="4379" marB="0" anchor="ctr">
                    <a:lnL>
                      <a:noFill/>
                    </a:lnL>
                    <a:lnR>
                      <a:noFill/>
                    </a:lnR>
                    <a:lnT w="6350" cap="flat" cmpd="sng" algn="ctr">
                      <a:solidFill>
                        <a:srgbClr val="DAEEF3"/>
                      </a:solidFill>
                      <a:prstDash val="solid"/>
                      <a:round/>
                      <a:headEnd type="none" w="med" len="med"/>
                      <a:tailEnd type="none" w="med" len="med"/>
                    </a:lnT>
                    <a:lnB w="6350" cap="flat" cmpd="sng" algn="ctr">
                      <a:solidFill>
                        <a:srgbClr val="DAEEF3"/>
                      </a:solidFill>
                      <a:prstDash val="solid"/>
                      <a:round/>
                      <a:headEnd type="none" w="med" len="med"/>
                      <a:tailEnd type="none" w="med" len="med"/>
                    </a:lnB>
                  </a:tcPr>
                </a:tc>
                <a:tc>
                  <a:txBody>
                    <a:bodyPr/>
                    <a:lstStyle/>
                    <a:p>
                      <a:pPr algn="r" fontAlgn="b"/>
                      <a:r>
                        <a:rPr lang="en-US" sz="1600" b="0" i="0" u="none" strike="noStrike">
                          <a:solidFill>
                            <a:srgbClr val="002060"/>
                          </a:solidFill>
                          <a:effectLst/>
                          <a:latin typeface="Poppins Light "/>
                          <a:ea typeface="Cambria" panose="02040503050406030204" pitchFamily="18" charset="0"/>
                          <a:cs typeface="Poppins Light" panose="00000400000000000000" pitchFamily="2" charset="0"/>
                        </a:rPr>
                        <a:t>12%</a:t>
                      </a:r>
                    </a:p>
                  </a:txBody>
                  <a:tcPr marT="4379" marB="0" anchor="ctr">
                    <a:lnL>
                      <a:noFill/>
                    </a:lnL>
                    <a:lnR>
                      <a:noFill/>
                    </a:lnR>
                    <a:lnT w="6350" cap="flat" cmpd="sng" algn="ctr">
                      <a:solidFill>
                        <a:srgbClr val="DAEEF3"/>
                      </a:solidFill>
                      <a:prstDash val="solid"/>
                      <a:round/>
                      <a:headEnd type="none" w="med" len="med"/>
                      <a:tailEnd type="none" w="med" len="med"/>
                    </a:lnT>
                    <a:lnB w="6350" cap="flat" cmpd="sng" algn="ctr">
                      <a:solidFill>
                        <a:srgbClr val="DAEEF3"/>
                      </a:solidFill>
                      <a:prstDash val="solid"/>
                      <a:round/>
                      <a:headEnd type="none" w="med" len="med"/>
                      <a:tailEnd type="none" w="med" len="med"/>
                    </a:lnB>
                  </a:tcPr>
                </a:tc>
                <a:extLst>
                  <a:ext uri="{0D108BD9-81ED-4DB2-BD59-A6C34878D82A}">
                    <a16:rowId xmlns:a16="http://schemas.microsoft.com/office/drawing/2014/main" val="1771321858"/>
                  </a:ext>
                </a:extLst>
              </a:tr>
              <a:tr h="256442">
                <a:tc>
                  <a:txBody>
                    <a:bodyPr/>
                    <a:lstStyle/>
                    <a:p>
                      <a:pPr algn="l" fontAlgn="b"/>
                      <a:r>
                        <a:rPr lang="en-US" sz="1600" b="0" i="0" u="none" strike="noStrike">
                          <a:solidFill>
                            <a:srgbClr val="002060"/>
                          </a:solidFill>
                          <a:effectLst/>
                          <a:latin typeface="Poppins Light "/>
                          <a:ea typeface="Cambria" panose="02040503050406030204" pitchFamily="18" charset="0"/>
                          <a:cs typeface="Poppins Light" panose="00000400000000000000" pitchFamily="2" charset="0"/>
                        </a:rPr>
                        <a:t>Rice</a:t>
                      </a:r>
                    </a:p>
                  </a:txBody>
                  <a:tcPr marT="4379" marB="0" anchor="ctr">
                    <a:lnL>
                      <a:noFill/>
                    </a:lnL>
                    <a:lnR>
                      <a:noFill/>
                    </a:lnR>
                    <a:lnT w="6350" cap="flat" cmpd="sng" algn="ctr">
                      <a:solidFill>
                        <a:srgbClr val="DAEEF3"/>
                      </a:solidFill>
                      <a:prstDash val="solid"/>
                      <a:round/>
                      <a:headEnd type="none" w="med" len="med"/>
                      <a:tailEnd type="none" w="med" len="med"/>
                    </a:lnT>
                    <a:lnB w="6350" cap="flat" cmpd="sng" algn="ctr">
                      <a:solidFill>
                        <a:srgbClr val="DAEEF3"/>
                      </a:solidFill>
                      <a:prstDash val="solid"/>
                      <a:round/>
                      <a:headEnd type="none" w="med" len="med"/>
                      <a:tailEnd type="none" w="med" len="med"/>
                    </a:lnB>
                  </a:tcPr>
                </a:tc>
                <a:tc>
                  <a:txBody>
                    <a:bodyPr/>
                    <a:lstStyle/>
                    <a:p>
                      <a:pPr algn="r" fontAlgn="b"/>
                      <a:r>
                        <a:rPr lang="en-US" sz="1600" b="0" i="0" u="none" strike="noStrike">
                          <a:solidFill>
                            <a:srgbClr val="002060"/>
                          </a:solidFill>
                          <a:effectLst/>
                          <a:latin typeface="Poppins Light "/>
                          <a:ea typeface="Cambria" panose="02040503050406030204" pitchFamily="18" charset="0"/>
                          <a:cs typeface="Poppins Light" panose="00000400000000000000" pitchFamily="2" charset="0"/>
                        </a:rPr>
                        <a:t>                               622 </a:t>
                      </a:r>
                    </a:p>
                  </a:txBody>
                  <a:tcPr marT="4379" marB="0" anchor="ctr">
                    <a:lnL>
                      <a:noFill/>
                    </a:lnL>
                    <a:lnR>
                      <a:noFill/>
                    </a:lnR>
                    <a:lnT w="6350" cap="flat" cmpd="sng" algn="ctr">
                      <a:solidFill>
                        <a:srgbClr val="DAEEF3"/>
                      </a:solidFill>
                      <a:prstDash val="solid"/>
                      <a:round/>
                      <a:headEnd type="none" w="med" len="med"/>
                      <a:tailEnd type="none" w="med" len="med"/>
                    </a:lnT>
                    <a:lnB w="6350" cap="flat" cmpd="sng" algn="ctr">
                      <a:solidFill>
                        <a:srgbClr val="DAEEF3"/>
                      </a:solidFill>
                      <a:prstDash val="solid"/>
                      <a:round/>
                      <a:headEnd type="none" w="med" len="med"/>
                      <a:tailEnd type="none" w="med" len="med"/>
                    </a:lnB>
                  </a:tcPr>
                </a:tc>
                <a:tc>
                  <a:txBody>
                    <a:bodyPr/>
                    <a:lstStyle/>
                    <a:p>
                      <a:pPr algn="r" fontAlgn="b"/>
                      <a:r>
                        <a:rPr lang="en-US" sz="1600" b="0" i="0" u="none" strike="noStrike">
                          <a:solidFill>
                            <a:srgbClr val="002060"/>
                          </a:solidFill>
                          <a:effectLst/>
                          <a:latin typeface="Poppins Light "/>
                          <a:ea typeface="Cambria" panose="02040503050406030204" pitchFamily="18" charset="0"/>
                          <a:cs typeface="Poppins Light" panose="00000400000000000000" pitchFamily="2" charset="0"/>
                        </a:rPr>
                        <a:t>11%</a:t>
                      </a:r>
                    </a:p>
                  </a:txBody>
                  <a:tcPr marT="4379" marB="0" anchor="ctr">
                    <a:lnL>
                      <a:noFill/>
                    </a:lnL>
                    <a:lnR>
                      <a:noFill/>
                    </a:lnR>
                    <a:lnT w="6350" cap="flat" cmpd="sng" algn="ctr">
                      <a:solidFill>
                        <a:srgbClr val="DAEEF3"/>
                      </a:solidFill>
                      <a:prstDash val="solid"/>
                      <a:round/>
                      <a:headEnd type="none" w="med" len="med"/>
                      <a:tailEnd type="none" w="med" len="med"/>
                    </a:lnT>
                    <a:lnB w="6350" cap="flat" cmpd="sng" algn="ctr">
                      <a:solidFill>
                        <a:srgbClr val="DAEEF3"/>
                      </a:solidFill>
                      <a:prstDash val="solid"/>
                      <a:round/>
                      <a:headEnd type="none" w="med" len="med"/>
                      <a:tailEnd type="none" w="med" len="med"/>
                    </a:lnB>
                  </a:tcPr>
                </a:tc>
                <a:extLst>
                  <a:ext uri="{0D108BD9-81ED-4DB2-BD59-A6C34878D82A}">
                    <a16:rowId xmlns:a16="http://schemas.microsoft.com/office/drawing/2014/main" val="4248535700"/>
                  </a:ext>
                </a:extLst>
              </a:tr>
              <a:tr h="256442">
                <a:tc>
                  <a:txBody>
                    <a:bodyPr/>
                    <a:lstStyle/>
                    <a:p>
                      <a:pPr algn="l" fontAlgn="b"/>
                      <a:r>
                        <a:rPr lang="en-US" sz="1600" b="0" i="0" u="none" strike="noStrike">
                          <a:solidFill>
                            <a:srgbClr val="002060"/>
                          </a:solidFill>
                          <a:effectLst/>
                          <a:latin typeface="Poppins Light "/>
                          <a:ea typeface="Cambria" panose="02040503050406030204" pitchFamily="18" charset="0"/>
                          <a:cs typeface="Poppins Light" panose="00000400000000000000" pitchFamily="2" charset="0"/>
                        </a:rPr>
                        <a:t>Cashew</a:t>
                      </a:r>
                    </a:p>
                  </a:txBody>
                  <a:tcPr marT="4379" marB="0" anchor="ctr">
                    <a:lnL>
                      <a:noFill/>
                    </a:lnL>
                    <a:lnR>
                      <a:noFill/>
                    </a:lnR>
                    <a:lnT w="6350" cap="flat" cmpd="sng" algn="ctr">
                      <a:solidFill>
                        <a:srgbClr val="DAEEF3"/>
                      </a:solidFill>
                      <a:prstDash val="solid"/>
                      <a:round/>
                      <a:headEnd type="none" w="med" len="med"/>
                      <a:tailEnd type="none" w="med" len="med"/>
                    </a:lnT>
                    <a:lnB w="6350" cap="flat" cmpd="sng" algn="ctr">
                      <a:solidFill>
                        <a:srgbClr val="DAEEF3"/>
                      </a:solidFill>
                      <a:prstDash val="solid"/>
                      <a:round/>
                      <a:headEnd type="none" w="med" len="med"/>
                      <a:tailEnd type="none" w="med" len="med"/>
                    </a:lnB>
                  </a:tcPr>
                </a:tc>
                <a:tc>
                  <a:txBody>
                    <a:bodyPr/>
                    <a:lstStyle/>
                    <a:p>
                      <a:pPr algn="r" fontAlgn="b"/>
                      <a:r>
                        <a:rPr lang="en-US" sz="1600" b="0" i="0" u="none" strike="noStrike">
                          <a:solidFill>
                            <a:srgbClr val="002060"/>
                          </a:solidFill>
                          <a:effectLst/>
                          <a:latin typeface="Poppins Light "/>
                          <a:ea typeface="Cambria" panose="02040503050406030204" pitchFamily="18" charset="0"/>
                          <a:cs typeface="Poppins Light" panose="00000400000000000000" pitchFamily="2" charset="0"/>
                        </a:rPr>
                        <a:t>                               177 </a:t>
                      </a:r>
                    </a:p>
                  </a:txBody>
                  <a:tcPr marT="4379" marB="0" anchor="ctr">
                    <a:lnL>
                      <a:noFill/>
                    </a:lnL>
                    <a:lnR>
                      <a:noFill/>
                    </a:lnR>
                    <a:lnT w="6350" cap="flat" cmpd="sng" algn="ctr">
                      <a:solidFill>
                        <a:srgbClr val="DAEEF3"/>
                      </a:solidFill>
                      <a:prstDash val="solid"/>
                      <a:round/>
                      <a:headEnd type="none" w="med" len="med"/>
                      <a:tailEnd type="none" w="med" len="med"/>
                    </a:lnT>
                    <a:lnB w="6350" cap="flat" cmpd="sng" algn="ctr">
                      <a:solidFill>
                        <a:srgbClr val="DAEEF3"/>
                      </a:solidFill>
                      <a:prstDash val="solid"/>
                      <a:round/>
                      <a:headEnd type="none" w="med" len="med"/>
                      <a:tailEnd type="none" w="med" len="med"/>
                    </a:lnB>
                  </a:tcPr>
                </a:tc>
                <a:tc>
                  <a:txBody>
                    <a:bodyPr/>
                    <a:lstStyle/>
                    <a:p>
                      <a:pPr algn="r" fontAlgn="b"/>
                      <a:r>
                        <a:rPr lang="en-US" sz="1600" b="0" i="0" u="none" strike="noStrike">
                          <a:solidFill>
                            <a:srgbClr val="002060"/>
                          </a:solidFill>
                          <a:effectLst/>
                          <a:latin typeface="Poppins Light "/>
                          <a:ea typeface="Cambria" panose="02040503050406030204" pitchFamily="18" charset="0"/>
                          <a:cs typeface="Poppins Light" panose="00000400000000000000" pitchFamily="2" charset="0"/>
                        </a:rPr>
                        <a:t>3%</a:t>
                      </a:r>
                    </a:p>
                  </a:txBody>
                  <a:tcPr marT="4379" marB="0" anchor="ctr">
                    <a:lnL>
                      <a:noFill/>
                    </a:lnL>
                    <a:lnR>
                      <a:noFill/>
                    </a:lnR>
                    <a:lnT w="6350" cap="flat" cmpd="sng" algn="ctr">
                      <a:solidFill>
                        <a:srgbClr val="DAEEF3"/>
                      </a:solidFill>
                      <a:prstDash val="solid"/>
                      <a:round/>
                      <a:headEnd type="none" w="med" len="med"/>
                      <a:tailEnd type="none" w="med" len="med"/>
                    </a:lnT>
                    <a:lnB w="6350" cap="flat" cmpd="sng" algn="ctr">
                      <a:solidFill>
                        <a:srgbClr val="DAEEF3"/>
                      </a:solidFill>
                      <a:prstDash val="solid"/>
                      <a:round/>
                      <a:headEnd type="none" w="med" len="med"/>
                      <a:tailEnd type="none" w="med" len="med"/>
                    </a:lnB>
                  </a:tcPr>
                </a:tc>
                <a:extLst>
                  <a:ext uri="{0D108BD9-81ED-4DB2-BD59-A6C34878D82A}">
                    <a16:rowId xmlns:a16="http://schemas.microsoft.com/office/drawing/2014/main" val="31169260"/>
                  </a:ext>
                </a:extLst>
              </a:tr>
              <a:tr h="256442">
                <a:tc>
                  <a:txBody>
                    <a:bodyPr/>
                    <a:lstStyle/>
                    <a:p>
                      <a:pPr algn="l" fontAlgn="b"/>
                      <a:r>
                        <a:rPr lang="en-US" sz="1600" b="0" i="0" u="none" strike="noStrike">
                          <a:solidFill>
                            <a:srgbClr val="002060"/>
                          </a:solidFill>
                          <a:effectLst/>
                          <a:latin typeface="Poppins Light "/>
                          <a:ea typeface="Cambria" panose="02040503050406030204" pitchFamily="18" charset="0"/>
                          <a:cs typeface="Poppins Light" panose="00000400000000000000" pitchFamily="2" charset="0"/>
                        </a:rPr>
                        <a:t>Hazelnut</a:t>
                      </a:r>
                    </a:p>
                  </a:txBody>
                  <a:tcPr marT="4379" marB="0" anchor="ctr">
                    <a:lnL>
                      <a:noFill/>
                    </a:lnL>
                    <a:lnR>
                      <a:noFill/>
                    </a:lnR>
                    <a:lnT w="6350" cap="flat" cmpd="sng" algn="ctr">
                      <a:solidFill>
                        <a:srgbClr val="DAEEF3"/>
                      </a:solidFill>
                      <a:prstDash val="solid"/>
                      <a:round/>
                      <a:headEnd type="none" w="med" len="med"/>
                      <a:tailEnd type="none" w="med" len="med"/>
                    </a:lnT>
                    <a:lnB w="6350" cap="flat" cmpd="sng" algn="ctr">
                      <a:solidFill>
                        <a:srgbClr val="DAEEF3"/>
                      </a:solidFill>
                      <a:prstDash val="solid"/>
                      <a:round/>
                      <a:headEnd type="none" w="med" len="med"/>
                      <a:tailEnd type="none" w="med" len="med"/>
                    </a:lnB>
                  </a:tcPr>
                </a:tc>
                <a:tc>
                  <a:txBody>
                    <a:bodyPr/>
                    <a:lstStyle/>
                    <a:p>
                      <a:pPr algn="r" fontAlgn="b"/>
                      <a:r>
                        <a:rPr lang="en-US" sz="1600" b="0" i="0" u="none" strike="noStrike">
                          <a:solidFill>
                            <a:srgbClr val="002060"/>
                          </a:solidFill>
                          <a:effectLst/>
                          <a:latin typeface="Poppins Light "/>
                          <a:ea typeface="Cambria" panose="02040503050406030204" pitchFamily="18" charset="0"/>
                          <a:cs typeface="Poppins Light" panose="00000400000000000000" pitchFamily="2" charset="0"/>
                        </a:rPr>
                        <a:t>                               176 </a:t>
                      </a:r>
                    </a:p>
                  </a:txBody>
                  <a:tcPr marT="4379" marB="0" anchor="ctr">
                    <a:lnL>
                      <a:noFill/>
                    </a:lnL>
                    <a:lnR>
                      <a:noFill/>
                    </a:lnR>
                    <a:lnT w="6350" cap="flat" cmpd="sng" algn="ctr">
                      <a:solidFill>
                        <a:srgbClr val="DAEEF3"/>
                      </a:solidFill>
                      <a:prstDash val="solid"/>
                      <a:round/>
                      <a:headEnd type="none" w="med" len="med"/>
                      <a:tailEnd type="none" w="med" len="med"/>
                    </a:lnT>
                    <a:lnB w="6350" cap="flat" cmpd="sng" algn="ctr">
                      <a:solidFill>
                        <a:srgbClr val="DAEEF3"/>
                      </a:solidFill>
                      <a:prstDash val="solid"/>
                      <a:round/>
                      <a:headEnd type="none" w="med" len="med"/>
                      <a:tailEnd type="none" w="med" len="med"/>
                    </a:lnB>
                  </a:tcPr>
                </a:tc>
                <a:tc>
                  <a:txBody>
                    <a:bodyPr/>
                    <a:lstStyle/>
                    <a:p>
                      <a:pPr algn="r" fontAlgn="b"/>
                      <a:r>
                        <a:rPr lang="en-US" sz="1600" b="0" i="0" u="none" strike="noStrike">
                          <a:solidFill>
                            <a:srgbClr val="002060"/>
                          </a:solidFill>
                          <a:effectLst/>
                          <a:latin typeface="Poppins Light "/>
                          <a:ea typeface="Cambria" panose="02040503050406030204" pitchFamily="18" charset="0"/>
                          <a:cs typeface="Poppins Light" panose="00000400000000000000" pitchFamily="2" charset="0"/>
                        </a:rPr>
                        <a:t>3%</a:t>
                      </a:r>
                    </a:p>
                  </a:txBody>
                  <a:tcPr marT="4379" marB="0" anchor="ctr">
                    <a:lnL>
                      <a:noFill/>
                    </a:lnL>
                    <a:lnR>
                      <a:noFill/>
                    </a:lnR>
                    <a:lnT w="6350" cap="flat" cmpd="sng" algn="ctr">
                      <a:solidFill>
                        <a:srgbClr val="DAEEF3"/>
                      </a:solidFill>
                      <a:prstDash val="solid"/>
                      <a:round/>
                      <a:headEnd type="none" w="med" len="med"/>
                      <a:tailEnd type="none" w="med" len="med"/>
                    </a:lnT>
                    <a:lnB w="6350" cap="flat" cmpd="sng" algn="ctr">
                      <a:solidFill>
                        <a:srgbClr val="DAEEF3"/>
                      </a:solidFill>
                      <a:prstDash val="solid"/>
                      <a:round/>
                      <a:headEnd type="none" w="med" len="med"/>
                      <a:tailEnd type="none" w="med" len="med"/>
                    </a:lnB>
                  </a:tcPr>
                </a:tc>
                <a:extLst>
                  <a:ext uri="{0D108BD9-81ED-4DB2-BD59-A6C34878D82A}">
                    <a16:rowId xmlns:a16="http://schemas.microsoft.com/office/drawing/2014/main" val="2451839030"/>
                  </a:ext>
                </a:extLst>
              </a:tr>
              <a:tr h="256442">
                <a:tc>
                  <a:txBody>
                    <a:bodyPr/>
                    <a:lstStyle/>
                    <a:p>
                      <a:pPr algn="l" fontAlgn="b"/>
                      <a:r>
                        <a:rPr lang="en-US" sz="1600" b="0" i="0" u="none" strike="noStrike">
                          <a:solidFill>
                            <a:srgbClr val="002060"/>
                          </a:solidFill>
                          <a:effectLst/>
                          <a:latin typeface="Poppins Light "/>
                          <a:ea typeface="Cambria" panose="02040503050406030204" pitchFamily="18" charset="0"/>
                          <a:cs typeface="Poppins Light" panose="00000400000000000000" pitchFamily="2" charset="0"/>
                        </a:rPr>
                        <a:t>Barley</a:t>
                      </a:r>
                    </a:p>
                  </a:txBody>
                  <a:tcPr marT="4379" marB="0" anchor="ctr">
                    <a:lnL>
                      <a:noFill/>
                    </a:lnL>
                    <a:lnR>
                      <a:noFill/>
                    </a:lnR>
                    <a:lnT w="6350" cap="flat" cmpd="sng" algn="ctr">
                      <a:solidFill>
                        <a:srgbClr val="DAEEF3"/>
                      </a:solidFill>
                      <a:prstDash val="solid"/>
                      <a:round/>
                      <a:headEnd type="none" w="med" len="med"/>
                      <a:tailEnd type="none" w="med" len="med"/>
                    </a:lnT>
                    <a:lnB w="6350" cap="flat" cmpd="sng" algn="ctr">
                      <a:solidFill>
                        <a:srgbClr val="DAEEF3"/>
                      </a:solidFill>
                      <a:prstDash val="solid"/>
                      <a:round/>
                      <a:headEnd type="none" w="med" len="med"/>
                      <a:tailEnd type="none" w="med" len="med"/>
                    </a:lnB>
                  </a:tcPr>
                </a:tc>
                <a:tc>
                  <a:txBody>
                    <a:bodyPr/>
                    <a:lstStyle/>
                    <a:p>
                      <a:pPr algn="r" fontAlgn="b"/>
                      <a:r>
                        <a:rPr lang="en-US" sz="1600" b="0" i="0" u="none" strike="noStrike">
                          <a:solidFill>
                            <a:srgbClr val="002060"/>
                          </a:solidFill>
                          <a:effectLst/>
                          <a:latin typeface="Poppins Light "/>
                          <a:ea typeface="Cambria" panose="02040503050406030204" pitchFamily="18" charset="0"/>
                          <a:cs typeface="Poppins Light" panose="00000400000000000000" pitchFamily="2" charset="0"/>
                        </a:rPr>
                        <a:t>                               159 </a:t>
                      </a:r>
                    </a:p>
                  </a:txBody>
                  <a:tcPr marT="4379" marB="0" anchor="ctr">
                    <a:lnL>
                      <a:noFill/>
                    </a:lnL>
                    <a:lnR>
                      <a:noFill/>
                    </a:lnR>
                    <a:lnT w="6350" cap="flat" cmpd="sng" algn="ctr">
                      <a:solidFill>
                        <a:srgbClr val="DAEEF3"/>
                      </a:solidFill>
                      <a:prstDash val="solid"/>
                      <a:round/>
                      <a:headEnd type="none" w="med" len="med"/>
                      <a:tailEnd type="none" w="med" len="med"/>
                    </a:lnT>
                    <a:lnB w="6350" cap="flat" cmpd="sng" algn="ctr">
                      <a:solidFill>
                        <a:srgbClr val="DAEEF3"/>
                      </a:solidFill>
                      <a:prstDash val="solid"/>
                      <a:round/>
                      <a:headEnd type="none" w="med" len="med"/>
                      <a:tailEnd type="none" w="med" len="med"/>
                    </a:lnB>
                  </a:tcPr>
                </a:tc>
                <a:tc>
                  <a:txBody>
                    <a:bodyPr/>
                    <a:lstStyle/>
                    <a:p>
                      <a:pPr algn="r" fontAlgn="b"/>
                      <a:r>
                        <a:rPr lang="en-US" sz="1600" b="0" i="0" u="none" strike="noStrike">
                          <a:solidFill>
                            <a:srgbClr val="002060"/>
                          </a:solidFill>
                          <a:effectLst/>
                          <a:latin typeface="Poppins Light "/>
                          <a:ea typeface="Cambria" panose="02040503050406030204" pitchFamily="18" charset="0"/>
                          <a:cs typeface="Poppins Light" panose="00000400000000000000" pitchFamily="2" charset="0"/>
                        </a:rPr>
                        <a:t>3%</a:t>
                      </a:r>
                    </a:p>
                  </a:txBody>
                  <a:tcPr marT="4379" marB="0" anchor="ctr">
                    <a:lnL>
                      <a:noFill/>
                    </a:lnL>
                    <a:lnR>
                      <a:noFill/>
                    </a:lnR>
                    <a:lnT w="6350" cap="flat" cmpd="sng" algn="ctr">
                      <a:solidFill>
                        <a:srgbClr val="DAEEF3"/>
                      </a:solidFill>
                      <a:prstDash val="solid"/>
                      <a:round/>
                      <a:headEnd type="none" w="med" len="med"/>
                      <a:tailEnd type="none" w="med" len="med"/>
                    </a:lnT>
                    <a:lnB w="6350" cap="flat" cmpd="sng" algn="ctr">
                      <a:solidFill>
                        <a:srgbClr val="DAEEF3"/>
                      </a:solidFill>
                      <a:prstDash val="solid"/>
                      <a:round/>
                      <a:headEnd type="none" w="med" len="med"/>
                      <a:tailEnd type="none" w="med" len="med"/>
                    </a:lnB>
                  </a:tcPr>
                </a:tc>
                <a:extLst>
                  <a:ext uri="{0D108BD9-81ED-4DB2-BD59-A6C34878D82A}">
                    <a16:rowId xmlns:a16="http://schemas.microsoft.com/office/drawing/2014/main" val="2916477018"/>
                  </a:ext>
                </a:extLst>
              </a:tr>
              <a:tr h="256442">
                <a:tc>
                  <a:txBody>
                    <a:bodyPr/>
                    <a:lstStyle/>
                    <a:p>
                      <a:pPr algn="l" fontAlgn="b"/>
                      <a:r>
                        <a:rPr lang="en-US" sz="1600" b="0" i="0" u="none" strike="noStrike" dirty="0">
                          <a:solidFill>
                            <a:srgbClr val="002060"/>
                          </a:solidFill>
                          <a:effectLst/>
                          <a:latin typeface="Poppins Light "/>
                          <a:ea typeface="Cambria" panose="02040503050406030204" pitchFamily="18" charset="0"/>
                          <a:cs typeface="Poppins Light" panose="00000400000000000000" pitchFamily="2" charset="0"/>
                        </a:rPr>
                        <a:t>Sesame</a:t>
                      </a:r>
                    </a:p>
                  </a:txBody>
                  <a:tcPr marT="4379" marB="0" anchor="ctr">
                    <a:lnL>
                      <a:noFill/>
                    </a:lnL>
                    <a:lnR>
                      <a:noFill/>
                    </a:lnR>
                    <a:lnT w="6350" cap="flat" cmpd="sng" algn="ctr">
                      <a:solidFill>
                        <a:srgbClr val="DAEEF3"/>
                      </a:solidFill>
                      <a:prstDash val="solid"/>
                      <a:round/>
                      <a:headEnd type="none" w="med" len="med"/>
                      <a:tailEnd type="none" w="med" len="med"/>
                    </a:lnT>
                    <a:lnB w="6350" cap="flat" cmpd="sng" algn="ctr">
                      <a:solidFill>
                        <a:srgbClr val="DAEEF3"/>
                      </a:solidFill>
                      <a:prstDash val="solid"/>
                      <a:round/>
                      <a:headEnd type="none" w="med" len="med"/>
                      <a:tailEnd type="none" w="med" len="med"/>
                    </a:lnB>
                  </a:tcPr>
                </a:tc>
                <a:tc>
                  <a:txBody>
                    <a:bodyPr/>
                    <a:lstStyle/>
                    <a:p>
                      <a:pPr algn="r" fontAlgn="b"/>
                      <a:r>
                        <a:rPr lang="en-US" sz="1600" b="0" i="0" u="none" strike="noStrike">
                          <a:solidFill>
                            <a:srgbClr val="002060"/>
                          </a:solidFill>
                          <a:effectLst/>
                          <a:latin typeface="Poppins Light "/>
                          <a:ea typeface="Cambria" panose="02040503050406030204" pitchFamily="18" charset="0"/>
                          <a:cs typeface="Poppins Light" panose="00000400000000000000" pitchFamily="2" charset="0"/>
                        </a:rPr>
                        <a:t>                               124 </a:t>
                      </a:r>
                    </a:p>
                  </a:txBody>
                  <a:tcPr marT="4379" marB="0" anchor="ctr">
                    <a:lnL>
                      <a:noFill/>
                    </a:lnL>
                    <a:lnR>
                      <a:noFill/>
                    </a:lnR>
                    <a:lnT w="6350" cap="flat" cmpd="sng" algn="ctr">
                      <a:solidFill>
                        <a:srgbClr val="DAEEF3"/>
                      </a:solidFill>
                      <a:prstDash val="solid"/>
                      <a:round/>
                      <a:headEnd type="none" w="med" len="med"/>
                      <a:tailEnd type="none" w="med" len="med"/>
                    </a:lnT>
                    <a:lnB w="6350" cap="flat" cmpd="sng" algn="ctr">
                      <a:solidFill>
                        <a:srgbClr val="DAEEF3"/>
                      </a:solidFill>
                      <a:prstDash val="solid"/>
                      <a:round/>
                      <a:headEnd type="none" w="med" len="med"/>
                      <a:tailEnd type="none" w="med" len="med"/>
                    </a:lnB>
                  </a:tcPr>
                </a:tc>
                <a:tc>
                  <a:txBody>
                    <a:bodyPr/>
                    <a:lstStyle/>
                    <a:p>
                      <a:pPr algn="r" fontAlgn="b"/>
                      <a:r>
                        <a:rPr lang="en-US" sz="1600" b="0" i="0" u="none" strike="noStrike">
                          <a:solidFill>
                            <a:srgbClr val="002060"/>
                          </a:solidFill>
                          <a:effectLst/>
                          <a:latin typeface="Poppins Light "/>
                          <a:ea typeface="Cambria" panose="02040503050406030204" pitchFamily="18" charset="0"/>
                          <a:cs typeface="Poppins Light" panose="00000400000000000000" pitchFamily="2" charset="0"/>
                        </a:rPr>
                        <a:t>2%</a:t>
                      </a:r>
                    </a:p>
                  </a:txBody>
                  <a:tcPr marT="4379" marB="0" anchor="ctr">
                    <a:lnL>
                      <a:noFill/>
                    </a:lnL>
                    <a:lnR>
                      <a:noFill/>
                    </a:lnR>
                    <a:lnT w="6350" cap="flat" cmpd="sng" algn="ctr">
                      <a:solidFill>
                        <a:srgbClr val="DAEEF3"/>
                      </a:solidFill>
                      <a:prstDash val="solid"/>
                      <a:round/>
                      <a:headEnd type="none" w="med" len="med"/>
                      <a:tailEnd type="none" w="med" len="med"/>
                    </a:lnT>
                    <a:lnB w="6350" cap="flat" cmpd="sng" algn="ctr">
                      <a:solidFill>
                        <a:srgbClr val="DAEEF3"/>
                      </a:solidFill>
                      <a:prstDash val="solid"/>
                      <a:round/>
                      <a:headEnd type="none" w="med" len="med"/>
                      <a:tailEnd type="none" w="med" len="med"/>
                    </a:lnB>
                  </a:tcPr>
                </a:tc>
                <a:extLst>
                  <a:ext uri="{0D108BD9-81ED-4DB2-BD59-A6C34878D82A}">
                    <a16:rowId xmlns:a16="http://schemas.microsoft.com/office/drawing/2014/main" val="1259358881"/>
                  </a:ext>
                </a:extLst>
              </a:tr>
              <a:tr h="256442">
                <a:tc>
                  <a:txBody>
                    <a:bodyPr/>
                    <a:lstStyle/>
                    <a:p>
                      <a:pPr algn="l" fontAlgn="b"/>
                      <a:r>
                        <a:rPr lang="en-US" sz="1600" b="0" i="0" u="none" strike="noStrike">
                          <a:solidFill>
                            <a:srgbClr val="002060"/>
                          </a:solidFill>
                          <a:effectLst/>
                          <a:latin typeface="Poppins Light "/>
                          <a:ea typeface="Cambria" panose="02040503050406030204" pitchFamily="18" charset="0"/>
                          <a:cs typeface="Poppins Light" panose="00000400000000000000" pitchFamily="2" charset="0"/>
                        </a:rPr>
                        <a:t>Corn</a:t>
                      </a:r>
                    </a:p>
                  </a:txBody>
                  <a:tcPr marT="4379" marB="0" anchor="ctr">
                    <a:lnL>
                      <a:noFill/>
                    </a:lnL>
                    <a:lnR>
                      <a:noFill/>
                    </a:lnR>
                    <a:lnT w="6350" cap="flat" cmpd="sng" algn="ctr">
                      <a:solidFill>
                        <a:srgbClr val="DAEEF3"/>
                      </a:solidFill>
                      <a:prstDash val="solid"/>
                      <a:round/>
                      <a:headEnd type="none" w="med" len="med"/>
                      <a:tailEnd type="none" w="med" len="med"/>
                    </a:lnT>
                    <a:lnB w="6350" cap="flat" cmpd="sng" algn="ctr">
                      <a:solidFill>
                        <a:srgbClr val="DAEEF3"/>
                      </a:solidFill>
                      <a:prstDash val="solid"/>
                      <a:round/>
                      <a:headEnd type="none" w="med" len="med"/>
                      <a:tailEnd type="none" w="med" len="med"/>
                    </a:lnB>
                  </a:tcPr>
                </a:tc>
                <a:tc>
                  <a:txBody>
                    <a:bodyPr/>
                    <a:lstStyle/>
                    <a:p>
                      <a:pPr algn="r" fontAlgn="b"/>
                      <a:r>
                        <a:rPr lang="en-US" sz="1600" b="0" i="0" u="none" strike="noStrike">
                          <a:solidFill>
                            <a:srgbClr val="002060"/>
                          </a:solidFill>
                          <a:effectLst/>
                          <a:latin typeface="Poppins Light "/>
                          <a:ea typeface="Cambria" panose="02040503050406030204" pitchFamily="18" charset="0"/>
                          <a:cs typeface="Poppins Light" panose="00000400000000000000" pitchFamily="2" charset="0"/>
                        </a:rPr>
                        <a:t>                                 91 </a:t>
                      </a:r>
                    </a:p>
                  </a:txBody>
                  <a:tcPr marT="4379" marB="0" anchor="ctr">
                    <a:lnL>
                      <a:noFill/>
                    </a:lnL>
                    <a:lnR>
                      <a:noFill/>
                    </a:lnR>
                    <a:lnT w="6350" cap="flat" cmpd="sng" algn="ctr">
                      <a:solidFill>
                        <a:srgbClr val="DAEEF3"/>
                      </a:solidFill>
                      <a:prstDash val="solid"/>
                      <a:round/>
                      <a:headEnd type="none" w="med" len="med"/>
                      <a:tailEnd type="none" w="med" len="med"/>
                    </a:lnT>
                    <a:lnB w="6350" cap="flat" cmpd="sng" algn="ctr">
                      <a:solidFill>
                        <a:srgbClr val="DAEEF3"/>
                      </a:solidFill>
                      <a:prstDash val="solid"/>
                      <a:round/>
                      <a:headEnd type="none" w="med" len="med"/>
                      <a:tailEnd type="none" w="med" len="med"/>
                    </a:lnB>
                  </a:tcPr>
                </a:tc>
                <a:tc>
                  <a:txBody>
                    <a:bodyPr/>
                    <a:lstStyle/>
                    <a:p>
                      <a:pPr algn="r" fontAlgn="b"/>
                      <a:r>
                        <a:rPr lang="en-US" sz="1600" b="0" i="0" u="none" strike="noStrike">
                          <a:solidFill>
                            <a:srgbClr val="002060"/>
                          </a:solidFill>
                          <a:effectLst/>
                          <a:latin typeface="Poppins Light "/>
                          <a:ea typeface="Cambria" panose="02040503050406030204" pitchFamily="18" charset="0"/>
                          <a:cs typeface="Poppins Light" panose="00000400000000000000" pitchFamily="2" charset="0"/>
                        </a:rPr>
                        <a:t>2%</a:t>
                      </a:r>
                    </a:p>
                  </a:txBody>
                  <a:tcPr marT="4379" marB="0" anchor="ctr">
                    <a:lnL>
                      <a:noFill/>
                    </a:lnL>
                    <a:lnR>
                      <a:noFill/>
                    </a:lnR>
                    <a:lnT w="6350" cap="flat" cmpd="sng" algn="ctr">
                      <a:solidFill>
                        <a:srgbClr val="DAEEF3"/>
                      </a:solidFill>
                      <a:prstDash val="solid"/>
                      <a:round/>
                      <a:headEnd type="none" w="med" len="med"/>
                      <a:tailEnd type="none" w="med" len="med"/>
                    </a:lnT>
                    <a:lnB w="6350" cap="flat" cmpd="sng" algn="ctr">
                      <a:solidFill>
                        <a:srgbClr val="DAEEF3"/>
                      </a:solidFill>
                      <a:prstDash val="solid"/>
                      <a:round/>
                      <a:headEnd type="none" w="med" len="med"/>
                      <a:tailEnd type="none" w="med" len="med"/>
                    </a:lnB>
                  </a:tcPr>
                </a:tc>
                <a:extLst>
                  <a:ext uri="{0D108BD9-81ED-4DB2-BD59-A6C34878D82A}">
                    <a16:rowId xmlns:a16="http://schemas.microsoft.com/office/drawing/2014/main" val="586241652"/>
                  </a:ext>
                </a:extLst>
              </a:tr>
              <a:tr h="256442">
                <a:tc>
                  <a:txBody>
                    <a:bodyPr/>
                    <a:lstStyle/>
                    <a:p>
                      <a:pPr algn="l" fontAlgn="b"/>
                      <a:r>
                        <a:rPr lang="en-US" sz="1600" b="0" i="0" u="none" strike="noStrike">
                          <a:solidFill>
                            <a:srgbClr val="002060"/>
                          </a:solidFill>
                          <a:effectLst/>
                          <a:latin typeface="Poppins Light "/>
                          <a:ea typeface="Cambria" panose="02040503050406030204" pitchFamily="18" charset="0"/>
                          <a:cs typeface="Poppins Light" panose="00000400000000000000" pitchFamily="2" charset="0"/>
                        </a:rPr>
                        <a:t>Walnut</a:t>
                      </a:r>
                    </a:p>
                  </a:txBody>
                  <a:tcPr marT="4379" marB="0" anchor="ctr">
                    <a:lnL>
                      <a:noFill/>
                    </a:lnL>
                    <a:lnR>
                      <a:noFill/>
                    </a:lnR>
                    <a:lnT w="6350" cap="flat" cmpd="sng" algn="ctr">
                      <a:solidFill>
                        <a:srgbClr val="DAEEF3"/>
                      </a:solidFill>
                      <a:prstDash val="solid"/>
                      <a:round/>
                      <a:headEnd type="none" w="med" len="med"/>
                      <a:tailEnd type="none" w="med" len="med"/>
                    </a:lnT>
                    <a:lnB w="6350" cap="flat" cmpd="sng" algn="ctr">
                      <a:solidFill>
                        <a:srgbClr val="DAEEF3"/>
                      </a:solidFill>
                      <a:prstDash val="solid"/>
                      <a:round/>
                      <a:headEnd type="none" w="med" len="med"/>
                      <a:tailEnd type="none" w="med" len="med"/>
                    </a:lnB>
                  </a:tcPr>
                </a:tc>
                <a:tc>
                  <a:txBody>
                    <a:bodyPr/>
                    <a:lstStyle/>
                    <a:p>
                      <a:pPr algn="r" fontAlgn="b"/>
                      <a:r>
                        <a:rPr lang="en-US" sz="1600" b="0" i="0" u="none" strike="noStrike">
                          <a:solidFill>
                            <a:srgbClr val="002060"/>
                          </a:solidFill>
                          <a:effectLst/>
                          <a:latin typeface="Poppins Light "/>
                          <a:ea typeface="Cambria" panose="02040503050406030204" pitchFamily="18" charset="0"/>
                          <a:cs typeface="Poppins Light" panose="00000400000000000000" pitchFamily="2" charset="0"/>
                        </a:rPr>
                        <a:t>                                 88 </a:t>
                      </a:r>
                    </a:p>
                  </a:txBody>
                  <a:tcPr marT="4379" marB="0" anchor="ctr">
                    <a:lnL>
                      <a:noFill/>
                    </a:lnL>
                    <a:lnR>
                      <a:noFill/>
                    </a:lnR>
                    <a:lnT w="6350" cap="flat" cmpd="sng" algn="ctr">
                      <a:solidFill>
                        <a:srgbClr val="DAEEF3"/>
                      </a:solidFill>
                      <a:prstDash val="solid"/>
                      <a:round/>
                      <a:headEnd type="none" w="med" len="med"/>
                      <a:tailEnd type="none" w="med" len="med"/>
                    </a:lnT>
                    <a:lnB w="6350" cap="flat" cmpd="sng" algn="ctr">
                      <a:solidFill>
                        <a:srgbClr val="DAEEF3"/>
                      </a:solidFill>
                      <a:prstDash val="solid"/>
                      <a:round/>
                      <a:headEnd type="none" w="med" len="med"/>
                      <a:tailEnd type="none" w="med" len="med"/>
                    </a:lnB>
                  </a:tcPr>
                </a:tc>
                <a:tc>
                  <a:txBody>
                    <a:bodyPr/>
                    <a:lstStyle/>
                    <a:p>
                      <a:pPr algn="r" fontAlgn="b"/>
                      <a:r>
                        <a:rPr lang="en-US" sz="1600" b="0" i="0" u="none" strike="noStrike">
                          <a:solidFill>
                            <a:srgbClr val="002060"/>
                          </a:solidFill>
                          <a:effectLst/>
                          <a:latin typeface="Poppins Light "/>
                          <a:ea typeface="Cambria" panose="02040503050406030204" pitchFamily="18" charset="0"/>
                          <a:cs typeface="Poppins Light" panose="00000400000000000000" pitchFamily="2" charset="0"/>
                        </a:rPr>
                        <a:t>2%</a:t>
                      </a:r>
                    </a:p>
                  </a:txBody>
                  <a:tcPr marT="4379" marB="0" anchor="ctr">
                    <a:lnL>
                      <a:noFill/>
                    </a:lnL>
                    <a:lnR>
                      <a:noFill/>
                    </a:lnR>
                    <a:lnT w="6350" cap="flat" cmpd="sng" algn="ctr">
                      <a:solidFill>
                        <a:srgbClr val="DAEEF3"/>
                      </a:solidFill>
                      <a:prstDash val="solid"/>
                      <a:round/>
                      <a:headEnd type="none" w="med" len="med"/>
                      <a:tailEnd type="none" w="med" len="med"/>
                    </a:lnT>
                    <a:lnB w="6350" cap="flat" cmpd="sng" algn="ctr">
                      <a:solidFill>
                        <a:srgbClr val="DAEEF3"/>
                      </a:solidFill>
                      <a:prstDash val="solid"/>
                      <a:round/>
                      <a:headEnd type="none" w="med" len="med"/>
                      <a:tailEnd type="none" w="med" len="med"/>
                    </a:lnB>
                  </a:tcPr>
                </a:tc>
                <a:extLst>
                  <a:ext uri="{0D108BD9-81ED-4DB2-BD59-A6C34878D82A}">
                    <a16:rowId xmlns:a16="http://schemas.microsoft.com/office/drawing/2014/main" val="765775937"/>
                  </a:ext>
                </a:extLst>
              </a:tr>
              <a:tr h="256442">
                <a:tc>
                  <a:txBody>
                    <a:bodyPr/>
                    <a:lstStyle/>
                    <a:p>
                      <a:pPr algn="l" fontAlgn="b"/>
                      <a:r>
                        <a:rPr lang="en-US" sz="1600" b="0" i="0" u="none" strike="noStrike">
                          <a:solidFill>
                            <a:srgbClr val="002060"/>
                          </a:solidFill>
                          <a:effectLst/>
                          <a:latin typeface="Poppins Light "/>
                          <a:ea typeface="Cambria" panose="02040503050406030204" pitchFamily="18" charset="0"/>
                          <a:cs typeface="Poppins Light" panose="00000400000000000000" pitchFamily="2" charset="0"/>
                        </a:rPr>
                        <a:t>Macadamia</a:t>
                      </a:r>
                    </a:p>
                  </a:txBody>
                  <a:tcPr marT="4379" marB="0" anchor="ctr">
                    <a:lnL>
                      <a:noFill/>
                    </a:lnL>
                    <a:lnR>
                      <a:noFill/>
                    </a:lnR>
                    <a:lnT w="6350" cap="flat" cmpd="sng" algn="ctr">
                      <a:solidFill>
                        <a:srgbClr val="DAEEF3"/>
                      </a:solidFill>
                      <a:prstDash val="solid"/>
                      <a:round/>
                      <a:headEnd type="none" w="med" len="med"/>
                      <a:tailEnd type="none" w="med" len="med"/>
                    </a:lnT>
                    <a:lnB w="6350" cap="flat" cmpd="sng" algn="ctr">
                      <a:solidFill>
                        <a:srgbClr val="DAEEF3"/>
                      </a:solidFill>
                      <a:prstDash val="solid"/>
                      <a:round/>
                      <a:headEnd type="none" w="med" len="med"/>
                      <a:tailEnd type="none" w="med" len="med"/>
                    </a:lnB>
                  </a:tcPr>
                </a:tc>
                <a:tc>
                  <a:txBody>
                    <a:bodyPr/>
                    <a:lstStyle/>
                    <a:p>
                      <a:pPr algn="r" fontAlgn="b"/>
                      <a:r>
                        <a:rPr lang="en-US" sz="1600" b="0" i="0" u="none" strike="noStrike">
                          <a:solidFill>
                            <a:srgbClr val="002060"/>
                          </a:solidFill>
                          <a:effectLst/>
                          <a:latin typeface="Poppins Light "/>
                          <a:ea typeface="Cambria" panose="02040503050406030204" pitchFamily="18" charset="0"/>
                          <a:cs typeface="Poppins Light" panose="00000400000000000000" pitchFamily="2" charset="0"/>
                        </a:rPr>
                        <a:t>                                 63 </a:t>
                      </a:r>
                    </a:p>
                  </a:txBody>
                  <a:tcPr marT="4379" marB="0" anchor="ctr">
                    <a:lnL>
                      <a:noFill/>
                    </a:lnL>
                    <a:lnR>
                      <a:noFill/>
                    </a:lnR>
                    <a:lnT w="6350" cap="flat" cmpd="sng" algn="ctr">
                      <a:solidFill>
                        <a:srgbClr val="DAEEF3"/>
                      </a:solidFill>
                      <a:prstDash val="solid"/>
                      <a:round/>
                      <a:headEnd type="none" w="med" len="med"/>
                      <a:tailEnd type="none" w="med" len="med"/>
                    </a:lnT>
                    <a:lnB w="6350" cap="flat" cmpd="sng" algn="ctr">
                      <a:solidFill>
                        <a:srgbClr val="DAEEF3"/>
                      </a:solidFill>
                      <a:prstDash val="solid"/>
                      <a:round/>
                      <a:headEnd type="none" w="med" len="med"/>
                      <a:tailEnd type="none" w="med" len="med"/>
                    </a:lnB>
                  </a:tcPr>
                </a:tc>
                <a:tc>
                  <a:txBody>
                    <a:bodyPr/>
                    <a:lstStyle/>
                    <a:p>
                      <a:pPr algn="r" fontAlgn="b"/>
                      <a:r>
                        <a:rPr lang="en-US" sz="1600" b="0" i="0" u="none" strike="noStrike">
                          <a:solidFill>
                            <a:srgbClr val="002060"/>
                          </a:solidFill>
                          <a:effectLst/>
                          <a:latin typeface="Poppins Light "/>
                          <a:ea typeface="Cambria" panose="02040503050406030204" pitchFamily="18" charset="0"/>
                          <a:cs typeface="Poppins Light" panose="00000400000000000000" pitchFamily="2" charset="0"/>
                        </a:rPr>
                        <a:t>1%</a:t>
                      </a:r>
                    </a:p>
                  </a:txBody>
                  <a:tcPr marT="4379" marB="0" anchor="ctr">
                    <a:lnL>
                      <a:noFill/>
                    </a:lnL>
                    <a:lnR>
                      <a:noFill/>
                    </a:lnR>
                    <a:lnT w="6350" cap="flat" cmpd="sng" algn="ctr">
                      <a:solidFill>
                        <a:srgbClr val="DAEEF3"/>
                      </a:solidFill>
                      <a:prstDash val="solid"/>
                      <a:round/>
                      <a:headEnd type="none" w="med" len="med"/>
                      <a:tailEnd type="none" w="med" len="med"/>
                    </a:lnT>
                    <a:lnB w="6350" cap="flat" cmpd="sng" algn="ctr">
                      <a:solidFill>
                        <a:srgbClr val="DAEEF3"/>
                      </a:solidFill>
                      <a:prstDash val="solid"/>
                      <a:round/>
                      <a:headEnd type="none" w="med" len="med"/>
                      <a:tailEnd type="none" w="med" len="med"/>
                    </a:lnB>
                  </a:tcPr>
                </a:tc>
                <a:extLst>
                  <a:ext uri="{0D108BD9-81ED-4DB2-BD59-A6C34878D82A}">
                    <a16:rowId xmlns:a16="http://schemas.microsoft.com/office/drawing/2014/main" val="69087126"/>
                  </a:ext>
                </a:extLst>
              </a:tr>
              <a:tr h="256442">
                <a:tc>
                  <a:txBody>
                    <a:bodyPr/>
                    <a:lstStyle/>
                    <a:p>
                      <a:pPr algn="l" fontAlgn="b"/>
                      <a:r>
                        <a:rPr lang="en-US" sz="1600" b="0" i="0" u="none" strike="noStrike">
                          <a:solidFill>
                            <a:srgbClr val="002060"/>
                          </a:solidFill>
                          <a:effectLst/>
                          <a:latin typeface="Poppins Light "/>
                          <a:ea typeface="Cambria" panose="02040503050406030204" pitchFamily="18" charset="0"/>
                          <a:cs typeface="Poppins Light" panose="00000400000000000000" pitchFamily="2" charset="0"/>
                        </a:rPr>
                        <a:t>Peanut</a:t>
                      </a:r>
                    </a:p>
                  </a:txBody>
                  <a:tcPr marT="4379" marB="0" anchor="ctr">
                    <a:lnL>
                      <a:noFill/>
                    </a:lnL>
                    <a:lnR>
                      <a:noFill/>
                    </a:lnR>
                    <a:lnT w="6350" cap="flat" cmpd="sng" algn="ctr">
                      <a:solidFill>
                        <a:srgbClr val="DAEEF3"/>
                      </a:solidFill>
                      <a:prstDash val="solid"/>
                      <a:round/>
                      <a:headEnd type="none" w="med" len="med"/>
                      <a:tailEnd type="none" w="med" len="med"/>
                    </a:lnT>
                    <a:lnB w="6350" cap="flat" cmpd="sng" algn="ctr">
                      <a:solidFill>
                        <a:srgbClr val="DAEEF3"/>
                      </a:solidFill>
                      <a:prstDash val="solid"/>
                      <a:round/>
                      <a:headEnd type="none" w="med" len="med"/>
                      <a:tailEnd type="none" w="med" len="med"/>
                    </a:lnB>
                  </a:tcPr>
                </a:tc>
                <a:tc>
                  <a:txBody>
                    <a:bodyPr/>
                    <a:lstStyle/>
                    <a:p>
                      <a:pPr algn="r" fontAlgn="b"/>
                      <a:r>
                        <a:rPr lang="en-US" sz="1600" b="0" i="0" u="none" strike="noStrike">
                          <a:solidFill>
                            <a:srgbClr val="002060"/>
                          </a:solidFill>
                          <a:effectLst/>
                          <a:latin typeface="Poppins Light "/>
                          <a:ea typeface="Cambria" panose="02040503050406030204" pitchFamily="18" charset="0"/>
                          <a:cs typeface="Poppins Light" panose="00000400000000000000" pitchFamily="2" charset="0"/>
                        </a:rPr>
                        <a:t>                                 59 </a:t>
                      </a:r>
                    </a:p>
                  </a:txBody>
                  <a:tcPr marT="4379" marB="0" anchor="ctr">
                    <a:lnL>
                      <a:noFill/>
                    </a:lnL>
                    <a:lnR>
                      <a:noFill/>
                    </a:lnR>
                    <a:lnT w="6350" cap="flat" cmpd="sng" algn="ctr">
                      <a:solidFill>
                        <a:srgbClr val="DAEEF3"/>
                      </a:solidFill>
                      <a:prstDash val="solid"/>
                      <a:round/>
                      <a:headEnd type="none" w="med" len="med"/>
                      <a:tailEnd type="none" w="med" len="med"/>
                    </a:lnT>
                    <a:lnB w="6350" cap="flat" cmpd="sng" algn="ctr">
                      <a:solidFill>
                        <a:srgbClr val="DAEEF3"/>
                      </a:solidFill>
                      <a:prstDash val="solid"/>
                      <a:round/>
                      <a:headEnd type="none" w="med" len="med"/>
                      <a:tailEnd type="none" w="med" len="med"/>
                    </a:lnB>
                  </a:tcPr>
                </a:tc>
                <a:tc>
                  <a:txBody>
                    <a:bodyPr/>
                    <a:lstStyle/>
                    <a:p>
                      <a:pPr algn="r" fontAlgn="b"/>
                      <a:r>
                        <a:rPr lang="en-US" sz="1600" b="0" i="0" u="none" strike="noStrike">
                          <a:solidFill>
                            <a:srgbClr val="002060"/>
                          </a:solidFill>
                          <a:effectLst/>
                          <a:latin typeface="Poppins Light "/>
                          <a:ea typeface="Cambria" panose="02040503050406030204" pitchFamily="18" charset="0"/>
                          <a:cs typeface="Poppins Light" panose="00000400000000000000" pitchFamily="2" charset="0"/>
                        </a:rPr>
                        <a:t>1%</a:t>
                      </a:r>
                    </a:p>
                  </a:txBody>
                  <a:tcPr marT="4379" marB="0" anchor="ctr">
                    <a:lnL>
                      <a:noFill/>
                    </a:lnL>
                    <a:lnR>
                      <a:noFill/>
                    </a:lnR>
                    <a:lnT w="6350" cap="flat" cmpd="sng" algn="ctr">
                      <a:solidFill>
                        <a:srgbClr val="DAEEF3"/>
                      </a:solidFill>
                      <a:prstDash val="solid"/>
                      <a:round/>
                      <a:headEnd type="none" w="med" len="med"/>
                      <a:tailEnd type="none" w="med" len="med"/>
                    </a:lnT>
                    <a:lnB w="6350" cap="flat" cmpd="sng" algn="ctr">
                      <a:solidFill>
                        <a:srgbClr val="DAEEF3"/>
                      </a:solidFill>
                      <a:prstDash val="solid"/>
                      <a:round/>
                      <a:headEnd type="none" w="med" len="med"/>
                      <a:tailEnd type="none" w="med" len="med"/>
                    </a:lnB>
                  </a:tcPr>
                </a:tc>
                <a:extLst>
                  <a:ext uri="{0D108BD9-81ED-4DB2-BD59-A6C34878D82A}">
                    <a16:rowId xmlns:a16="http://schemas.microsoft.com/office/drawing/2014/main" val="2179036895"/>
                  </a:ext>
                </a:extLst>
              </a:tr>
              <a:tr h="256442">
                <a:tc>
                  <a:txBody>
                    <a:bodyPr/>
                    <a:lstStyle/>
                    <a:p>
                      <a:pPr algn="l" fontAlgn="b"/>
                      <a:r>
                        <a:rPr lang="en-US" sz="1600" b="0" i="0" u="none" strike="noStrike">
                          <a:solidFill>
                            <a:srgbClr val="002060"/>
                          </a:solidFill>
                          <a:effectLst/>
                          <a:latin typeface="Poppins Light "/>
                          <a:ea typeface="Cambria" panose="02040503050406030204" pitchFamily="18" charset="0"/>
                          <a:cs typeface="Poppins Light" panose="00000400000000000000" pitchFamily="2" charset="0"/>
                        </a:rPr>
                        <a:t>Sunflower</a:t>
                      </a:r>
                    </a:p>
                  </a:txBody>
                  <a:tcPr marT="4379" marB="0" anchor="ctr">
                    <a:lnL>
                      <a:noFill/>
                    </a:lnL>
                    <a:lnR>
                      <a:noFill/>
                    </a:lnR>
                    <a:lnT w="6350" cap="flat" cmpd="sng" algn="ctr">
                      <a:solidFill>
                        <a:srgbClr val="DAEEF3"/>
                      </a:solidFill>
                      <a:prstDash val="solid"/>
                      <a:round/>
                      <a:headEnd type="none" w="med" len="med"/>
                      <a:tailEnd type="none" w="med" len="med"/>
                    </a:lnT>
                    <a:lnB w="6350" cap="flat" cmpd="sng" algn="ctr">
                      <a:solidFill>
                        <a:srgbClr val="DAEEF3"/>
                      </a:solidFill>
                      <a:prstDash val="solid"/>
                      <a:round/>
                      <a:headEnd type="none" w="med" len="med"/>
                      <a:tailEnd type="none" w="med" len="med"/>
                    </a:lnB>
                  </a:tcPr>
                </a:tc>
                <a:tc>
                  <a:txBody>
                    <a:bodyPr/>
                    <a:lstStyle/>
                    <a:p>
                      <a:pPr algn="r" fontAlgn="b"/>
                      <a:r>
                        <a:rPr lang="en-US" sz="1600" b="0" i="0" u="none" strike="noStrike">
                          <a:solidFill>
                            <a:srgbClr val="002060"/>
                          </a:solidFill>
                          <a:effectLst/>
                          <a:latin typeface="Poppins Light "/>
                          <a:ea typeface="Cambria" panose="02040503050406030204" pitchFamily="18" charset="0"/>
                          <a:cs typeface="Poppins Light" panose="00000400000000000000" pitchFamily="2" charset="0"/>
                        </a:rPr>
                        <a:t>                                 55 </a:t>
                      </a:r>
                    </a:p>
                  </a:txBody>
                  <a:tcPr marT="4379" marB="0" anchor="ctr">
                    <a:lnL>
                      <a:noFill/>
                    </a:lnL>
                    <a:lnR>
                      <a:noFill/>
                    </a:lnR>
                    <a:lnT w="6350" cap="flat" cmpd="sng" algn="ctr">
                      <a:solidFill>
                        <a:srgbClr val="DAEEF3"/>
                      </a:solidFill>
                      <a:prstDash val="solid"/>
                      <a:round/>
                      <a:headEnd type="none" w="med" len="med"/>
                      <a:tailEnd type="none" w="med" len="med"/>
                    </a:lnT>
                    <a:lnB w="6350" cap="flat" cmpd="sng" algn="ctr">
                      <a:solidFill>
                        <a:srgbClr val="DAEEF3"/>
                      </a:solidFill>
                      <a:prstDash val="solid"/>
                      <a:round/>
                      <a:headEnd type="none" w="med" len="med"/>
                      <a:tailEnd type="none" w="med" len="med"/>
                    </a:lnB>
                  </a:tcPr>
                </a:tc>
                <a:tc>
                  <a:txBody>
                    <a:bodyPr/>
                    <a:lstStyle/>
                    <a:p>
                      <a:pPr algn="r" fontAlgn="b"/>
                      <a:r>
                        <a:rPr lang="en-US" sz="1600" b="0" i="0" u="none" strike="noStrike">
                          <a:solidFill>
                            <a:srgbClr val="002060"/>
                          </a:solidFill>
                          <a:effectLst/>
                          <a:latin typeface="Poppins Light "/>
                          <a:ea typeface="Cambria" panose="02040503050406030204" pitchFamily="18" charset="0"/>
                          <a:cs typeface="Poppins Light" panose="00000400000000000000" pitchFamily="2" charset="0"/>
                        </a:rPr>
                        <a:t>1%</a:t>
                      </a:r>
                    </a:p>
                  </a:txBody>
                  <a:tcPr marT="4379" marB="0" anchor="ctr">
                    <a:lnL>
                      <a:noFill/>
                    </a:lnL>
                    <a:lnR>
                      <a:noFill/>
                    </a:lnR>
                    <a:lnT w="6350" cap="flat" cmpd="sng" algn="ctr">
                      <a:solidFill>
                        <a:srgbClr val="DAEEF3"/>
                      </a:solidFill>
                      <a:prstDash val="solid"/>
                      <a:round/>
                      <a:headEnd type="none" w="med" len="med"/>
                      <a:tailEnd type="none" w="med" len="med"/>
                    </a:lnT>
                    <a:lnB w="6350" cap="flat" cmpd="sng" algn="ctr">
                      <a:solidFill>
                        <a:srgbClr val="DAEEF3"/>
                      </a:solidFill>
                      <a:prstDash val="solid"/>
                      <a:round/>
                      <a:headEnd type="none" w="med" len="med"/>
                      <a:tailEnd type="none" w="med" len="med"/>
                    </a:lnB>
                  </a:tcPr>
                </a:tc>
                <a:extLst>
                  <a:ext uri="{0D108BD9-81ED-4DB2-BD59-A6C34878D82A}">
                    <a16:rowId xmlns:a16="http://schemas.microsoft.com/office/drawing/2014/main" val="2289758428"/>
                  </a:ext>
                </a:extLst>
              </a:tr>
              <a:tr h="256442">
                <a:tc>
                  <a:txBody>
                    <a:bodyPr/>
                    <a:lstStyle/>
                    <a:p>
                      <a:pPr algn="l" fontAlgn="b"/>
                      <a:r>
                        <a:rPr lang="en-US" sz="1600" b="0" i="0" u="none" strike="noStrike">
                          <a:solidFill>
                            <a:srgbClr val="002060"/>
                          </a:solidFill>
                          <a:effectLst/>
                          <a:latin typeface="Poppins Light "/>
                          <a:ea typeface="Cambria" panose="02040503050406030204" pitchFamily="18" charset="0"/>
                          <a:cs typeface="Poppins Light" panose="00000400000000000000" pitchFamily="2" charset="0"/>
                        </a:rPr>
                        <a:t>Not Specified</a:t>
                      </a:r>
                    </a:p>
                  </a:txBody>
                  <a:tcPr marT="4379" marB="0" anchor="ctr">
                    <a:lnL>
                      <a:noFill/>
                    </a:lnL>
                    <a:lnR>
                      <a:noFill/>
                    </a:lnR>
                    <a:lnT w="6350" cap="flat" cmpd="sng" algn="ctr">
                      <a:solidFill>
                        <a:srgbClr val="DAEEF3"/>
                      </a:solidFill>
                      <a:prstDash val="solid"/>
                      <a:round/>
                      <a:headEnd type="none" w="med" len="med"/>
                      <a:tailEnd type="none" w="med" len="med"/>
                    </a:lnT>
                    <a:lnB w="6350" cap="flat" cmpd="sng" algn="ctr">
                      <a:solidFill>
                        <a:srgbClr val="DAEEF3"/>
                      </a:solidFill>
                      <a:prstDash val="solid"/>
                      <a:round/>
                      <a:headEnd type="none" w="med" len="med"/>
                      <a:tailEnd type="none" w="med" len="med"/>
                    </a:lnB>
                  </a:tcPr>
                </a:tc>
                <a:tc>
                  <a:txBody>
                    <a:bodyPr/>
                    <a:lstStyle/>
                    <a:p>
                      <a:pPr algn="r" fontAlgn="b"/>
                      <a:r>
                        <a:rPr lang="en-US" sz="1600" b="0" i="0" u="none" strike="noStrike" dirty="0">
                          <a:solidFill>
                            <a:srgbClr val="002060"/>
                          </a:solidFill>
                          <a:effectLst/>
                          <a:latin typeface="Poppins Light "/>
                          <a:ea typeface="Cambria" panose="02040503050406030204" pitchFamily="18" charset="0"/>
                          <a:cs typeface="Poppins Light" panose="00000400000000000000" pitchFamily="2" charset="0"/>
                        </a:rPr>
                        <a:t>                                 47 </a:t>
                      </a:r>
                    </a:p>
                  </a:txBody>
                  <a:tcPr marT="4379" marB="0" anchor="ctr">
                    <a:lnL>
                      <a:noFill/>
                    </a:lnL>
                    <a:lnR>
                      <a:noFill/>
                    </a:lnR>
                    <a:lnT w="6350" cap="flat" cmpd="sng" algn="ctr">
                      <a:solidFill>
                        <a:srgbClr val="DAEEF3"/>
                      </a:solidFill>
                      <a:prstDash val="solid"/>
                      <a:round/>
                      <a:headEnd type="none" w="med" len="med"/>
                      <a:tailEnd type="none" w="med" len="med"/>
                    </a:lnT>
                    <a:lnB w="6350" cap="flat" cmpd="sng" algn="ctr">
                      <a:solidFill>
                        <a:srgbClr val="DAEEF3"/>
                      </a:solidFill>
                      <a:prstDash val="solid"/>
                      <a:round/>
                      <a:headEnd type="none" w="med" len="med"/>
                      <a:tailEnd type="none" w="med" len="med"/>
                    </a:lnB>
                  </a:tcPr>
                </a:tc>
                <a:tc>
                  <a:txBody>
                    <a:bodyPr/>
                    <a:lstStyle/>
                    <a:p>
                      <a:pPr algn="r" fontAlgn="b"/>
                      <a:r>
                        <a:rPr lang="en-US" sz="1600" b="0" i="0" u="none" strike="noStrike">
                          <a:solidFill>
                            <a:srgbClr val="002060"/>
                          </a:solidFill>
                          <a:effectLst/>
                          <a:latin typeface="Poppins Light "/>
                          <a:ea typeface="Cambria" panose="02040503050406030204" pitchFamily="18" charset="0"/>
                          <a:cs typeface="Poppins Light" panose="00000400000000000000" pitchFamily="2" charset="0"/>
                        </a:rPr>
                        <a:t>1%</a:t>
                      </a:r>
                    </a:p>
                  </a:txBody>
                  <a:tcPr marT="4379" marB="0" anchor="ctr">
                    <a:lnL>
                      <a:noFill/>
                    </a:lnL>
                    <a:lnR>
                      <a:noFill/>
                    </a:lnR>
                    <a:lnT w="6350" cap="flat" cmpd="sng" algn="ctr">
                      <a:solidFill>
                        <a:srgbClr val="DAEEF3"/>
                      </a:solidFill>
                      <a:prstDash val="solid"/>
                      <a:round/>
                      <a:headEnd type="none" w="med" len="med"/>
                      <a:tailEnd type="none" w="med" len="med"/>
                    </a:lnT>
                    <a:lnB w="6350" cap="flat" cmpd="sng" algn="ctr">
                      <a:solidFill>
                        <a:srgbClr val="DAEEF3"/>
                      </a:solidFill>
                      <a:prstDash val="solid"/>
                      <a:round/>
                      <a:headEnd type="none" w="med" len="med"/>
                      <a:tailEnd type="none" w="med" len="med"/>
                    </a:lnB>
                  </a:tcPr>
                </a:tc>
                <a:extLst>
                  <a:ext uri="{0D108BD9-81ED-4DB2-BD59-A6C34878D82A}">
                    <a16:rowId xmlns:a16="http://schemas.microsoft.com/office/drawing/2014/main" val="3688594847"/>
                  </a:ext>
                </a:extLst>
              </a:tr>
              <a:tr h="256442">
                <a:tc>
                  <a:txBody>
                    <a:bodyPr/>
                    <a:lstStyle/>
                    <a:p>
                      <a:pPr algn="l" fontAlgn="b"/>
                      <a:r>
                        <a:rPr lang="en-US" sz="1600" b="0" i="0" u="none" strike="noStrike">
                          <a:solidFill>
                            <a:srgbClr val="002060"/>
                          </a:solidFill>
                          <a:effectLst/>
                          <a:latin typeface="Poppins Light "/>
                          <a:ea typeface="Cambria" panose="02040503050406030204" pitchFamily="18" charset="0"/>
                          <a:cs typeface="Poppins Light" panose="00000400000000000000" pitchFamily="2" charset="0"/>
                        </a:rPr>
                        <a:t>Pistachio</a:t>
                      </a:r>
                    </a:p>
                  </a:txBody>
                  <a:tcPr marT="4379" marB="0" anchor="ctr">
                    <a:lnL>
                      <a:noFill/>
                    </a:lnL>
                    <a:lnR>
                      <a:noFill/>
                    </a:lnR>
                    <a:lnT w="6350" cap="flat" cmpd="sng" algn="ctr">
                      <a:solidFill>
                        <a:srgbClr val="DAEEF3"/>
                      </a:solidFill>
                      <a:prstDash val="solid"/>
                      <a:round/>
                      <a:headEnd type="none" w="med" len="med"/>
                      <a:tailEnd type="none" w="med" len="med"/>
                    </a:lnT>
                    <a:lnB w="6350" cap="flat" cmpd="sng" algn="ctr">
                      <a:solidFill>
                        <a:srgbClr val="DAEEF3"/>
                      </a:solidFill>
                      <a:prstDash val="solid"/>
                      <a:round/>
                      <a:headEnd type="none" w="med" len="med"/>
                      <a:tailEnd type="none" w="med" len="med"/>
                    </a:lnB>
                  </a:tcPr>
                </a:tc>
                <a:tc>
                  <a:txBody>
                    <a:bodyPr/>
                    <a:lstStyle/>
                    <a:p>
                      <a:pPr algn="r" fontAlgn="b"/>
                      <a:r>
                        <a:rPr lang="en-US" sz="1600" b="0" i="0" u="none" strike="noStrike">
                          <a:solidFill>
                            <a:srgbClr val="002060"/>
                          </a:solidFill>
                          <a:effectLst/>
                          <a:latin typeface="Poppins Light "/>
                          <a:ea typeface="Cambria" panose="02040503050406030204" pitchFamily="18" charset="0"/>
                          <a:cs typeface="Poppins Light" panose="00000400000000000000" pitchFamily="2" charset="0"/>
                        </a:rPr>
                        <a:t>                                 42 </a:t>
                      </a:r>
                    </a:p>
                  </a:txBody>
                  <a:tcPr marT="4379" marB="0" anchor="ctr">
                    <a:lnL>
                      <a:noFill/>
                    </a:lnL>
                    <a:lnR>
                      <a:noFill/>
                    </a:lnR>
                    <a:lnT w="6350" cap="flat" cmpd="sng" algn="ctr">
                      <a:solidFill>
                        <a:srgbClr val="DAEEF3"/>
                      </a:solidFill>
                      <a:prstDash val="solid"/>
                      <a:round/>
                      <a:headEnd type="none" w="med" len="med"/>
                      <a:tailEnd type="none" w="med" len="med"/>
                    </a:lnT>
                    <a:lnB w="6350" cap="flat" cmpd="sng" algn="ctr">
                      <a:solidFill>
                        <a:srgbClr val="DAEEF3"/>
                      </a:solidFill>
                      <a:prstDash val="solid"/>
                      <a:round/>
                      <a:headEnd type="none" w="med" len="med"/>
                      <a:tailEnd type="none" w="med" len="med"/>
                    </a:lnB>
                  </a:tcPr>
                </a:tc>
                <a:tc>
                  <a:txBody>
                    <a:bodyPr/>
                    <a:lstStyle/>
                    <a:p>
                      <a:pPr algn="r" fontAlgn="b"/>
                      <a:r>
                        <a:rPr lang="en-US" sz="1600" b="0" i="0" u="none" strike="noStrike">
                          <a:solidFill>
                            <a:srgbClr val="002060"/>
                          </a:solidFill>
                          <a:effectLst/>
                          <a:latin typeface="Poppins Light "/>
                          <a:ea typeface="Cambria" panose="02040503050406030204" pitchFamily="18" charset="0"/>
                          <a:cs typeface="Poppins Light" panose="00000400000000000000" pitchFamily="2" charset="0"/>
                        </a:rPr>
                        <a:t>1%</a:t>
                      </a:r>
                    </a:p>
                  </a:txBody>
                  <a:tcPr marT="4379" marB="0" anchor="ctr">
                    <a:lnL>
                      <a:noFill/>
                    </a:lnL>
                    <a:lnR>
                      <a:noFill/>
                    </a:lnR>
                    <a:lnT w="6350" cap="flat" cmpd="sng" algn="ctr">
                      <a:solidFill>
                        <a:srgbClr val="DAEEF3"/>
                      </a:solidFill>
                      <a:prstDash val="solid"/>
                      <a:round/>
                      <a:headEnd type="none" w="med" len="med"/>
                      <a:tailEnd type="none" w="med" len="med"/>
                    </a:lnT>
                    <a:lnB w="6350" cap="flat" cmpd="sng" algn="ctr">
                      <a:solidFill>
                        <a:srgbClr val="DAEEF3"/>
                      </a:solidFill>
                      <a:prstDash val="solid"/>
                      <a:round/>
                      <a:headEnd type="none" w="med" len="med"/>
                      <a:tailEnd type="none" w="med" len="med"/>
                    </a:lnB>
                  </a:tcPr>
                </a:tc>
                <a:extLst>
                  <a:ext uri="{0D108BD9-81ED-4DB2-BD59-A6C34878D82A}">
                    <a16:rowId xmlns:a16="http://schemas.microsoft.com/office/drawing/2014/main" val="3808381350"/>
                  </a:ext>
                </a:extLst>
              </a:tr>
              <a:tr h="256442">
                <a:tc>
                  <a:txBody>
                    <a:bodyPr/>
                    <a:lstStyle/>
                    <a:p>
                      <a:pPr algn="l" fontAlgn="b"/>
                      <a:r>
                        <a:rPr lang="en-US" sz="1600" b="0" i="0" u="none" strike="noStrike">
                          <a:solidFill>
                            <a:srgbClr val="002060"/>
                          </a:solidFill>
                          <a:effectLst/>
                          <a:latin typeface="Poppins Light "/>
                          <a:ea typeface="Cambria" panose="02040503050406030204" pitchFamily="18" charset="0"/>
                          <a:cs typeface="Poppins Light" panose="00000400000000000000" pitchFamily="2" charset="0"/>
                        </a:rPr>
                        <a:t>Wheat</a:t>
                      </a:r>
                    </a:p>
                  </a:txBody>
                  <a:tcPr marT="4379" marB="0" anchor="ctr">
                    <a:lnL>
                      <a:noFill/>
                    </a:lnL>
                    <a:lnR>
                      <a:noFill/>
                    </a:lnR>
                    <a:lnT w="6350" cap="flat" cmpd="sng" algn="ctr">
                      <a:solidFill>
                        <a:srgbClr val="DAEEF3"/>
                      </a:solidFill>
                      <a:prstDash val="solid"/>
                      <a:round/>
                      <a:headEnd type="none" w="med" len="med"/>
                      <a:tailEnd type="none" w="med" len="med"/>
                    </a:lnT>
                    <a:lnB w="6350" cap="flat" cmpd="sng" algn="ctr">
                      <a:solidFill>
                        <a:srgbClr val="DAEEF3"/>
                      </a:solidFill>
                      <a:prstDash val="solid"/>
                      <a:round/>
                      <a:headEnd type="none" w="med" len="med"/>
                      <a:tailEnd type="none" w="med" len="med"/>
                    </a:lnB>
                  </a:tcPr>
                </a:tc>
                <a:tc>
                  <a:txBody>
                    <a:bodyPr/>
                    <a:lstStyle/>
                    <a:p>
                      <a:pPr algn="r" fontAlgn="b"/>
                      <a:r>
                        <a:rPr lang="en-US" sz="1600" b="0" i="0" u="none" strike="noStrike">
                          <a:solidFill>
                            <a:srgbClr val="002060"/>
                          </a:solidFill>
                          <a:effectLst/>
                          <a:latin typeface="Poppins Light "/>
                          <a:ea typeface="Cambria" panose="02040503050406030204" pitchFamily="18" charset="0"/>
                          <a:cs typeface="Poppins Light" panose="00000400000000000000" pitchFamily="2" charset="0"/>
                        </a:rPr>
                        <a:t>                                 34 </a:t>
                      </a:r>
                    </a:p>
                  </a:txBody>
                  <a:tcPr marT="4379" marB="0" anchor="ctr">
                    <a:lnL>
                      <a:noFill/>
                    </a:lnL>
                    <a:lnR>
                      <a:noFill/>
                    </a:lnR>
                    <a:lnT w="6350" cap="flat" cmpd="sng" algn="ctr">
                      <a:solidFill>
                        <a:srgbClr val="DAEEF3"/>
                      </a:solidFill>
                      <a:prstDash val="solid"/>
                      <a:round/>
                      <a:headEnd type="none" w="med" len="med"/>
                      <a:tailEnd type="none" w="med" len="med"/>
                    </a:lnT>
                    <a:lnB w="6350" cap="flat" cmpd="sng" algn="ctr">
                      <a:solidFill>
                        <a:srgbClr val="DAEEF3"/>
                      </a:solidFill>
                      <a:prstDash val="solid"/>
                      <a:round/>
                      <a:headEnd type="none" w="med" len="med"/>
                      <a:tailEnd type="none" w="med" len="med"/>
                    </a:lnB>
                  </a:tcPr>
                </a:tc>
                <a:tc>
                  <a:txBody>
                    <a:bodyPr/>
                    <a:lstStyle/>
                    <a:p>
                      <a:pPr algn="r" fontAlgn="b"/>
                      <a:r>
                        <a:rPr lang="en-US" sz="1600" b="0" i="0" u="none" strike="noStrike">
                          <a:solidFill>
                            <a:srgbClr val="002060"/>
                          </a:solidFill>
                          <a:effectLst/>
                          <a:latin typeface="Poppins Light "/>
                          <a:ea typeface="Cambria" panose="02040503050406030204" pitchFamily="18" charset="0"/>
                          <a:cs typeface="Poppins Light" panose="00000400000000000000" pitchFamily="2" charset="0"/>
                        </a:rPr>
                        <a:t>1%</a:t>
                      </a:r>
                    </a:p>
                  </a:txBody>
                  <a:tcPr marT="4379" marB="0" anchor="ctr">
                    <a:lnL>
                      <a:noFill/>
                    </a:lnL>
                    <a:lnR>
                      <a:noFill/>
                    </a:lnR>
                    <a:lnT w="6350" cap="flat" cmpd="sng" algn="ctr">
                      <a:solidFill>
                        <a:srgbClr val="DAEEF3"/>
                      </a:solidFill>
                      <a:prstDash val="solid"/>
                      <a:round/>
                      <a:headEnd type="none" w="med" len="med"/>
                      <a:tailEnd type="none" w="med" len="med"/>
                    </a:lnT>
                    <a:lnB w="6350" cap="flat" cmpd="sng" algn="ctr">
                      <a:solidFill>
                        <a:srgbClr val="DAEEF3"/>
                      </a:solidFill>
                      <a:prstDash val="solid"/>
                      <a:round/>
                      <a:headEnd type="none" w="med" len="med"/>
                      <a:tailEnd type="none" w="med" len="med"/>
                    </a:lnB>
                  </a:tcPr>
                </a:tc>
                <a:extLst>
                  <a:ext uri="{0D108BD9-81ED-4DB2-BD59-A6C34878D82A}">
                    <a16:rowId xmlns:a16="http://schemas.microsoft.com/office/drawing/2014/main" val="3360515463"/>
                  </a:ext>
                </a:extLst>
              </a:tr>
              <a:tr h="256442">
                <a:tc>
                  <a:txBody>
                    <a:bodyPr/>
                    <a:lstStyle/>
                    <a:p>
                      <a:pPr algn="l" fontAlgn="b"/>
                      <a:r>
                        <a:rPr lang="en-US" sz="1600" b="0" i="0" u="none" strike="noStrike">
                          <a:solidFill>
                            <a:srgbClr val="002060"/>
                          </a:solidFill>
                          <a:effectLst/>
                          <a:latin typeface="Poppins Light "/>
                          <a:ea typeface="Cambria" panose="02040503050406030204" pitchFamily="18" charset="0"/>
                          <a:cs typeface="Poppins Light" panose="00000400000000000000" pitchFamily="2" charset="0"/>
                        </a:rPr>
                        <a:t>Spelt</a:t>
                      </a:r>
                    </a:p>
                  </a:txBody>
                  <a:tcPr marT="4379" marB="0" anchor="ctr">
                    <a:lnL>
                      <a:noFill/>
                    </a:lnL>
                    <a:lnR>
                      <a:noFill/>
                    </a:lnR>
                    <a:lnT w="6350" cap="flat" cmpd="sng" algn="ctr">
                      <a:solidFill>
                        <a:srgbClr val="DAEEF3"/>
                      </a:solidFill>
                      <a:prstDash val="solid"/>
                      <a:round/>
                      <a:headEnd type="none" w="med" len="med"/>
                      <a:tailEnd type="none" w="med" len="med"/>
                    </a:lnT>
                    <a:lnB w="6350" cap="flat" cmpd="sng" algn="ctr">
                      <a:solidFill>
                        <a:srgbClr val="DAEEF3"/>
                      </a:solidFill>
                      <a:prstDash val="solid"/>
                      <a:round/>
                      <a:headEnd type="none" w="med" len="med"/>
                      <a:tailEnd type="none" w="med" len="med"/>
                    </a:lnB>
                  </a:tcPr>
                </a:tc>
                <a:tc>
                  <a:txBody>
                    <a:bodyPr/>
                    <a:lstStyle/>
                    <a:p>
                      <a:pPr algn="r" fontAlgn="b"/>
                      <a:r>
                        <a:rPr lang="en-US" sz="1600" b="0" i="0" u="none" strike="noStrike">
                          <a:solidFill>
                            <a:srgbClr val="002060"/>
                          </a:solidFill>
                          <a:effectLst/>
                          <a:latin typeface="Poppins Light "/>
                          <a:ea typeface="Cambria" panose="02040503050406030204" pitchFamily="18" charset="0"/>
                          <a:cs typeface="Poppins Light" panose="00000400000000000000" pitchFamily="2" charset="0"/>
                        </a:rPr>
                        <a:t>                                 32 </a:t>
                      </a:r>
                    </a:p>
                  </a:txBody>
                  <a:tcPr marT="4379" marB="0" anchor="ctr">
                    <a:lnL>
                      <a:noFill/>
                    </a:lnL>
                    <a:lnR>
                      <a:noFill/>
                    </a:lnR>
                    <a:lnT w="6350" cap="flat" cmpd="sng" algn="ctr">
                      <a:solidFill>
                        <a:srgbClr val="DAEEF3"/>
                      </a:solidFill>
                      <a:prstDash val="solid"/>
                      <a:round/>
                      <a:headEnd type="none" w="med" len="med"/>
                      <a:tailEnd type="none" w="med" len="med"/>
                    </a:lnT>
                    <a:lnB w="6350" cap="flat" cmpd="sng" algn="ctr">
                      <a:solidFill>
                        <a:srgbClr val="DAEEF3"/>
                      </a:solidFill>
                      <a:prstDash val="solid"/>
                      <a:round/>
                      <a:headEnd type="none" w="med" len="med"/>
                      <a:tailEnd type="none" w="med" len="med"/>
                    </a:lnB>
                  </a:tcPr>
                </a:tc>
                <a:tc>
                  <a:txBody>
                    <a:bodyPr/>
                    <a:lstStyle/>
                    <a:p>
                      <a:pPr algn="r" fontAlgn="b"/>
                      <a:r>
                        <a:rPr lang="en-US" sz="1600" b="0" i="0" u="none" strike="noStrike">
                          <a:solidFill>
                            <a:srgbClr val="002060"/>
                          </a:solidFill>
                          <a:effectLst/>
                          <a:latin typeface="Poppins Light "/>
                          <a:ea typeface="Cambria" panose="02040503050406030204" pitchFamily="18" charset="0"/>
                          <a:cs typeface="Poppins Light" panose="00000400000000000000" pitchFamily="2" charset="0"/>
                        </a:rPr>
                        <a:t>1%</a:t>
                      </a:r>
                    </a:p>
                  </a:txBody>
                  <a:tcPr marT="4379" marB="0" anchor="ctr">
                    <a:lnL>
                      <a:noFill/>
                    </a:lnL>
                    <a:lnR>
                      <a:noFill/>
                    </a:lnR>
                    <a:lnT w="6350" cap="flat" cmpd="sng" algn="ctr">
                      <a:solidFill>
                        <a:srgbClr val="DAEEF3"/>
                      </a:solidFill>
                      <a:prstDash val="solid"/>
                      <a:round/>
                      <a:headEnd type="none" w="med" len="med"/>
                      <a:tailEnd type="none" w="med" len="med"/>
                    </a:lnT>
                    <a:lnB w="6350" cap="flat" cmpd="sng" algn="ctr">
                      <a:solidFill>
                        <a:srgbClr val="DAEEF3"/>
                      </a:solidFill>
                      <a:prstDash val="solid"/>
                      <a:round/>
                      <a:headEnd type="none" w="med" len="med"/>
                      <a:tailEnd type="none" w="med" len="med"/>
                    </a:lnB>
                  </a:tcPr>
                </a:tc>
                <a:extLst>
                  <a:ext uri="{0D108BD9-81ED-4DB2-BD59-A6C34878D82A}">
                    <a16:rowId xmlns:a16="http://schemas.microsoft.com/office/drawing/2014/main" val="1713290424"/>
                  </a:ext>
                </a:extLst>
              </a:tr>
              <a:tr h="256442">
                <a:tc>
                  <a:txBody>
                    <a:bodyPr/>
                    <a:lstStyle/>
                    <a:p>
                      <a:pPr algn="l" fontAlgn="b"/>
                      <a:r>
                        <a:rPr lang="en-US" sz="1600" b="0" i="0" u="none" strike="noStrike">
                          <a:solidFill>
                            <a:srgbClr val="002060"/>
                          </a:solidFill>
                          <a:effectLst/>
                          <a:latin typeface="Poppins Light "/>
                          <a:ea typeface="Cambria" panose="02040503050406030204" pitchFamily="18" charset="0"/>
                          <a:cs typeface="Poppins Light" panose="00000400000000000000" pitchFamily="2" charset="0"/>
                        </a:rPr>
                        <a:t>Cereal Gluten</a:t>
                      </a:r>
                    </a:p>
                  </a:txBody>
                  <a:tcPr marT="4379" marB="0" anchor="ctr">
                    <a:lnL>
                      <a:noFill/>
                    </a:lnL>
                    <a:lnR>
                      <a:noFill/>
                    </a:lnR>
                    <a:lnT w="6350" cap="flat" cmpd="sng" algn="ctr">
                      <a:solidFill>
                        <a:srgbClr val="DAEEF3"/>
                      </a:solidFill>
                      <a:prstDash val="solid"/>
                      <a:round/>
                      <a:headEnd type="none" w="med" len="med"/>
                      <a:tailEnd type="none" w="med" len="med"/>
                    </a:lnT>
                    <a:lnB w="6350" cap="flat" cmpd="sng" algn="ctr">
                      <a:solidFill>
                        <a:srgbClr val="DAEEF3"/>
                      </a:solidFill>
                      <a:prstDash val="solid"/>
                      <a:round/>
                      <a:headEnd type="none" w="med" len="med"/>
                      <a:tailEnd type="none" w="med" len="med"/>
                    </a:lnB>
                  </a:tcPr>
                </a:tc>
                <a:tc>
                  <a:txBody>
                    <a:bodyPr/>
                    <a:lstStyle/>
                    <a:p>
                      <a:pPr algn="r" fontAlgn="b"/>
                      <a:r>
                        <a:rPr lang="en-US" sz="1600" b="0" i="0" u="none" strike="noStrike">
                          <a:solidFill>
                            <a:srgbClr val="002060"/>
                          </a:solidFill>
                          <a:effectLst/>
                          <a:latin typeface="Poppins Light "/>
                          <a:ea typeface="Cambria" panose="02040503050406030204" pitchFamily="18" charset="0"/>
                          <a:cs typeface="Poppins Light" panose="00000400000000000000" pitchFamily="2" charset="0"/>
                        </a:rPr>
                        <a:t>                                 25 </a:t>
                      </a:r>
                    </a:p>
                  </a:txBody>
                  <a:tcPr marT="4379" marB="0" anchor="ctr">
                    <a:lnL>
                      <a:noFill/>
                    </a:lnL>
                    <a:lnR>
                      <a:noFill/>
                    </a:lnR>
                    <a:lnT w="6350" cap="flat" cmpd="sng" algn="ctr">
                      <a:solidFill>
                        <a:srgbClr val="DAEEF3"/>
                      </a:solidFill>
                      <a:prstDash val="solid"/>
                      <a:round/>
                      <a:headEnd type="none" w="med" len="med"/>
                      <a:tailEnd type="none" w="med" len="med"/>
                    </a:lnT>
                    <a:lnB w="6350" cap="flat" cmpd="sng" algn="ctr">
                      <a:solidFill>
                        <a:srgbClr val="DAEEF3"/>
                      </a:solidFill>
                      <a:prstDash val="solid"/>
                      <a:round/>
                      <a:headEnd type="none" w="med" len="med"/>
                      <a:tailEnd type="none" w="med" len="med"/>
                    </a:lnB>
                  </a:tcPr>
                </a:tc>
                <a:tc>
                  <a:txBody>
                    <a:bodyPr/>
                    <a:lstStyle/>
                    <a:p>
                      <a:pPr algn="r" fontAlgn="b"/>
                      <a:r>
                        <a:rPr lang="en-US" sz="1600" b="0" i="0" u="none" strike="noStrike">
                          <a:solidFill>
                            <a:srgbClr val="002060"/>
                          </a:solidFill>
                          <a:effectLst/>
                          <a:latin typeface="Poppins Light "/>
                          <a:ea typeface="Cambria" panose="02040503050406030204" pitchFamily="18" charset="0"/>
                          <a:cs typeface="Poppins Light" panose="00000400000000000000" pitchFamily="2" charset="0"/>
                        </a:rPr>
                        <a:t>0%</a:t>
                      </a:r>
                    </a:p>
                  </a:txBody>
                  <a:tcPr marT="4379" marB="0" anchor="ctr">
                    <a:lnL>
                      <a:noFill/>
                    </a:lnL>
                    <a:lnR>
                      <a:noFill/>
                    </a:lnR>
                    <a:lnT w="6350" cap="flat" cmpd="sng" algn="ctr">
                      <a:solidFill>
                        <a:srgbClr val="DAEEF3"/>
                      </a:solidFill>
                      <a:prstDash val="solid"/>
                      <a:round/>
                      <a:headEnd type="none" w="med" len="med"/>
                      <a:tailEnd type="none" w="med" len="med"/>
                    </a:lnT>
                    <a:lnB w="6350" cap="flat" cmpd="sng" algn="ctr">
                      <a:solidFill>
                        <a:srgbClr val="DAEEF3"/>
                      </a:solidFill>
                      <a:prstDash val="solid"/>
                      <a:round/>
                      <a:headEnd type="none" w="med" len="med"/>
                      <a:tailEnd type="none" w="med" len="med"/>
                    </a:lnB>
                  </a:tcPr>
                </a:tc>
                <a:extLst>
                  <a:ext uri="{0D108BD9-81ED-4DB2-BD59-A6C34878D82A}">
                    <a16:rowId xmlns:a16="http://schemas.microsoft.com/office/drawing/2014/main" val="1190431138"/>
                  </a:ext>
                </a:extLst>
              </a:tr>
              <a:tr h="256442">
                <a:tc>
                  <a:txBody>
                    <a:bodyPr/>
                    <a:lstStyle/>
                    <a:p>
                      <a:pPr algn="l" fontAlgn="b"/>
                      <a:r>
                        <a:rPr lang="en-US" sz="1600" b="0" i="0" u="none" strike="noStrike">
                          <a:solidFill>
                            <a:srgbClr val="002060"/>
                          </a:solidFill>
                          <a:effectLst/>
                          <a:latin typeface="Poppins Light "/>
                          <a:ea typeface="Cambria" panose="02040503050406030204" pitchFamily="18" charset="0"/>
                          <a:cs typeface="Poppins Light" panose="00000400000000000000" pitchFamily="2" charset="0"/>
                        </a:rPr>
                        <a:t>Hemp Seed</a:t>
                      </a:r>
                    </a:p>
                  </a:txBody>
                  <a:tcPr marT="4379" marB="0" anchor="ctr">
                    <a:lnL>
                      <a:noFill/>
                    </a:lnL>
                    <a:lnR>
                      <a:noFill/>
                    </a:lnR>
                    <a:lnT w="6350" cap="flat" cmpd="sng" algn="ctr">
                      <a:solidFill>
                        <a:srgbClr val="DAEEF3"/>
                      </a:solidFill>
                      <a:prstDash val="solid"/>
                      <a:round/>
                      <a:headEnd type="none" w="med" len="med"/>
                      <a:tailEnd type="none" w="med" len="med"/>
                    </a:lnT>
                    <a:lnB w="6350" cap="flat" cmpd="sng" algn="ctr">
                      <a:solidFill>
                        <a:srgbClr val="DAEEF3"/>
                      </a:solidFill>
                      <a:prstDash val="solid"/>
                      <a:round/>
                      <a:headEnd type="none" w="med" len="med"/>
                      <a:tailEnd type="none" w="med" len="med"/>
                    </a:lnB>
                  </a:tcPr>
                </a:tc>
                <a:tc>
                  <a:txBody>
                    <a:bodyPr/>
                    <a:lstStyle/>
                    <a:p>
                      <a:pPr algn="r" fontAlgn="b"/>
                      <a:r>
                        <a:rPr lang="en-US" sz="1600" b="0" i="0" u="none" strike="noStrike">
                          <a:solidFill>
                            <a:srgbClr val="002060"/>
                          </a:solidFill>
                          <a:effectLst/>
                          <a:latin typeface="Poppins Light "/>
                          <a:ea typeface="Cambria" panose="02040503050406030204" pitchFamily="18" charset="0"/>
                          <a:cs typeface="Poppins Light" panose="00000400000000000000" pitchFamily="2" charset="0"/>
                        </a:rPr>
                        <a:t>                                 24 </a:t>
                      </a:r>
                    </a:p>
                  </a:txBody>
                  <a:tcPr marT="4379" marB="0" anchor="ctr">
                    <a:lnL>
                      <a:noFill/>
                    </a:lnL>
                    <a:lnR>
                      <a:noFill/>
                    </a:lnR>
                    <a:lnT w="6350" cap="flat" cmpd="sng" algn="ctr">
                      <a:solidFill>
                        <a:srgbClr val="DAEEF3"/>
                      </a:solidFill>
                      <a:prstDash val="solid"/>
                      <a:round/>
                      <a:headEnd type="none" w="med" len="med"/>
                      <a:tailEnd type="none" w="med" len="med"/>
                    </a:lnT>
                    <a:lnB w="6350" cap="flat" cmpd="sng" algn="ctr">
                      <a:solidFill>
                        <a:srgbClr val="DAEEF3"/>
                      </a:solidFill>
                      <a:prstDash val="solid"/>
                      <a:round/>
                      <a:headEnd type="none" w="med" len="med"/>
                      <a:tailEnd type="none" w="med" len="med"/>
                    </a:lnB>
                  </a:tcPr>
                </a:tc>
                <a:tc>
                  <a:txBody>
                    <a:bodyPr/>
                    <a:lstStyle/>
                    <a:p>
                      <a:pPr algn="r" fontAlgn="b"/>
                      <a:r>
                        <a:rPr lang="en-US" sz="1600" b="0" i="0" u="none" strike="noStrike" dirty="0">
                          <a:solidFill>
                            <a:srgbClr val="002060"/>
                          </a:solidFill>
                          <a:effectLst/>
                          <a:latin typeface="Poppins Light "/>
                          <a:ea typeface="Cambria" panose="02040503050406030204" pitchFamily="18" charset="0"/>
                          <a:cs typeface="Poppins Light" panose="00000400000000000000" pitchFamily="2" charset="0"/>
                        </a:rPr>
                        <a:t>0%</a:t>
                      </a:r>
                    </a:p>
                  </a:txBody>
                  <a:tcPr marT="4379" marB="0" anchor="ctr">
                    <a:lnL>
                      <a:noFill/>
                    </a:lnL>
                    <a:lnR>
                      <a:noFill/>
                    </a:lnR>
                    <a:lnT w="6350" cap="flat" cmpd="sng" algn="ctr">
                      <a:solidFill>
                        <a:srgbClr val="DAEEF3"/>
                      </a:solidFill>
                      <a:prstDash val="solid"/>
                      <a:round/>
                      <a:headEnd type="none" w="med" len="med"/>
                      <a:tailEnd type="none" w="med" len="med"/>
                    </a:lnT>
                    <a:lnB w="6350" cap="flat" cmpd="sng" algn="ctr">
                      <a:solidFill>
                        <a:srgbClr val="DAEEF3"/>
                      </a:solidFill>
                      <a:prstDash val="solid"/>
                      <a:round/>
                      <a:headEnd type="none" w="med" len="med"/>
                      <a:tailEnd type="none" w="med" len="med"/>
                    </a:lnB>
                  </a:tcPr>
                </a:tc>
                <a:extLst>
                  <a:ext uri="{0D108BD9-81ED-4DB2-BD59-A6C34878D82A}">
                    <a16:rowId xmlns:a16="http://schemas.microsoft.com/office/drawing/2014/main" val="1950422606"/>
                  </a:ext>
                </a:extLst>
              </a:tr>
              <a:tr h="256442">
                <a:tc>
                  <a:txBody>
                    <a:bodyPr/>
                    <a:lstStyle/>
                    <a:p>
                      <a:pPr algn="l" fontAlgn="b"/>
                      <a:r>
                        <a:rPr lang="en-US" sz="1600" b="0" i="0" u="none" strike="noStrike">
                          <a:solidFill>
                            <a:srgbClr val="002060"/>
                          </a:solidFill>
                          <a:effectLst/>
                          <a:latin typeface="Poppins Light "/>
                          <a:ea typeface="Cambria" panose="02040503050406030204" pitchFamily="18" charset="0"/>
                          <a:cs typeface="Poppins Light" panose="00000400000000000000" pitchFamily="2" charset="0"/>
                        </a:rPr>
                        <a:t>Quinoa</a:t>
                      </a:r>
                    </a:p>
                  </a:txBody>
                  <a:tcPr marT="4379" marB="0" anchor="ctr">
                    <a:lnL>
                      <a:noFill/>
                    </a:lnL>
                    <a:lnR>
                      <a:noFill/>
                    </a:lnR>
                    <a:lnT w="6350" cap="flat" cmpd="sng" algn="ctr">
                      <a:solidFill>
                        <a:srgbClr val="DAEEF3"/>
                      </a:solidFill>
                      <a:prstDash val="solid"/>
                      <a:round/>
                      <a:headEnd type="none" w="med" len="med"/>
                      <a:tailEnd type="none" w="med" len="med"/>
                    </a:lnT>
                    <a:lnB w="6350" cap="flat" cmpd="sng" algn="ctr">
                      <a:solidFill>
                        <a:srgbClr val="DAEEF3"/>
                      </a:solidFill>
                      <a:prstDash val="solid"/>
                      <a:round/>
                      <a:headEnd type="none" w="med" len="med"/>
                      <a:tailEnd type="none" w="med" len="med"/>
                    </a:lnB>
                  </a:tcPr>
                </a:tc>
                <a:tc>
                  <a:txBody>
                    <a:bodyPr/>
                    <a:lstStyle/>
                    <a:p>
                      <a:pPr algn="r" fontAlgn="b"/>
                      <a:r>
                        <a:rPr lang="en-US" sz="1600" b="0" i="0" u="none" strike="noStrike">
                          <a:solidFill>
                            <a:srgbClr val="002060"/>
                          </a:solidFill>
                          <a:effectLst/>
                          <a:latin typeface="Poppins Light "/>
                          <a:ea typeface="Cambria" panose="02040503050406030204" pitchFamily="18" charset="0"/>
                          <a:cs typeface="Poppins Light" panose="00000400000000000000" pitchFamily="2" charset="0"/>
                        </a:rPr>
                        <a:t>                                 19 </a:t>
                      </a:r>
                    </a:p>
                  </a:txBody>
                  <a:tcPr marT="4379" marB="0" anchor="ctr">
                    <a:lnL>
                      <a:noFill/>
                    </a:lnL>
                    <a:lnR>
                      <a:noFill/>
                    </a:lnR>
                    <a:lnT w="6350" cap="flat" cmpd="sng" algn="ctr">
                      <a:solidFill>
                        <a:srgbClr val="DAEEF3"/>
                      </a:solidFill>
                      <a:prstDash val="solid"/>
                      <a:round/>
                      <a:headEnd type="none" w="med" len="med"/>
                      <a:tailEnd type="none" w="med" len="med"/>
                    </a:lnT>
                    <a:lnB w="6350" cap="flat" cmpd="sng" algn="ctr">
                      <a:solidFill>
                        <a:srgbClr val="DAEEF3"/>
                      </a:solidFill>
                      <a:prstDash val="solid"/>
                      <a:round/>
                      <a:headEnd type="none" w="med" len="med"/>
                      <a:tailEnd type="none" w="med" len="med"/>
                    </a:lnB>
                  </a:tcPr>
                </a:tc>
                <a:tc>
                  <a:txBody>
                    <a:bodyPr/>
                    <a:lstStyle/>
                    <a:p>
                      <a:pPr algn="r" fontAlgn="b"/>
                      <a:r>
                        <a:rPr lang="en-US" sz="1600" b="0" i="0" u="none" strike="noStrike">
                          <a:solidFill>
                            <a:srgbClr val="002060"/>
                          </a:solidFill>
                          <a:effectLst/>
                          <a:latin typeface="Poppins Light "/>
                          <a:ea typeface="Cambria" panose="02040503050406030204" pitchFamily="18" charset="0"/>
                          <a:cs typeface="Poppins Light" panose="00000400000000000000" pitchFamily="2" charset="0"/>
                        </a:rPr>
                        <a:t>0%</a:t>
                      </a:r>
                    </a:p>
                  </a:txBody>
                  <a:tcPr marT="4379" marB="0" anchor="ctr">
                    <a:lnL>
                      <a:noFill/>
                    </a:lnL>
                    <a:lnR>
                      <a:noFill/>
                    </a:lnR>
                    <a:lnT w="6350" cap="flat" cmpd="sng" algn="ctr">
                      <a:solidFill>
                        <a:srgbClr val="DAEEF3"/>
                      </a:solidFill>
                      <a:prstDash val="solid"/>
                      <a:round/>
                      <a:headEnd type="none" w="med" len="med"/>
                      <a:tailEnd type="none" w="med" len="med"/>
                    </a:lnT>
                    <a:lnB w="6350" cap="flat" cmpd="sng" algn="ctr">
                      <a:solidFill>
                        <a:srgbClr val="DAEEF3"/>
                      </a:solidFill>
                      <a:prstDash val="solid"/>
                      <a:round/>
                      <a:headEnd type="none" w="med" len="med"/>
                      <a:tailEnd type="none" w="med" len="med"/>
                    </a:lnB>
                  </a:tcPr>
                </a:tc>
                <a:extLst>
                  <a:ext uri="{0D108BD9-81ED-4DB2-BD59-A6C34878D82A}">
                    <a16:rowId xmlns:a16="http://schemas.microsoft.com/office/drawing/2014/main" val="2940049285"/>
                  </a:ext>
                </a:extLst>
              </a:tr>
              <a:tr h="256442">
                <a:tc>
                  <a:txBody>
                    <a:bodyPr/>
                    <a:lstStyle/>
                    <a:p>
                      <a:pPr algn="l" fontAlgn="b"/>
                      <a:r>
                        <a:rPr lang="en-US" sz="1600" b="0" i="0" u="none" strike="noStrike">
                          <a:solidFill>
                            <a:srgbClr val="002060"/>
                          </a:solidFill>
                          <a:effectLst/>
                          <a:latin typeface="Poppins Light "/>
                          <a:ea typeface="Cambria" panose="02040503050406030204" pitchFamily="18" charset="0"/>
                          <a:cs typeface="Poppins Light" panose="00000400000000000000" pitchFamily="2" charset="0"/>
                        </a:rPr>
                        <a:t>Pine Nut</a:t>
                      </a:r>
                    </a:p>
                  </a:txBody>
                  <a:tcPr marT="4379" marB="0" anchor="ctr">
                    <a:lnL>
                      <a:noFill/>
                    </a:lnL>
                    <a:lnR>
                      <a:noFill/>
                    </a:lnR>
                    <a:lnT w="6350" cap="flat" cmpd="sng" algn="ctr">
                      <a:solidFill>
                        <a:srgbClr val="DAEEF3"/>
                      </a:solidFill>
                      <a:prstDash val="solid"/>
                      <a:round/>
                      <a:headEnd type="none" w="med" len="med"/>
                      <a:tailEnd type="none" w="med" len="med"/>
                    </a:lnT>
                    <a:lnB w="6350" cap="flat" cmpd="sng" algn="ctr">
                      <a:solidFill>
                        <a:srgbClr val="DAEEF3"/>
                      </a:solidFill>
                      <a:prstDash val="solid"/>
                      <a:round/>
                      <a:headEnd type="none" w="med" len="med"/>
                      <a:tailEnd type="none" w="med" len="med"/>
                    </a:lnB>
                  </a:tcPr>
                </a:tc>
                <a:tc>
                  <a:txBody>
                    <a:bodyPr/>
                    <a:lstStyle/>
                    <a:p>
                      <a:pPr algn="r" fontAlgn="b"/>
                      <a:r>
                        <a:rPr lang="en-US" sz="1600" b="0" i="0" u="none" strike="noStrike">
                          <a:solidFill>
                            <a:srgbClr val="002060"/>
                          </a:solidFill>
                          <a:effectLst/>
                          <a:latin typeface="Poppins Light "/>
                          <a:ea typeface="Cambria" panose="02040503050406030204" pitchFamily="18" charset="0"/>
                          <a:cs typeface="Poppins Light" panose="00000400000000000000" pitchFamily="2" charset="0"/>
                        </a:rPr>
                        <a:t>                                 15 </a:t>
                      </a:r>
                    </a:p>
                  </a:txBody>
                  <a:tcPr marT="4379" marB="0" anchor="ctr">
                    <a:lnL>
                      <a:noFill/>
                    </a:lnL>
                    <a:lnR>
                      <a:noFill/>
                    </a:lnR>
                    <a:lnT w="6350" cap="flat" cmpd="sng" algn="ctr">
                      <a:solidFill>
                        <a:srgbClr val="DAEEF3"/>
                      </a:solidFill>
                      <a:prstDash val="solid"/>
                      <a:round/>
                      <a:headEnd type="none" w="med" len="med"/>
                      <a:tailEnd type="none" w="med" len="med"/>
                    </a:lnT>
                    <a:lnB w="6350" cap="flat" cmpd="sng" algn="ctr">
                      <a:solidFill>
                        <a:srgbClr val="DAEEF3"/>
                      </a:solidFill>
                      <a:prstDash val="solid"/>
                      <a:round/>
                      <a:headEnd type="none" w="med" len="med"/>
                      <a:tailEnd type="none" w="med" len="med"/>
                    </a:lnB>
                  </a:tcPr>
                </a:tc>
                <a:tc>
                  <a:txBody>
                    <a:bodyPr/>
                    <a:lstStyle/>
                    <a:p>
                      <a:pPr algn="r" fontAlgn="b"/>
                      <a:r>
                        <a:rPr lang="en-US" sz="1600" b="0" i="0" u="none" strike="noStrike">
                          <a:solidFill>
                            <a:srgbClr val="002060"/>
                          </a:solidFill>
                          <a:effectLst/>
                          <a:latin typeface="Poppins Light "/>
                          <a:ea typeface="Cambria" panose="02040503050406030204" pitchFamily="18" charset="0"/>
                          <a:cs typeface="Poppins Light" panose="00000400000000000000" pitchFamily="2" charset="0"/>
                        </a:rPr>
                        <a:t>0%</a:t>
                      </a:r>
                    </a:p>
                  </a:txBody>
                  <a:tcPr marT="4379" marB="0" anchor="ctr">
                    <a:lnL>
                      <a:noFill/>
                    </a:lnL>
                    <a:lnR>
                      <a:noFill/>
                    </a:lnR>
                    <a:lnT w="6350" cap="flat" cmpd="sng" algn="ctr">
                      <a:solidFill>
                        <a:srgbClr val="DAEEF3"/>
                      </a:solidFill>
                      <a:prstDash val="solid"/>
                      <a:round/>
                      <a:headEnd type="none" w="med" len="med"/>
                      <a:tailEnd type="none" w="med" len="med"/>
                    </a:lnT>
                    <a:lnB w="6350" cap="flat" cmpd="sng" algn="ctr">
                      <a:solidFill>
                        <a:srgbClr val="DAEEF3"/>
                      </a:solidFill>
                      <a:prstDash val="solid"/>
                      <a:round/>
                      <a:headEnd type="none" w="med" len="med"/>
                      <a:tailEnd type="none" w="med" len="med"/>
                    </a:lnB>
                  </a:tcPr>
                </a:tc>
                <a:extLst>
                  <a:ext uri="{0D108BD9-81ED-4DB2-BD59-A6C34878D82A}">
                    <a16:rowId xmlns:a16="http://schemas.microsoft.com/office/drawing/2014/main" val="313172942"/>
                  </a:ext>
                </a:extLst>
              </a:tr>
              <a:tr h="256442">
                <a:tc>
                  <a:txBody>
                    <a:bodyPr/>
                    <a:lstStyle/>
                    <a:p>
                      <a:pPr algn="l" fontAlgn="b"/>
                      <a:r>
                        <a:rPr lang="en-US" sz="1600" b="0" i="0" u="none" strike="noStrike">
                          <a:solidFill>
                            <a:srgbClr val="002060"/>
                          </a:solidFill>
                          <a:effectLst/>
                          <a:latin typeface="Poppins Light "/>
                          <a:ea typeface="Cambria" panose="02040503050406030204" pitchFamily="18" charset="0"/>
                          <a:cs typeface="Poppins Light" panose="00000400000000000000" pitchFamily="2" charset="0"/>
                        </a:rPr>
                        <a:t>Sorghum</a:t>
                      </a:r>
                    </a:p>
                  </a:txBody>
                  <a:tcPr marT="4379" marB="0" anchor="ctr">
                    <a:lnL>
                      <a:noFill/>
                    </a:lnL>
                    <a:lnR>
                      <a:noFill/>
                    </a:lnR>
                    <a:lnT w="6350" cap="flat" cmpd="sng" algn="ctr">
                      <a:solidFill>
                        <a:srgbClr val="DAEEF3"/>
                      </a:solidFill>
                      <a:prstDash val="solid"/>
                      <a:round/>
                      <a:headEnd type="none" w="med" len="med"/>
                      <a:tailEnd type="none" w="med" len="med"/>
                    </a:lnT>
                    <a:lnB w="6350" cap="flat" cmpd="sng" algn="ctr">
                      <a:solidFill>
                        <a:srgbClr val="DAEEF3"/>
                      </a:solidFill>
                      <a:prstDash val="solid"/>
                      <a:round/>
                      <a:headEnd type="none" w="med" len="med"/>
                      <a:tailEnd type="none" w="med" len="med"/>
                    </a:lnB>
                  </a:tcPr>
                </a:tc>
                <a:tc>
                  <a:txBody>
                    <a:bodyPr/>
                    <a:lstStyle/>
                    <a:p>
                      <a:pPr algn="r" fontAlgn="b"/>
                      <a:r>
                        <a:rPr lang="en-US" sz="1600" b="0" i="0" u="none" strike="noStrike">
                          <a:solidFill>
                            <a:srgbClr val="002060"/>
                          </a:solidFill>
                          <a:effectLst/>
                          <a:latin typeface="Poppins Light "/>
                          <a:ea typeface="Cambria" panose="02040503050406030204" pitchFamily="18" charset="0"/>
                          <a:cs typeface="Poppins Light" panose="00000400000000000000" pitchFamily="2" charset="0"/>
                        </a:rPr>
                        <a:t>                                 14 </a:t>
                      </a:r>
                    </a:p>
                  </a:txBody>
                  <a:tcPr marT="4379" marB="0" anchor="ctr">
                    <a:lnL>
                      <a:noFill/>
                    </a:lnL>
                    <a:lnR>
                      <a:noFill/>
                    </a:lnR>
                    <a:lnT w="6350" cap="flat" cmpd="sng" algn="ctr">
                      <a:solidFill>
                        <a:srgbClr val="DAEEF3"/>
                      </a:solidFill>
                      <a:prstDash val="solid"/>
                      <a:round/>
                      <a:headEnd type="none" w="med" len="med"/>
                      <a:tailEnd type="none" w="med" len="med"/>
                    </a:lnT>
                    <a:lnB w="6350" cap="flat" cmpd="sng" algn="ctr">
                      <a:solidFill>
                        <a:srgbClr val="DAEEF3"/>
                      </a:solidFill>
                      <a:prstDash val="solid"/>
                      <a:round/>
                      <a:headEnd type="none" w="med" len="med"/>
                      <a:tailEnd type="none" w="med" len="med"/>
                    </a:lnB>
                  </a:tcPr>
                </a:tc>
                <a:tc>
                  <a:txBody>
                    <a:bodyPr/>
                    <a:lstStyle/>
                    <a:p>
                      <a:pPr algn="r" fontAlgn="b"/>
                      <a:r>
                        <a:rPr lang="en-US" sz="1600" b="0" i="0" u="none" strike="noStrike">
                          <a:solidFill>
                            <a:srgbClr val="002060"/>
                          </a:solidFill>
                          <a:effectLst/>
                          <a:latin typeface="Poppins Light "/>
                          <a:ea typeface="Cambria" panose="02040503050406030204" pitchFamily="18" charset="0"/>
                          <a:cs typeface="Poppins Light" panose="00000400000000000000" pitchFamily="2" charset="0"/>
                        </a:rPr>
                        <a:t>0%</a:t>
                      </a:r>
                    </a:p>
                  </a:txBody>
                  <a:tcPr marT="4379" marB="0" anchor="ctr">
                    <a:lnL>
                      <a:noFill/>
                    </a:lnL>
                    <a:lnR>
                      <a:noFill/>
                    </a:lnR>
                    <a:lnT w="6350" cap="flat" cmpd="sng" algn="ctr">
                      <a:solidFill>
                        <a:srgbClr val="DAEEF3"/>
                      </a:solidFill>
                      <a:prstDash val="solid"/>
                      <a:round/>
                      <a:headEnd type="none" w="med" len="med"/>
                      <a:tailEnd type="none" w="med" len="med"/>
                    </a:lnT>
                    <a:lnB w="6350" cap="flat" cmpd="sng" algn="ctr">
                      <a:solidFill>
                        <a:srgbClr val="DAEEF3"/>
                      </a:solidFill>
                      <a:prstDash val="solid"/>
                      <a:round/>
                      <a:headEnd type="none" w="med" len="med"/>
                      <a:tailEnd type="none" w="med" len="med"/>
                    </a:lnB>
                  </a:tcPr>
                </a:tc>
                <a:extLst>
                  <a:ext uri="{0D108BD9-81ED-4DB2-BD59-A6C34878D82A}">
                    <a16:rowId xmlns:a16="http://schemas.microsoft.com/office/drawing/2014/main" val="2716540840"/>
                  </a:ext>
                </a:extLst>
              </a:tr>
              <a:tr h="256442">
                <a:tc>
                  <a:txBody>
                    <a:bodyPr/>
                    <a:lstStyle/>
                    <a:p>
                      <a:pPr algn="l" fontAlgn="b"/>
                      <a:r>
                        <a:rPr lang="en-US" sz="1600" b="0" i="0" u="none" strike="noStrike">
                          <a:solidFill>
                            <a:srgbClr val="002060"/>
                          </a:solidFill>
                          <a:effectLst/>
                          <a:latin typeface="Poppins Light "/>
                          <a:ea typeface="Cambria" panose="02040503050406030204" pitchFamily="18" charset="0"/>
                          <a:cs typeface="Poppins Light" panose="00000400000000000000" pitchFamily="2" charset="0"/>
                        </a:rPr>
                        <a:t>Malt</a:t>
                      </a:r>
                    </a:p>
                  </a:txBody>
                  <a:tcPr marT="4379" marB="0" anchor="ctr">
                    <a:lnL>
                      <a:noFill/>
                    </a:lnL>
                    <a:lnR>
                      <a:noFill/>
                    </a:lnR>
                    <a:lnT w="6350" cap="flat" cmpd="sng" algn="ctr">
                      <a:solidFill>
                        <a:srgbClr val="DAEEF3"/>
                      </a:solidFill>
                      <a:prstDash val="solid"/>
                      <a:round/>
                      <a:headEnd type="none" w="med" len="med"/>
                      <a:tailEnd type="none" w="med" len="med"/>
                    </a:lnT>
                    <a:lnB w="6350" cap="flat" cmpd="sng" algn="ctr">
                      <a:solidFill>
                        <a:srgbClr val="DAEEF3"/>
                      </a:solidFill>
                      <a:prstDash val="solid"/>
                      <a:round/>
                      <a:headEnd type="none" w="med" len="med"/>
                      <a:tailEnd type="none" w="med" len="med"/>
                    </a:lnB>
                  </a:tcPr>
                </a:tc>
                <a:tc>
                  <a:txBody>
                    <a:bodyPr/>
                    <a:lstStyle/>
                    <a:p>
                      <a:pPr algn="r" fontAlgn="b"/>
                      <a:r>
                        <a:rPr lang="en-US" sz="1600" b="0" i="0" u="none" strike="noStrike">
                          <a:solidFill>
                            <a:srgbClr val="002060"/>
                          </a:solidFill>
                          <a:effectLst/>
                          <a:latin typeface="Poppins Light "/>
                          <a:ea typeface="Cambria" panose="02040503050406030204" pitchFamily="18" charset="0"/>
                          <a:cs typeface="Poppins Light" panose="00000400000000000000" pitchFamily="2" charset="0"/>
                        </a:rPr>
                        <a:t>                                 14 </a:t>
                      </a:r>
                    </a:p>
                  </a:txBody>
                  <a:tcPr marT="4379" marB="0" anchor="ctr">
                    <a:lnL>
                      <a:noFill/>
                    </a:lnL>
                    <a:lnR>
                      <a:noFill/>
                    </a:lnR>
                    <a:lnT w="6350" cap="flat" cmpd="sng" algn="ctr">
                      <a:solidFill>
                        <a:srgbClr val="DAEEF3"/>
                      </a:solidFill>
                      <a:prstDash val="solid"/>
                      <a:round/>
                      <a:headEnd type="none" w="med" len="med"/>
                      <a:tailEnd type="none" w="med" len="med"/>
                    </a:lnT>
                    <a:lnB w="6350" cap="flat" cmpd="sng" algn="ctr">
                      <a:solidFill>
                        <a:srgbClr val="DAEEF3"/>
                      </a:solidFill>
                      <a:prstDash val="solid"/>
                      <a:round/>
                      <a:headEnd type="none" w="med" len="med"/>
                      <a:tailEnd type="none" w="med" len="med"/>
                    </a:lnB>
                  </a:tcPr>
                </a:tc>
                <a:tc>
                  <a:txBody>
                    <a:bodyPr/>
                    <a:lstStyle/>
                    <a:p>
                      <a:pPr algn="r" fontAlgn="b"/>
                      <a:r>
                        <a:rPr lang="en-US" sz="1600" b="0" i="0" u="none" strike="noStrike" dirty="0">
                          <a:solidFill>
                            <a:srgbClr val="002060"/>
                          </a:solidFill>
                          <a:effectLst/>
                          <a:latin typeface="Poppins Light "/>
                          <a:ea typeface="Cambria" panose="02040503050406030204" pitchFamily="18" charset="0"/>
                          <a:cs typeface="Poppins Light" panose="00000400000000000000" pitchFamily="2" charset="0"/>
                        </a:rPr>
                        <a:t>0%</a:t>
                      </a:r>
                    </a:p>
                  </a:txBody>
                  <a:tcPr marT="4379" marB="0" anchor="ctr">
                    <a:lnL>
                      <a:noFill/>
                    </a:lnL>
                    <a:lnR>
                      <a:noFill/>
                    </a:lnR>
                    <a:lnT w="6350" cap="flat" cmpd="sng" algn="ctr">
                      <a:solidFill>
                        <a:srgbClr val="DAEEF3"/>
                      </a:solidFill>
                      <a:prstDash val="solid"/>
                      <a:round/>
                      <a:headEnd type="none" w="med" len="med"/>
                      <a:tailEnd type="none" w="med" len="med"/>
                    </a:lnT>
                    <a:lnB w="6350" cap="flat" cmpd="sng" algn="ctr">
                      <a:solidFill>
                        <a:srgbClr val="DAEEF3"/>
                      </a:solidFill>
                      <a:prstDash val="solid"/>
                      <a:round/>
                      <a:headEnd type="none" w="med" len="med"/>
                      <a:tailEnd type="none" w="med" len="med"/>
                    </a:lnB>
                  </a:tcPr>
                </a:tc>
                <a:extLst>
                  <a:ext uri="{0D108BD9-81ED-4DB2-BD59-A6C34878D82A}">
                    <a16:rowId xmlns:a16="http://schemas.microsoft.com/office/drawing/2014/main" val="1032698117"/>
                  </a:ext>
                </a:extLst>
              </a:tr>
              <a:tr h="256442">
                <a:tc>
                  <a:txBody>
                    <a:bodyPr/>
                    <a:lstStyle/>
                    <a:p>
                      <a:pPr algn="l" fontAlgn="b"/>
                      <a:r>
                        <a:rPr lang="en-US" sz="1600" b="0" i="0" u="none" strike="noStrike">
                          <a:solidFill>
                            <a:srgbClr val="002060"/>
                          </a:solidFill>
                          <a:effectLst/>
                          <a:latin typeface="Poppins Light "/>
                          <a:ea typeface="Cambria" panose="02040503050406030204" pitchFamily="18" charset="0"/>
                          <a:cs typeface="Poppins Light" panose="00000400000000000000" pitchFamily="2" charset="0"/>
                        </a:rPr>
                        <a:t>Millet</a:t>
                      </a:r>
                    </a:p>
                  </a:txBody>
                  <a:tcPr marT="4379" marB="0" anchor="ctr">
                    <a:lnL>
                      <a:noFill/>
                    </a:lnL>
                    <a:lnR>
                      <a:noFill/>
                    </a:lnR>
                    <a:lnT w="6350" cap="flat" cmpd="sng" algn="ctr">
                      <a:solidFill>
                        <a:srgbClr val="DAEEF3"/>
                      </a:solidFill>
                      <a:prstDash val="solid"/>
                      <a:round/>
                      <a:headEnd type="none" w="med" len="med"/>
                      <a:tailEnd type="none" w="med" len="med"/>
                    </a:lnT>
                    <a:lnB w="6350" cap="flat" cmpd="sng" algn="ctr">
                      <a:solidFill>
                        <a:srgbClr val="DAEEF3"/>
                      </a:solidFill>
                      <a:prstDash val="solid"/>
                      <a:round/>
                      <a:headEnd type="none" w="med" len="med"/>
                      <a:tailEnd type="none" w="med" len="med"/>
                    </a:lnB>
                  </a:tcPr>
                </a:tc>
                <a:tc>
                  <a:txBody>
                    <a:bodyPr/>
                    <a:lstStyle/>
                    <a:p>
                      <a:pPr algn="r" fontAlgn="b"/>
                      <a:r>
                        <a:rPr lang="en-US" sz="1600" b="0" i="0" u="none" strike="noStrike">
                          <a:solidFill>
                            <a:srgbClr val="002060"/>
                          </a:solidFill>
                          <a:effectLst/>
                          <a:latin typeface="Poppins Light "/>
                          <a:ea typeface="Cambria" panose="02040503050406030204" pitchFamily="18" charset="0"/>
                          <a:cs typeface="Poppins Light" panose="00000400000000000000" pitchFamily="2" charset="0"/>
                        </a:rPr>
                        <a:t>                                 14 </a:t>
                      </a:r>
                    </a:p>
                  </a:txBody>
                  <a:tcPr marT="4379" marB="0" anchor="ctr">
                    <a:lnL>
                      <a:noFill/>
                    </a:lnL>
                    <a:lnR>
                      <a:noFill/>
                    </a:lnR>
                    <a:lnT w="6350" cap="flat" cmpd="sng" algn="ctr">
                      <a:solidFill>
                        <a:srgbClr val="DAEEF3"/>
                      </a:solidFill>
                      <a:prstDash val="solid"/>
                      <a:round/>
                      <a:headEnd type="none" w="med" len="med"/>
                      <a:tailEnd type="none" w="med" len="med"/>
                    </a:lnT>
                    <a:lnB w="6350" cap="flat" cmpd="sng" algn="ctr">
                      <a:solidFill>
                        <a:srgbClr val="DAEEF3"/>
                      </a:solidFill>
                      <a:prstDash val="solid"/>
                      <a:round/>
                      <a:headEnd type="none" w="med" len="med"/>
                      <a:tailEnd type="none" w="med" len="med"/>
                    </a:lnB>
                  </a:tcPr>
                </a:tc>
                <a:tc>
                  <a:txBody>
                    <a:bodyPr/>
                    <a:lstStyle/>
                    <a:p>
                      <a:pPr algn="r" fontAlgn="b"/>
                      <a:r>
                        <a:rPr lang="en-US" sz="1600" b="0" i="0" u="none" strike="noStrike" dirty="0">
                          <a:solidFill>
                            <a:srgbClr val="002060"/>
                          </a:solidFill>
                          <a:effectLst/>
                          <a:latin typeface="Poppins Light "/>
                          <a:ea typeface="Cambria" panose="02040503050406030204" pitchFamily="18" charset="0"/>
                          <a:cs typeface="Poppins Light" panose="00000400000000000000" pitchFamily="2" charset="0"/>
                        </a:rPr>
                        <a:t>0%</a:t>
                      </a:r>
                    </a:p>
                  </a:txBody>
                  <a:tcPr marT="4379" marB="0" anchor="ctr">
                    <a:lnL>
                      <a:noFill/>
                    </a:lnL>
                    <a:lnR>
                      <a:noFill/>
                    </a:lnR>
                    <a:lnT w="6350" cap="flat" cmpd="sng" algn="ctr">
                      <a:solidFill>
                        <a:srgbClr val="DAEEF3"/>
                      </a:solidFill>
                      <a:prstDash val="solid"/>
                      <a:round/>
                      <a:headEnd type="none" w="med" len="med"/>
                      <a:tailEnd type="none" w="med" len="med"/>
                    </a:lnT>
                    <a:lnB w="6350" cap="flat" cmpd="sng" algn="ctr">
                      <a:solidFill>
                        <a:srgbClr val="DAEEF3"/>
                      </a:solidFill>
                      <a:prstDash val="solid"/>
                      <a:round/>
                      <a:headEnd type="none" w="med" len="med"/>
                      <a:tailEnd type="none" w="med" len="med"/>
                    </a:lnB>
                  </a:tcPr>
                </a:tc>
                <a:extLst>
                  <a:ext uri="{0D108BD9-81ED-4DB2-BD59-A6C34878D82A}">
                    <a16:rowId xmlns:a16="http://schemas.microsoft.com/office/drawing/2014/main" val="3896334864"/>
                  </a:ext>
                </a:extLst>
              </a:tr>
              <a:tr h="256442">
                <a:tc>
                  <a:txBody>
                    <a:bodyPr/>
                    <a:lstStyle/>
                    <a:p>
                      <a:pPr algn="l" fontAlgn="b"/>
                      <a:r>
                        <a:rPr lang="en-US" sz="1600" b="0" i="0" u="none" strike="noStrike">
                          <a:solidFill>
                            <a:srgbClr val="002060"/>
                          </a:solidFill>
                          <a:effectLst/>
                          <a:latin typeface="Poppins Light "/>
                          <a:ea typeface="Cambria" panose="02040503050406030204" pitchFamily="18" charset="0"/>
                          <a:cs typeface="Poppins Light" panose="00000400000000000000" pitchFamily="2" charset="0"/>
                        </a:rPr>
                        <a:t>Buckwheat</a:t>
                      </a:r>
                    </a:p>
                  </a:txBody>
                  <a:tcPr marT="4379" marB="0" anchor="ctr">
                    <a:lnL>
                      <a:noFill/>
                    </a:lnL>
                    <a:lnR>
                      <a:noFill/>
                    </a:lnR>
                    <a:lnT w="6350" cap="flat" cmpd="sng" algn="ctr">
                      <a:solidFill>
                        <a:srgbClr val="DAEEF3"/>
                      </a:solidFill>
                      <a:prstDash val="solid"/>
                      <a:round/>
                      <a:headEnd type="none" w="med" len="med"/>
                      <a:tailEnd type="none" w="med" len="med"/>
                    </a:lnT>
                    <a:lnB w="6350" cap="flat" cmpd="sng" algn="ctr">
                      <a:solidFill>
                        <a:srgbClr val="DAEEF3"/>
                      </a:solidFill>
                      <a:prstDash val="solid"/>
                      <a:round/>
                      <a:headEnd type="none" w="med" len="med"/>
                      <a:tailEnd type="none" w="med" len="med"/>
                    </a:lnB>
                  </a:tcPr>
                </a:tc>
                <a:tc>
                  <a:txBody>
                    <a:bodyPr/>
                    <a:lstStyle/>
                    <a:p>
                      <a:pPr algn="r" fontAlgn="b"/>
                      <a:r>
                        <a:rPr lang="en-US" sz="1600" b="0" i="0" u="none" strike="noStrike">
                          <a:solidFill>
                            <a:srgbClr val="002060"/>
                          </a:solidFill>
                          <a:effectLst/>
                          <a:latin typeface="Poppins Light "/>
                          <a:ea typeface="Cambria" panose="02040503050406030204" pitchFamily="18" charset="0"/>
                          <a:cs typeface="Poppins Light" panose="00000400000000000000" pitchFamily="2" charset="0"/>
                        </a:rPr>
                        <a:t>                                 13 </a:t>
                      </a:r>
                    </a:p>
                  </a:txBody>
                  <a:tcPr marT="4379" marB="0" anchor="ctr">
                    <a:lnL>
                      <a:noFill/>
                    </a:lnL>
                    <a:lnR>
                      <a:noFill/>
                    </a:lnR>
                    <a:lnT w="6350" cap="flat" cmpd="sng" algn="ctr">
                      <a:solidFill>
                        <a:srgbClr val="DAEEF3"/>
                      </a:solidFill>
                      <a:prstDash val="solid"/>
                      <a:round/>
                      <a:headEnd type="none" w="med" len="med"/>
                      <a:tailEnd type="none" w="med" len="med"/>
                    </a:lnT>
                    <a:lnB w="6350" cap="flat" cmpd="sng" algn="ctr">
                      <a:solidFill>
                        <a:srgbClr val="DAEEF3"/>
                      </a:solidFill>
                      <a:prstDash val="solid"/>
                      <a:round/>
                      <a:headEnd type="none" w="med" len="med"/>
                      <a:tailEnd type="none" w="med" len="med"/>
                    </a:lnB>
                  </a:tcPr>
                </a:tc>
                <a:tc>
                  <a:txBody>
                    <a:bodyPr/>
                    <a:lstStyle/>
                    <a:p>
                      <a:pPr algn="r" fontAlgn="b"/>
                      <a:r>
                        <a:rPr lang="en-US" sz="1600" b="0" i="0" u="none" strike="noStrike" dirty="0">
                          <a:solidFill>
                            <a:srgbClr val="002060"/>
                          </a:solidFill>
                          <a:effectLst/>
                          <a:latin typeface="Poppins Light "/>
                          <a:ea typeface="Cambria" panose="02040503050406030204" pitchFamily="18" charset="0"/>
                          <a:cs typeface="Poppins Light" panose="00000400000000000000" pitchFamily="2" charset="0"/>
                        </a:rPr>
                        <a:t>0%</a:t>
                      </a:r>
                    </a:p>
                  </a:txBody>
                  <a:tcPr marT="4379" marB="0" anchor="ctr">
                    <a:lnL>
                      <a:noFill/>
                    </a:lnL>
                    <a:lnR>
                      <a:noFill/>
                    </a:lnR>
                    <a:lnT w="6350" cap="flat" cmpd="sng" algn="ctr">
                      <a:solidFill>
                        <a:srgbClr val="DAEEF3"/>
                      </a:solidFill>
                      <a:prstDash val="solid"/>
                      <a:round/>
                      <a:headEnd type="none" w="med" len="med"/>
                      <a:tailEnd type="none" w="med" len="med"/>
                    </a:lnT>
                    <a:lnB w="6350" cap="flat" cmpd="sng" algn="ctr">
                      <a:solidFill>
                        <a:srgbClr val="DAEEF3"/>
                      </a:solidFill>
                      <a:prstDash val="solid"/>
                      <a:round/>
                      <a:headEnd type="none" w="med" len="med"/>
                      <a:tailEnd type="none" w="med" len="med"/>
                    </a:lnB>
                  </a:tcPr>
                </a:tc>
                <a:extLst>
                  <a:ext uri="{0D108BD9-81ED-4DB2-BD59-A6C34878D82A}">
                    <a16:rowId xmlns:a16="http://schemas.microsoft.com/office/drawing/2014/main" val="1865257228"/>
                  </a:ext>
                </a:extLst>
              </a:tr>
              <a:tr h="256442">
                <a:tc>
                  <a:txBody>
                    <a:bodyPr/>
                    <a:lstStyle/>
                    <a:p>
                      <a:pPr algn="l" fontAlgn="b"/>
                      <a:r>
                        <a:rPr lang="en-US" sz="1600" b="0" i="0" u="none" strike="noStrike">
                          <a:solidFill>
                            <a:srgbClr val="002060"/>
                          </a:solidFill>
                          <a:effectLst/>
                          <a:latin typeface="Poppins Light "/>
                          <a:ea typeface="Cambria" panose="02040503050406030204" pitchFamily="18" charset="0"/>
                          <a:cs typeface="Poppins Light" panose="00000400000000000000" pitchFamily="2" charset="0"/>
                        </a:rPr>
                        <a:t>Nuts</a:t>
                      </a:r>
                    </a:p>
                  </a:txBody>
                  <a:tcPr marT="4379" marB="0" anchor="ctr">
                    <a:lnL>
                      <a:noFill/>
                    </a:lnL>
                    <a:lnR>
                      <a:noFill/>
                    </a:lnR>
                    <a:lnT w="6350" cap="flat" cmpd="sng" algn="ctr">
                      <a:solidFill>
                        <a:srgbClr val="DAEEF3"/>
                      </a:solidFill>
                      <a:prstDash val="solid"/>
                      <a:round/>
                      <a:headEnd type="none" w="med" len="med"/>
                      <a:tailEnd type="none" w="med" len="med"/>
                    </a:lnT>
                    <a:lnB w="6350" cap="flat" cmpd="sng" algn="ctr">
                      <a:solidFill>
                        <a:srgbClr val="DAEEF3"/>
                      </a:solidFill>
                      <a:prstDash val="solid"/>
                      <a:round/>
                      <a:headEnd type="none" w="med" len="med"/>
                      <a:tailEnd type="none" w="med" len="med"/>
                    </a:lnB>
                  </a:tcPr>
                </a:tc>
                <a:tc>
                  <a:txBody>
                    <a:bodyPr/>
                    <a:lstStyle/>
                    <a:p>
                      <a:pPr algn="r" fontAlgn="b"/>
                      <a:r>
                        <a:rPr lang="en-US" sz="1600" b="0" i="0" u="none" strike="noStrike">
                          <a:solidFill>
                            <a:srgbClr val="002060"/>
                          </a:solidFill>
                          <a:effectLst/>
                          <a:latin typeface="Poppins Light "/>
                          <a:ea typeface="Cambria" panose="02040503050406030204" pitchFamily="18" charset="0"/>
                          <a:cs typeface="Poppins Light" panose="00000400000000000000" pitchFamily="2" charset="0"/>
                        </a:rPr>
                        <a:t>                                 13 </a:t>
                      </a:r>
                    </a:p>
                  </a:txBody>
                  <a:tcPr marT="4379" marB="0" anchor="ctr">
                    <a:lnL>
                      <a:noFill/>
                    </a:lnL>
                    <a:lnR>
                      <a:noFill/>
                    </a:lnR>
                    <a:lnT w="6350" cap="flat" cmpd="sng" algn="ctr">
                      <a:solidFill>
                        <a:srgbClr val="DAEEF3"/>
                      </a:solidFill>
                      <a:prstDash val="solid"/>
                      <a:round/>
                      <a:headEnd type="none" w="med" len="med"/>
                      <a:tailEnd type="none" w="med" len="med"/>
                    </a:lnT>
                    <a:lnB w="6350" cap="flat" cmpd="sng" algn="ctr">
                      <a:solidFill>
                        <a:srgbClr val="DAEEF3"/>
                      </a:solidFill>
                      <a:prstDash val="solid"/>
                      <a:round/>
                      <a:headEnd type="none" w="med" len="med"/>
                      <a:tailEnd type="none" w="med" len="med"/>
                    </a:lnB>
                  </a:tcPr>
                </a:tc>
                <a:tc>
                  <a:txBody>
                    <a:bodyPr/>
                    <a:lstStyle/>
                    <a:p>
                      <a:pPr algn="r" fontAlgn="b"/>
                      <a:r>
                        <a:rPr lang="en-US" sz="1600" b="0" i="0" u="none" strike="noStrike" dirty="0">
                          <a:solidFill>
                            <a:srgbClr val="002060"/>
                          </a:solidFill>
                          <a:effectLst/>
                          <a:latin typeface="Poppins Light "/>
                          <a:ea typeface="Cambria" panose="02040503050406030204" pitchFamily="18" charset="0"/>
                          <a:cs typeface="Poppins Light" panose="00000400000000000000" pitchFamily="2" charset="0"/>
                        </a:rPr>
                        <a:t>0%</a:t>
                      </a:r>
                    </a:p>
                  </a:txBody>
                  <a:tcPr marT="4379" marB="0" anchor="ctr">
                    <a:lnL>
                      <a:noFill/>
                    </a:lnL>
                    <a:lnR>
                      <a:noFill/>
                    </a:lnR>
                    <a:lnT w="6350" cap="flat" cmpd="sng" algn="ctr">
                      <a:solidFill>
                        <a:srgbClr val="DAEEF3"/>
                      </a:solidFill>
                      <a:prstDash val="solid"/>
                      <a:round/>
                      <a:headEnd type="none" w="med" len="med"/>
                      <a:tailEnd type="none" w="med" len="med"/>
                    </a:lnT>
                    <a:lnB w="6350" cap="flat" cmpd="sng" algn="ctr">
                      <a:solidFill>
                        <a:srgbClr val="DAEEF3"/>
                      </a:solidFill>
                      <a:prstDash val="solid"/>
                      <a:round/>
                      <a:headEnd type="none" w="med" len="med"/>
                      <a:tailEnd type="none" w="med" len="med"/>
                    </a:lnB>
                  </a:tcPr>
                </a:tc>
                <a:extLst>
                  <a:ext uri="{0D108BD9-81ED-4DB2-BD59-A6C34878D82A}">
                    <a16:rowId xmlns:a16="http://schemas.microsoft.com/office/drawing/2014/main" val="3172035323"/>
                  </a:ext>
                </a:extLst>
              </a:tr>
              <a:tr h="256442">
                <a:tc>
                  <a:txBody>
                    <a:bodyPr/>
                    <a:lstStyle/>
                    <a:p>
                      <a:pPr algn="l" fontAlgn="b"/>
                      <a:r>
                        <a:rPr lang="en-US" sz="1600" b="0" i="0" u="none" strike="noStrike">
                          <a:solidFill>
                            <a:srgbClr val="002060"/>
                          </a:solidFill>
                          <a:effectLst/>
                          <a:latin typeface="Poppins Light "/>
                          <a:ea typeface="Cambria" panose="02040503050406030204" pitchFamily="18" charset="0"/>
                          <a:cs typeface="Poppins Light" panose="00000400000000000000" pitchFamily="2" charset="0"/>
                        </a:rPr>
                        <a:t>Apricot Kernel</a:t>
                      </a:r>
                    </a:p>
                  </a:txBody>
                  <a:tcPr marT="4379" marB="0" anchor="ctr">
                    <a:lnL>
                      <a:noFill/>
                    </a:lnL>
                    <a:lnR>
                      <a:noFill/>
                    </a:lnR>
                    <a:lnT w="6350" cap="flat" cmpd="sng" algn="ctr">
                      <a:solidFill>
                        <a:srgbClr val="DAEEF3"/>
                      </a:solidFill>
                      <a:prstDash val="solid"/>
                      <a:round/>
                      <a:headEnd type="none" w="med" len="med"/>
                      <a:tailEnd type="none" w="med" len="med"/>
                    </a:lnT>
                    <a:lnB w="6350" cap="flat" cmpd="sng" algn="ctr">
                      <a:solidFill>
                        <a:srgbClr val="DAEEF3"/>
                      </a:solidFill>
                      <a:prstDash val="solid"/>
                      <a:round/>
                      <a:headEnd type="none" w="med" len="med"/>
                      <a:tailEnd type="none" w="med" len="med"/>
                    </a:lnB>
                  </a:tcPr>
                </a:tc>
                <a:tc>
                  <a:txBody>
                    <a:bodyPr/>
                    <a:lstStyle/>
                    <a:p>
                      <a:pPr algn="r" fontAlgn="b"/>
                      <a:r>
                        <a:rPr lang="en-US" sz="1600" b="0" i="0" u="none" strike="noStrike">
                          <a:solidFill>
                            <a:srgbClr val="002060"/>
                          </a:solidFill>
                          <a:effectLst/>
                          <a:latin typeface="Poppins Light "/>
                          <a:ea typeface="Cambria" panose="02040503050406030204" pitchFamily="18" charset="0"/>
                          <a:cs typeface="Poppins Light" panose="00000400000000000000" pitchFamily="2" charset="0"/>
                        </a:rPr>
                        <a:t>                                 11 </a:t>
                      </a:r>
                    </a:p>
                  </a:txBody>
                  <a:tcPr marT="4379" marB="0" anchor="ctr">
                    <a:lnL>
                      <a:noFill/>
                    </a:lnL>
                    <a:lnR>
                      <a:noFill/>
                    </a:lnR>
                    <a:lnT w="6350" cap="flat" cmpd="sng" algn="ctr">
                      <a:solidFill>
                        <a:srgbClr val="DAEEF3"/>
                      </a:solidFill>
                      <a:prstDash val="solid"/>
                      <a:round/>
                      <a:headEnd type="none" w="med" len="med"/>
                      <a:tailEnd type="none" w="med" len="med"/>
                    </a:lnT>
                    <a:lnB w="6350" cap="flat" cmpd="sng" algn="ctr">
                      <a:solidFill>
                        <a:srgbClr val="DAEEF3"/>
                      </a:solidFill>
                      <a:prstDash val="solid"/>
                      <a:round/>
                      <a:headEnd type="none" w="med" len="med"/>
                      <a:tailEnd type="none" w="med" len="med"/>
                    </a:lnB>
                  </a:tcPr>
                </a:tc>
                <a:tc>
                  <a:txBody>
                    <a:bodyPr/>
                    <a:lstStyle/>
                    <a:p>
                      <a:pPr algn="r" fontAlgn="b"/>
                      <a:r>
                        <a:rPr lang="en-US" sz="1600" b="0" i="0" u="none" strike="noStrike" dirty="0">
                          <a:solidFill>
                            <a:srgbClr val="002060"/>
                          </a:solidFill>
                          <a:effectLst/>
                          <a:latin typeface="Poppins Light "/>
                          <a:ea typeface="Cambria" panose="02040503050406030204" pitchFamily="18" charset="0"/>
                          <a:cs typeface="Poppins Light" panose="00000400000000000000" pitchFamily="2" charset="0"/>
                        </a:rPr>
                        <a:t>0%</a:t>
                      </a:r>
                    </a:p>
                  </a:txBody>
                  <a:tcPr marT="4379" marB="0" anchor="ctr">
                    <a:lnL>
                      <a:noFill/>
                    </a:lnL>
                    <a:lnR>
                      <a:noFill/>
                    </a:lnR>
                    <a:lnT w="6350" cap="flat" cmpd="sng" algn="ctr">
                      <a:solidFill>
                        <a:srgbClr val="DAEEF3"/>
                      </a:solidFill>
                      <a:prstDash val="solid"/>
                      <a:round/>
                      <a:headEnd type="none" w="med" len="med"/>
                      <a:tailEnd type="none" w="med" len="med"/>
                    </a:lnT>
                    <a:lnB w="6350" cap="flat" cmpd="sng" algn="ctr">
                      <a:solidFill>
                        <a:srgbClr val="DAEEF3"/>
                      </a:solidFill>
                      <a:prstDash val="solid"/>
                      <a:round/>
                      <a:headEnd type="none" w="med" len="med"/>
                      <a:tailEnd type="none" w="med" len="med"/>
                    </a:lnB>
                  </a:tcPr>
                </a:tc>
                <a:extLst>
                  <a:ext uri="{0D108BD9-81ED-4DB2-BD59-A6C34878D82A}">
                    <a16:rowId xmlns:a16="http://schemas.microsoft.com/office/drawing/2014/main" val="1104688481"/>
                  </a:ext>
                </a:extLst>
              </a:tr>
            </a:tbl>
          </a:graphicData>
        </a:graphic>
      </p:graphicFrame>
      <p:grpSp>
        <p:nvGrpSpPr>
          <p:cNvPr id="12" name="Group 11">
            <a:extLst>
              <a:ext uri="{FF2B5EF4-FFF2-40B4-BE49-F238E27FC236}">
                <a16:creationId xmlns:a16="http://schemas.microsoft.com/office/drawing/2014/main" id="{340CC0B4-99BC-B834-65BC-F90AAD6F7979}"/>
              </a:ext>
            </a:extLst>
          </p:cNvPr>
          <p:cNvGrpSpPr/>
          <p:nvPr/>
        </p:nvGrpSpPr>
        <p:grpSpPr>
          <a:xfrm>
            <a:off x="7782005" y="2053668"/>
            <a:ext cx="9960560" cy="7513370"/>
            <a:chOff x="0" y="0"/>
            <a:chExt cx="2653744" cy="1976599"/>
          </a:xfrm>
        </p:grpSpPr>
        <p:sp>
          <p:nvSpPr>
            <p:cNvPr id="13" name="Freeform 9">
              <a:extLst>
                <a:ext uri="{FF2B5EF4-FFF2-40B4-BE49-F238E27FC236}">
                  <a16:creationId xmlns:a16="http://schemas.microsoft.com/office/drawing/2014/main" id="{92D21755-B83C-DE99-0321-41715AFFCD48}"/>
                </a:ext>
              </a:extLst>
            </p:cNvPr>
            <p:cNvSpPr/>
            <p:nvPr/>
          </p:nvSpPr>
          <p:spPr>
            <a:xfrm>
              <a:off x="0" y="0"/>
              <a:ext cx="2653744" cy="1976599"/>
            </a:xfrm>
            <a:custGeom>
              <a:avLst/>
              <a:gdLst/>
              <a:ahLst/>
              <a:cxnLst/>
              <a:rect l="l" t="t" r="r" b="b"/>
              <a:pathLst>
                <a:path w="2653744" h="1976599">
                  <a:moveTo>
                    <a:pt x="0" y="0"/>
                  </a:moveTo>
                  <a:lnTo>
                    <a:pt x="2653744" y="0"/>
                  </a:lnTo>
                  <a:lnTo>
                    <a:pt x="2653744" y="1976599"/>
                  </a:lnTo>
                  <a:lnTo>
                    <a:pt x="0" y="1976599"/>
                  </a:lnTo>
                  <a:close/>
                </a:path>
              </a:pathLst>
            </a:custGeom>
            <a:solidFill>
              <a:srgbClr val="D5A551">
                <a:alpha val="7843"/>
              </a:srgbClr>
            </a:solidFill>
          </p:spPr>
          <p:txBody>
            <a:bodyPr/>
            <a:lstStyle/>
            <a:p>
              <a:endParaRPr lang="en-US"/>
            </a:p>
          </p:txBody>
        </p:sp>
        <p:sp>
          <p:nvSpPr>
            <p:cNvPr id="14" name="TextBox 13">
              <a:extLst>
                <a:ext uri="{FF2B5EF4-FFF2-40B4-BE49-F238E27FC236}">
                  <a16:creationId xmlns:a16="http://schemas.microsoft.com/office/drawing/2014/main" id="{93BBEA1F-9842-C884-8613-292CE092820F}"/>
                </a:ext>
              </a:extLst>
            </p:cNvPr>
            <p:cNvSpPr txBox="1"/>
            <p:nvPr/>
          </p:nvSpPr>
          <p:spPr>
            <a:xfrm>
              <a:off x="0" y="-38100"/>
              <a:ext cx="2653744" cy="2014699"/>
            </a:xfrm>
            <a:prstGeom prst="rect">
              <a:avLst/>
            </a:prstGeom>
          </p:spPr>
          <p:txBody>
            <a:bodyPr lIns="50800" tIns="50800" rIns="50800" bIns="50800" rtlCol="0" anchor="ctr"/>
            <a:lstStyle/>
            <a:p>
              <a:pPr algn="ctr">
                <a:lnSpc>
                  <a:spcPts val="2940"/>
                </a:lnSpc>
              </a:pPr>
              <a:endParaRPr/>
            </a:p>
          </p:txBody>
        </p:sp>
      </p:gr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hart 9">
            <a:extLst>
              <a:ext uri="{FF2B5EF4-FFF2-40B4-BE49-F238E27FC236}">
                <a16:creationId xmlns:a16="http://schemas.microsoft.com/office/drawing/2014/main" id="{AFA986E9-5232-450F-AD93-96B5F1E5A6DA}"/>
              </a:ext>
            </a:extLst>
          </p:cNvPr>
          <p:cNvGraphicFramePr>
            <a:graphicFrameLocks/>
          </p:cNvGraphicFramePr>
          <p:nvPr/>
        </p:nvGraphicFramePr>
        <p:xfrm>
          <a:off x="152400" y="1680759"/>
          <a:ext cx="18135600" cy="7208050"/>
        </p:xfrm>
        <a:graphic>
          <a:graphicData uri="http://schemas.openxmlformats.org/drawingml/2006/chart">
            <c:chart xmlns:c="http://schemas.openxmlformats.org/drawingml/2006/chart" xmlns:r="http://schemas.openxmlformats.org/officeDocument/2006/relationships" r:id="rId3"/>
          </a:graphicData>
        </a:graphic>
      </p:graphicFrame>
      <p:sp>
        <p:nvSpPr>
          <p:cNvPr id="2" name="Freeform 2"/>
          <p:cNvSpPr/>
          <p:nvPr/>
        </p:nvSpPr>
        <p:spPr>
          <a:xfrm>
            <a:off x="0" y="9636276"/>
            <a:ext cx="18288000" cy="786384"/>
          </a:xfrm>
          <a:custGeom>
            <a:avLst/>
            <a:gdLst/>
            <a:ahLst/>
            <a:cxnLst/>
            <a:rect l="l" t="t" r="r" b="b"/>
            <a:pathLst>
              <a:path w="18288000" h="786384">
                <a:moveTo>
                  <a:pt x="0" y="0"/>
                </a:moveTo>
                <a:lnTo>
                  <a:pt x="18288000" y="0"/>
                </a:lnTo>
                <a:lnTo>
                  <a:pt x="18288000" y="786384"/>
                </a:lnTo>
                <a:lnTo>
                  <a:pt x="0" y="786384"/>
                </a:lnTo>
                <a:lnTo>
                  <a:pt x="0" y="0"/>
                </a:lnTo>
                <a:close/>
              </a:path>
            </a:pathLst>
          </a:custGeom>
          <a:blipFill>
            <a:blip r:embed="rId4"/>
            <a:stretch>
              <a:fillRect/>
            </a:stretch>
          </a:blipFill>
        </p:spPr>
        <p:txBody>
          <a:bodyPr/>
          <a:lstStyle/>
          <a:p>
            <a:endParaRPr lang="en-US"/>
          </a:p>
        </p:txBody>
      </p:sp>
      <p:sp>
        <p:nvSpPr>
          <p:cNvPr id="4" name="TextBox 4"/>
          <p:cNvSpPr txBox="1"/>
          <p:nvPr/>
        </p:nvSpPr>
        <p:spPr>
          <a:xfrm>
            <a:off x="566030" y="462119"/>
            <a:ext cx="16843541" cy="1588131"/>
          </a:xfrm>
          <a:prstGeom prst="rect">
            <a:avLst/>
          </a:prstGeom>
        </p:spPr>
        <p:txBody>
          <a:bodyPr lIns="0" tIns="0" rIns="0" bIns="0" rtlCol="0" anchor="t">
            <a:spAutoFit/>
          </a:bodyPr>
          <a:lstStyle/>
          <a:p>
            <a:pPr>
              <a:lnSpc>
                <a:spcPts val="6440"/>
              </a:lnSpc>
            </a:pPr>
            <a:r>
              <a:rPr lang="en-US" sz="4600">
                <a:solidFill>
                  <a:srgbClr val="0B346B"/>
                </a:solidFill>
                <a:latin typeface="Poppins Light Bold"/>
              </a:rPr>
              <a:t>Global NPD - Top Claims (2021-2024)</a:t>
            </a:r>
          </a:p>
          <a:p>
            <a:pPr>
              <a:lnSpc>
                <a:spcPts val="6440"/>
              </a:lnSpc>
            </a:pPr>
            <a:endParaRPr lang="en-US" sz="4600">
              <a:solidFill>
                <a:srgbClr val="0B346B"/>
              </a:solidFill>
              <a:latin typeface="Poppins Light Bold"/>
            </a:endParaRPr>
          </a:p>
        </p:txBody>
      </p:sp>
      <p:sp>
        <p:nvSpPr>
          <p:cNvPr id="5" name="Freeform 5"/>
          <p:cNvSpPr/>
          <p:nvPr/>
        </p:nvSpPr>
        <p:spPr>
          <a:xfrm>
            <a:off x="14870106" y="339114"/>
            <a:ext cx="1654189" cy="951159"/>
          </a:xfrm>
          <a:custGeom>
            <a:avLst/>
            <a:gdLst/>
            <a:ahLst/>
            <a:cxnLst/>
            <a:rect l="l" t="t" r="r" b="b"/>
            <a:pathLst>
              <a:path w="1654189" h="951159">
                <a:moveTo>
                  <a:pt x="0" y="0"/>
                </a:moveTo>
                <a:lnTo>
                  <a:pt x="1654189" y="0"/>
                </a:lnTo>
                <a:lnTo>
                  <a:pt x="1654189" y="951159"/>
                </a:lnTo>
                <a:lnTo>
                  <a:pt x="0" y="951159"/>
                </a:lnTo>
                <a:lnTo>
                  <a:pt x="0" y="0"/>
                </a:lnTo>
                <a:close/>
              </a:path>
            </a:pathLst>
          </a:custGeom>
          <a:blipFill>
            <a:blip r:embed="rId5"/>
            <a:stretch>
              <a:fillRect/>
            </a:stretch>
          </a:blipFill>
        </p:spPr>
        <p:txBody>
          <a:bodyPr/>
          <a:lstStyle/>
          <a:p>
            <a:endParaRPr lang="en-US"/>
          </a:p>
        </p:txBody>
      </p:sp>
      <p:grpSp>
        <p:nvGrpSpPr>
          <p:cNvPr id="6" name="Group 6"/>
          <p:cNvGrpSpPr/>
          <p:nvPr/>
        </p:nvGrpSpPr>
        <p:grpSpPr>
          <a:xfrm>
            <a:off x="11372472" y="2731303"/>
            <a:ext cx="6488844" cy="1215501"/>
            <a:chOff x="0" y="0"/>
            <a:chExt cx="1708996" cy="320132"/>
          </a:xfrm>
        </p:grpSpPr>
        <p:sp>
          <p:nvSpPr>
            <p:cNvPr id="7" name="Freeform 7"/>
            <p:cNvSpPr/>
            <p:nvPr/>
          </p:nvSpPr>
          <p:spPr>
            <a:xfrm>
              <a:off x="0" y="0"/>
              <a:ext cx="1708996" cy="320132"/>
            </a:xfrm>
            <a:custGeom>
              <a:avLst/>
              <a:gdLst/>
              <a:ahLst/>
              <a:cxnLst/>
              <a:rect l="l" t="t" r="r" b="b"/>
              <a:pathLst>
                <a:path w="1708996" h="320132">
                  <a:moveTo>
                    <a:pt x="0" y="0"/>
                  </a:moveTo>
                  <a:lnTo>
                    <a:pt x="1708996" y="0"/>
                  </a:lnTo>
                  <a:lnTo>
                    <a:pt x="1708996" y="320132"/>
                  </a:lnTo>
                  <a:lnTo>
                    <a:pt x="0" y="320132"/>
                  </a:lnTo>
                  <a:close/>
                </a:path>
              </a:pathLst>
            </a:custGeom>
            <a:solidFill>
              <a:srgbClr val="D5A551"/>
            </a:solidFill>
          </p:spPr>
          <p:txBody>
            <a:bodyPr/>
            <a:lstStyle/>
            <a:p>
              <a:endParaRPr lang="en-US"/>
            </a:p>
          </p:txBody>
        </p:sp>
        <p:sp>
          <p:nvSpPr>
            <p:cNvPr id="8" name="TextBox 8"/>
            <p:cNvSpPr txBox="1"/>
            <p:nvPr/>
          </p:nvSpPr>
          <p:spPr>
            <a:xfrm>
              <a:off x="0" y="-38100"/>
              <a:ext cx="1708996" cy="358232"/>
            </a:xfrm>
            <a:prstGeom prst="rect">
              <a:avLst/>
            </a:prstGeom>
          </p:spPr>
          <p:txBody>
            <a:bodyPr lIns="50800" tIns="50800" rIns="50800" bIns="50800" rtlCol="0" anchor="ctr"/>
            <a:lstStyle/>
            <a:p>
              <a:pPr algn="ctr">
                <a:lnSpc>
                  <a:spcPts val="2940"/>
                </a:lnSpc>
              </a:pPr>
              <a:endParaRPr/>
            </a:p>
          </p:txBody>
        </p:sp>
      </p:grpSp>
      <p:sp>
        <p:nvSpPr>
          <p:cNvPr id="9" name="TextBox 9"/>
          <p:cNvSpPr txBox="1"/>
          <p:nvPr/>
        </p:nvSpPr>
        <p:spPr>
          <a:xfrm>
            <a:off x="11607606" y="2797717"/>
            <a:ext cx="6018577" cy="1059264"/>
          </a:xfrm>
          <a:prstGeom prst="rect">
            <a:avLst/>
          </a:prstGeom>
        </p:spPr>
        <p:txBody>
          <a:bodyPr lIns="0" tIns="0" rIns="0" bIns="0" rtlCol="0" anchor="t">
            <a:spAutoFit/>
          </a:bodyPr>
          <a:lstStyle/>
          <a:p>
            <a:pPr algn="just">
              <a:lnSpc>
                <a:spcPts val="2800"/>
              </a:lnSpc>
              <a:spcBef>
                <a:spcPct val="0"/>
              </a:spcBef>
            </a:pPr>
            <a:r>
              <a:rPr lang="en-US" sz="2000">
                <a:solidFill>
                  <a:srgbClr val="FFFFFF"/>
                </a:solidFill>
                <a:latin typeface="Poppins Light "/>
              </a:rPr>
              <a:t>Top functional health claims: Bone health, Energy, Immune, Anti-oxidant, Cardiovascular, Digestive, Brain &amp; Mental health</a:t>
            </a:r>
          </a:p>
        </p:txBody>
      </p:sp>
      <p:sp>
        <p:nvSpPr>
          <p:cNvPr id="3" name="Rectangle 2">
            <a:extLst>
              <a:ext uri="{FF2B5EF4-FFF2-40B4-BE49-F238E27FC236}">
                <a16:creationId xmlns:a16="http://schemas.microsoft.com/office/drawing/2014/main" id="{9F149783-DE26-45CC-93D9-905B23E9D1EB}"/>
              </a:ext>
            </a:extLst>
          </p:cNvPr>
          <p:cNvSpPr/>
          <p:nvPr/>
        </p:nvSpPr>
        <p:spPr>
          <a:xfrm>
            <a:off x="13897429" y="3159772"/>
            <a:ext cx="1647371" cy="38100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1E66F8D-C765-CAAD-BB05-362B968FC553}"/>
              </a:ext>
            </a:extLst>
          </p:cNvPr>
          <p:cNvSpPr/>
          <p:nvPr/>
        </p:nvSpPr>
        <p:spPr>
          <a:xfrm>
            <a:off x="12801601" y="3548386"/>
            <a:ext cx="2895600" cy="37662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6BD1FB3-B370-BBCC-FD76-1501CF1B7D1F}"/>
              </a:ext>
            </a:extLst>
          </p:cNvPr>
          <p:cNvSpPr/>
          <p:nvPr/>
        </p:nvSpPr>
        <p:spPr>
          <a:xfrm>
            <a:off x="15603602" y="3167030"/>
            <a:ext cx="2022581" cy="38100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P spid="1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9636276"/>
            <a:ext cx="18288000" cy="786384"/>
          </a:xfrm>
          <a:custGeom>
            <a:avLst/>
            <a:gdLst/>
            <a:ahLst/>
            <a:cxnLst/>
            <a:rect l="l" t="t" r="r" b="b"/>
            <a:pathLst>
              <a:path w="18288000" h="786384">
                <a:moveTo>
                  <a:pt x="0" y="0"/>
                </a:moveTo>
                <a:lnTo>
                  <a:pt x="18288000" y="0"/>
                </a:lnTo>
                <a:lnTo>
                  <a:pt x="18288000" y="786384"/>
                </a:lnTo>
                <a:lnTo>
                  <a:pt x="0" y="786384"/>
                </a:lnTo>
                <a:lnTo>
                  <a:pt x="0" y="0"/>
                </a:lnTo>
                <a:close/>
              </a:path>
            </a:pathLst>
          </a:custGeom>
          <a:blipFill>
            <a:blip r:embed="rId2"/>
            <a:stretch>
              <a:fillRect/>
            </a:stretch>
          </a:blipFill>
        </p:spPr>
        <p:txBody>
          <a:bodyPr/>
          <a:lstStyle/>
          <a:p>
            <a:endParaRPr lang="en-US"/>
          </a:p>
        </p:txBody>
      </p:sp>
      <p:sp>
        <p:nvSpPr>
          <p:cNvPr id="3" name="Freeform 3"/>
          <p:cNvSpPr/>
          <p:nvPr/>
        </p:nvSpPr>
        <p:spPr>
          <a:xfrm>
            <a:off x="1028700" y="2159518"/>
            <a:ext cx="6833887" cy="2298531"/>
          </a:xfrm>
          <a:custGeom>
            <a:avLst/>
            <a:gdLst/>
            <a:ahLst/>
            <a:cxnLst/>
            <a:rect l="l" t="t" r="r" b="b"/>
            <a:pathLst>
              <a:path w="6833887" h="2298531">
                <a:moveTo>
                  <a:pt x="0" y="0"/>
                </a:moveTo>
                <a:lnTo>
                  <a:pt x="6833887" y="0"/>
                </a:lnTo>
                <a:lnTo>
                  <a:pt x="6833887" y="2298531"/>
                </a:lnTo>
                <a:lnTo>
                  <a:pt x="0" y="2298531"/>
                </a:lnTo>
                <a:lnTo>
                  <a:pt x="0" y="0"/>
                </a:lnTo>
                <a:close/>
              </a:path>
            </a:pathLst>
          </a:custGeom>
          <a:blipFill>
            <a:blip r:embed="rId3"/>
            <a:stretch>
              <a:fillRect/>
            </a:stretch>
          </a:blipFill>
        </p:spPr>
        <p:txBody>
          <a:bodyPr/>
          <a:lstStyle/>
          <a:p>
            <a:endParaRPr lang="en-US"/>
          </a:p>
        </p:txBody>
      </p:sp>
      <p:sp>
        <p:nvSpPr>
          <p:cNvPr id="4" name="Freeform 4"/>
          <p:cNvSpPr/>
          <p:nvPr/>
        </p:nvSpPr>
        <p:spPr>
          <a:xfrm>
            <a:off x="8644206" y="2465433"/>
            <a:ext cx="9127394" cy="6500283"/>
          </a:xfrm>
          <a:custGeom>
            <a:avLst/>
            <a:gdLst/>
            <a:ahLst/>
            <a:cxnLst/>
            <a:rect l="l" t="t" r="r" b="b"/>
            <a:pathLst>
              <a:path w="9127394" h="6500283">
                <a:moveTo>
                  <a:pt x="0" y="0"/>
                </a:moveTo>
                <a:lnTo>
                  <a:pt x="9127394" y="0"/>
                </a:lnTo>
                <a:lnTo>
                  <a:pt x="9127394" y="6500283"/>
                </a:lnTo>
                <a:lnTo>
                  <a:pt x="0" y="6500283"/>
                </a:lnTo>
                <a:lnTo>
                  <a:pt x="0" y="0"/>
                </a:lnTo>
                <a:close/>
              </a:path>
            </a:pathLst>
          </a:custGeom>
          <a:blipFill>
            <a:blip r:embed="rId4"/>
            <a:stretch>
              <a:fillRect/>
            </a:stretch>
          </a:blipFill>
        </p:spPr>
        <p:txBody>
          <a:bodyPr/>
          <a:lstStyle/>
          <a:p>
            <a:endParaRPr lang="en-US"/>
          </a:p>
        </p:txBody>
      </p:sp>
      <p:sp>
        <p:nvSpPr>
          <p:cNvPr id="5" name="Freeform 5"/>
          <p:cNvSpPr/>
          <p:nvPr/>
        </p:nvSpPr>
        <p:spPr>
          <a:xfrm>
            <a:off x="10046306" y="4429474"/>
            <a:ext cx="2592462" cy="619662"/>
          </a:xfrm>
          <a:custGeom>
            <a:avLst/>
            <a:gdLst/>
            <a:ahLst/>
            <a:cxnLst/>
            <a:rect l="l" t="t" r="r" b="b"/>
            <a:pathLst>
              <a:path w="2592462" h="619662">
                <a:moveTo>
                  <a:pt x="0" y="0"/>
                </a:moveTo>
                <a:lnTo>
                  <a:pt x="2592461" y="0"/>
                </a:lnTo>
                <a:lnTo>
                  <a:pt x="2592461" y="619662"/>
                </a:lnTo>
                <a:lnTo>
                  <a:pt x="0" y="619662"/>
                </a:lnTo>
                <a:lnTo>
                  <a:pt x="0" y="0"/>
                </a:lnTo>
                <a:close/>
              </a:path>
            </a:pathLst>
          </a:custGeom>
          <a:blipFill>
            <a:blip r:embed="rId5"/>
            <a:stretch>
              <a:fillRect/>
            </a:stretch>
          </a:blipFill>
          <a:ln w="28575" cap="sq">
            <a:solidFill>
              <a:srgbClr val="5CE1E6"/>
            </a:solidFill>
            <a:prstDash val="solid"/>
            <a:miter/>
          </a:ln>
        </p:spPr>
        <p:txBody>
          <a:bodyPr/>
          <a:lstStyle/>
          <a:p>
            <a:endParaRPr lang="en-US"/>
          </a:p>
        </p:txBody>
      </p:sp>
      <p:sp>
        <p:nvSpPr>
          <p:cNvPr id="6" name="Freeform 6"/>
          <p:cNvSpPr/>
          <p:nvPr/>
        </p:nvSpPr>
        <p:spPr>
          <a:xfrm>
            <a:off x="14838126" y="3227437"/>
            <a:ext cx="2592462" cy="619662"/>
          </a:xfrm>
          <a:custGeom>
            <a:avLst/>
            <a:gdLst/>
            <a:ahLst/>
            <a:cxnLst/>
            <a:rect l="l" t="t" r="r" b="b"/>
            <a:pathLst>
              <a:path w="2592462" h="619662">
                <a:moveTo>
                  <a:pt x="0" y="0"/>
                </a:moveTo>
                <a:lnTo>
                  <a:pt x="2592462" y="0"/>
                </a:lnTo>
                <a:lnTo>
                  <a:pt x="2592462" y="619661"/>
                </a:lnTo>
                <a:lnTo>
                  <a:pt x="0" y="619661"/>
                </a:lnTo>
                <a:lnTo>
                  <a:pt x="0" y="0"/>
                </a:lnTo>
                <a:close/>
              </a:path>
            </a:pathLst>
          </a:custGeom>
          <a:blipFill>
            <a:blip r:embed="rId5"/>
            <a:stretch>
              <a:fillRect/>
            </a:stretch>
          </a:blipFill>
          <a:ln w="28575" cap="sq">
            <a:solidFill>
              <a:srgbClr val="0CC0DF"/>
            </a:solidFill>
            <a:prstDash val="solid"/>
            <a:miter/>
          </a:ln>
        </p:spPr>
        <p:txBody>
          <a:bodyPr/>
          <a:lstStyle/>
          <a:p>
            <a:endParaRPr lang="en-US"/>
          </a:p>
        </p:txBody>
      </p:sp>
      <p:sp>
        <p:nvSpPr>
          <p:cNvPr id="7" name="Freeform 7"/>
          <p:cNvSpPr/>
          <p:nvPr/>
        </p:nvSpPr>
        <p:spPr>
          <a:xfrm>
            <a:off x="14838126" y="5558594"/>
            <a:ext cx="2771527" cy="619662"/>
          </a:xfrm>
          <a:custGeom>
            <a:avLst/>
            <a:gdLst/>
            <a:ahLst/>
            <a:cxnLst/>
            <a:rect l="l" t="t" r="r" b="b"/>
            <a:pathLst>
              <a:path w="2771527" h="619662">
                <a:moveTo>
                  <a:pt x="0" y="0"/>
                </a:moveTo>
                <a:lnTo>
                  <a:pt x="2771528" y="0"/>
                </a:lnTo>
                <a:lnTo>
                  <a:pt x="2771528" y="619662"/>
                </a:lnTo>
                <a:lnTo>
                  <a:pt x="0" y="619662"/>
                </a:lnTo>
                <a:lnTo>
                  <a:pt x="0" y="0"/>
                </a:lnTo>
                <a:close/>
              </a:path>
            </a:pathLst>
          </a:custGeom>
          <a:blipFill>
            <a:blip r:embed="rId5"/>
            <a:stretch>
              <a:fillRect t="-3453" b="-3453"/>
            </a:stretch>
          </a:blipFill>
          <a:ln w="28575" cap="sq">
            <a:solidFill>
              <a:srgbClr val="5CE1E6"/>
            </a:solidFill>
            <a:prstDash val="solid"/>
            <a:miter/>
          </a:ln>
        </p:spPr>
        <p:txBody>
          <a:bodyPr/>
          <a:lstStyle/>
          <a:p>
            <a:endParaRPr lang="en-US"/>
          </a:p>
        </p:txBody>
      </p:sp>
      <p:sp>
        <p:nvSpPr>
          <p:cNvPr id="8" name="Freeform 8"/>
          <p:cNvSpPr/>
          <p:nvPr/>
        </p:nvSpPr>
        <p:spPr>
          <a:xfrm>
            <a:off x="14838126" y="6736550"/>
            <a:ext cx="2771527" cy="619662"/>
          </a:xfrm>
          <a:custGeom>
            <a:avLst/>
            <a:gdLst/>
            <a:ahLst/>
            <a:cxnLst/>
            <a:rect l="l" t="t" r="r" b="b"/>
            <a:pathLst>
              <a:path w="2771527" h="619662">
                <a:moveTo>
                  <a:pt x="0" y="0"/>
                </a:moveTo>
                <a:lnTo>
                  <a:pt x="2771528" y="0"/>
                </a:lnTo>
                <a:lnTo>
                  <a:pt x="2771528" y="619662"/>
                </a:lnTo>
                <a:lnTo>
                  <a:pt x="0" y="619662"/>
                </a:lnTo>
                <a:lnTo>
                  <a:pt x="0" y="0"/>
                </a:lnTo>
                <a:close/>
              </a:path>
            </a:pathLst>
          </a:custGeom>
          <a:blipFill>
            <a:blip r:embed="rId5"/>
            <a:stretch>
              <a:fillRect t="-3453" b="-3453"/>
            </a:stretch>
          </a:blipFill>
          <a:ln w="28575" cap="sq">
            <a:solidFill>
              <a:srgbClr val="5CE1E6"/>
            </a:solidFill>
            <a:prstDash val="solid"/>
            <a:miter/>
          </a:ln>
        </p:spPr>
        <p:txBody>
          <a:bodyPr/>
          <a:lstStyle/>
          <a:p>
            <a:endParaRPr lang="en-US"/>
          </a:p>
        </p:txBody>
      </p:sp>
      <p:sp>
        <p:nvSpPr>
          <p:cNvPr id="9" name="Freeform 9"/>
          <p:cNvSpPr/>
          <p:nvPr/>
        </p:nvSpPr>
        <p:spPr>
          <a:xfrm>
            <a:off x="10671213" y="953243"/>
            <a:ext cx="6727291" cy="1866219"/>
          </a:xfrm>
          <a:custGeom>
            <a:avLst/>
            <a:gdLst/>
            <a:ahLst/>
            <a:cxnLst/>
            <a:rect l="l" t="t" r="r" b="b"/>
            <a:pathLst>
              <a:path w="6727291" h="2105081">
                <a:moveTo>
                  <a:pt x="0" y="0"/>
                </a:moveTo>
                <a:lnTo>
                  <a:pt x="6727290" y="0"/>
                </a:lnTo>
                <a:lnTo>
                  <a:pt x="6727290" y="2105081"/>
                </a:lnTo>
                <a:lnTo>
                  <a:pt x="0" y="210508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0" name="TextBox 10"/>
          <p:cNvSpPr txBox="1"/>
          <p:nvPr/>
        </p:nvSpPr>
        <p:spPr>
          <a:xfrm>
            <a:off x="964878" y="466725"/>
            <a:ext cx="16358244" cy="563880"/>
          </a:xfrm>
          <a:prstGeom prst="rect">
            <a:avLst/>
          </a:prstGeom>
        </p:spPr>
        <p:txBody>
          <a:bodyPr lIns="0" tIns="0" rIns="0" bIns="0" rtlCol="0" anchor="t">
            <a:spAutoFit/>
          </a:bodyPr>
          <a:lstStyle/>
          <a:p>
            <a:pPr>
              <a:lnSpc>
                <a:spcPts val="4619"/>
              </a:lnSpc>
              <a:spcBef>
                <a:spcPct val="0"/>
              </a:spcBef>
            </a:pPr>
            <a:r>
              <a:rPr lang="en-US" sz="3299">
                <a:solidFill>
                  <a:srgbClr val="0B346B"/>
                </a:solidFill>
                <a:latin typeface="Poppins Light Bold"/>
              </a:rPr>
              <a:t>Vietnamese consumers focus on healthy eating</a:t>
            </a:r>
          </a:p>
        </p:txBody>
      </p:sp>
      <p:sp>
        <p:nvSpPr>
          <p:cNvPr id="11" name="TextBox 11"/>
          <p:cNvSpPr txBox="1"/>
          <p:nvPr/>
        </p:nvSpPr>
        <p:spPr>
          <a:xfrm>
            <a:off x="772550" y="5314565"/>
            <a:ext cx="7346186" cy="3471463"/>
          </a:xfrm>
          <a:prstGeom prst="rect">
            <a:avLst/>
          </a:prstGeom>
        </p:spPr>
        <p:txBody>
          <a:bodyPr lIns="0" tIns="0" rIns="0" bIns="0" rtlCol="0" anchor="t">
            <a:spAutoFit/>
          </a:bodyPr>
          <a:lstStyle/>
          <a:p>
            <a:pPr marL="518163" lvl="1" indent="-259082" algn="just">
              <a:lnSpc>
                <a:spcPts val="3360"/>
              </a:lnSpc>
              <a:buFont typeface="Arial"/>
              <a:buChar char="•"/>
            </a:pPr>
            <a:r>
              <a:rPr lang="en-US" sz="2400">
                <a:solidFill>
                  <a:srgbClr val="0B346B"/>
                </a:solidFill>
                <a:latin typeface="Poppins Light "/>
              </a:rPr>
              <a:t>Vietnamese expect </a:t>
            </a:r>
            <a:r>
              <a:rPr lang="en-US" sz="2400">
                <a:solidFill>
                  <a:srgbClr val="0B346B"/>
                </a:solidFill>
                <a:latin typeface="Poppins Light Bold"/>
              </a:rPr>
              <a:t>improvement in physical</a:t>
            </a:r>
            <a:r>
              <a:rPr lang="en-US" sz="2400">
                <a:solidFill>
                  <a:srgbClr val="0B346B"/>
                </a:solidFill>
                <a:latin typeface="Poppins Light "/>
              </a:rPr>
              <a:t> and </a:t>
            </a:r>
            <a:r>
              <a:rPr lang="en-US" sz="2400">
                <a:solidFill>
                  <a:srgbClr val="0B346B"/>
                </a:solidFill>
                <a:latin typeface="Poppins Light Bold"/>
              </a:rPr>
              <a:t>mental health </a:t>
            </a:r>
            <a:r>
              <a:rPr lang="en-US" sz="2400">
                <a:solidFill>
                  <a:srgbClr val="0B346B"/>
                </a:solidFill>
                <a:latin typeface="Poppins Light "/>
              </a:rPr>
              <a:t>to lower the risk of disease and live longer.</a:t>
            </a:r>
          </a:p>
          <a:p>
            <a:pPr marL="518163" lvl="1" indent="-259082" algn="just">
              <a:lnSpc>
                <a:spcPts val="3360"/>
              </a:lnSpc>
              <a:buFont typeface="Arial"/>
              <a:buChar char="•"/>
            </a:pPr>
            <a:r>
              <a:rPr lang="en-US" sz="2400">
                <a:solidFill>
                  <a:srgbClr val="0B346B"/>
                </a:solidFill>
                <a:latin typeface="Poppins Light Bold"/>
              </a:rPr>
              <a:t>Immunity, cardio health, gut health</a:t>
            </a:r>
            <a:r>
              <a:rPr lang="en-US" sz="2400">
                <a:solidFill>
                  <a:srgbClr val="0B346B"/>
                </a:solidFill>
                <a:latin typeface="Poppins Light "/>
              </a:rPr>
              <a:t> and </a:t>
            </a:r>
            <a:r>
              <a:rPr lang="en-US" sz="2400">
                <a:solidFill>
                  <a:srgbClr val="0B346B"/>
                </a:solidFill>
                <a:latin typeface="Poppins Light Bold"/>
              </a:rPr>
              <a:t>brain health</a:t>
            </a:r>
            <a:r>
              <a:rPr lang="en-US" sz="2400">
                <a:solidFill>
                  <a:srgbClr val="0B346B"/>
                </a:solidFill>
                <a:latin typeface="Poppins Light "/>
              </a:rPr>
              <a:t> are the key benefits for food companies to deliver in their products.</a:t>
            </a:r>
          </a:p>
          <a:p>
            <a:pPr marL="518163" lvl="1" indent="-259082" algn="just">
              <a:lnSpc>
                <a:spcPts val="3360"/>
              </a:lnSpc>
              <a:buFont typeface="Arial"/>
              <a:buChar char="•"/>
            </a:pPr>
            <a:r>
              <a:rPr lang="en-US" sz="2400">
                <a:solidFill>
                  <a:srgbClr val="0B346B"/>
                </a:solidFill>
                <a:latin typeface="Poppins Light "/>
              </a:rPr>
              <a:t>Consumers admit that the </a:t>
            </a:r>
            <a:r>
              <a:rPr lang="en-US" sz="2400">
                <a:solidFill>
                  <a:srgbClr val="0B346B"/>
                </a:solidFill>
                <a:latin typeface="Poppins Light Bold"/>
              </a:rPr>
              <a:t>challenge</a:t>
            </a:r>
            <a:r>
              <a:rPr lang="en-US" sz="2400">
                <a:solidFill>
                  <a:srgbClr val="0B346B"/>
                </a:solidFill>
                <a:latin typeface="Poppins Light "/>
              </a:rPr>
              <a:t> of eating healthy comes </a:t>
            </a:r>
            <a:r>
              <a:rPr lang="en-US" sz="2400">
                <a:solidFill>
                  <a:srgbClr val="0B346B"/>
                </a:solidFill>
                <a:latin typeface="Poppins Light Bold"/>
              </a:rPr>
              <a:t>from price.</a:t>
            </a:r>
            <a:r>
              <a:rPr lang="en-US" sz="2400">
                <a:solidFill>
                  <a:srgbClr val="FF5757"/>
                </a:solidFill>
                <a:latin typeface="Poppins Light Bold"/>
              </a:rPr>
              <a:t> </a:t>
            </a:r>
          </a:p>
        </p:txBody>
      </p:sp>
      <p:sp>
        <p:nvSpPr>
          <p:cNvPr id="12" name="TextBox 12"/>
          <p:cNvSpPr txBox="1"/>
          <p:nvPr/>
        </p:nvSpPr>
        <p:spPr>
          <a:xfrm>
            <a:off x="12860747" y="888601"/>
            <a:ext cx="4563697" cy="1641474"/>
          </a:xfrm>
          <a:prstGeom prst="rect">
            <a:avLst/>
          </a:prstGeom>
        </p:spPr>
        <p:txBody>
          <a:bodyPr lIns="0" tIns="0" rIns="0" bIns="0" rtlCol="0" anchor="t">
            <a:spAutoFit/>
          </a:bodyPr>
          <a:lstStyle/>
          <a:p>
            <a:pPr>
              <a:lnSpc>
                <a:spcPts val="2520"/>
              </a:lnSpc>
            </a:pPr>
            <a:r>
              <a:rPr lang="en-US" sz="1800">
                <a:solidFill>
                  <a:srgbClr val="0B346B"/>
                </a:solidFill>
                <a:latin typeface="Poppins Light Bold"/>
              </a:rPr>
              <a:t>           </a:t>
            </a:r>
          </a:p>
          <a:p>
            <a:pPr marL="388626" lvl="1" indent="-194313">
              <a:lnSpc>
                <a:spcPts val="2520"/>
              </a:lnSpc>
              <a:buFont typeface="Arial"/>
              <a:buChar char="•"/>
            </a:pPr>
            <a:r>
              <a:rPr lang="en-US" sz="1800">
                <a:solidFill>
                  <a:srgbClr val="0B346B"/>
                </a:solidFill>
                <a:latin typeface="Poppins Light "/>
              </a:rPr>
              <a:t>Better mood, reduce stress</a:t>
            </a:r>
          </a:p>
          <a:p>
            <a:pPr marL="388626" lvl="1" indent="-194313">
              <a:lnSpc>
                <a:spcPts val="2520"/>
              </a:lnSpc>
              <a:buFont typeface="Arial"/>
              <a:buChar char="•"/>
            </a:pPr>
            <a:r>
              <a:rPr lang="en-US" sz="1800">
                <a:solidFill>
                  <a:srgbClr val="0B346B"/>
                </a:solidFill>
                <a:latin typeface="Poppins Light "/>
              </a:rPr>
              <a:t>Improve memory</a:t>
            </a:r>
          </a:p>
          <a:p>
            <a:pPr marL="388626" lvl="1" indent="-194313">
              <a:lnSpc>
                <a:spcPts val="2520"/>
              </a:lnSpc>
              <a:buFont typeface="Arial"/>
              <a:buChar char="•"/>
            </a:pPr>
            <a:r>
              <a:rPr lang="en-US" sz="1800">
                <a:solidFill>
                  <a:srgbClr val="0B346B"/>
                </a:solidFill>
                <a:latin typeface="Poppins Light "/>
              </a:rPr>
              <a:t>Increase attention</a:t>
            </a:r>
          </a:p>
          <a:p>
            <a:pPr marL="388626" lvl="1" indent="-194313">
              <a:lnSpc>
                <a:spcPts val="2520"/>
              </a:lnSpc>
              <a:buFont typeface="Arial"/>
              <a:buChar char="•"/>
            </a:pPr>
            <a:r>
              <a:rPr lang="en-US" sz="1800">
                <a:solidFill>
                  <a:srgbClr val="0B346B"/>
                </a:solidFill>
                <a:latin typeface="Poppins Light "/>
              </a:rPr>
              <a:t>Good sleep</a:t>
            </a:r>
          </a:p>
        </p:txBody>
      </p:sp>
      <p:sp>
        <p:nvSpPr>
          <p:cNvPr id="13" name="TextBox 13"/>
          <p:cNvSpPr txBox="1"/>
          <p:nvPr/>
        </p:nvSpPr>
        <p:spPr>
          <a:xfrm>
            <a:off x="11676757" y="1229066"/>
            <a:ext cx="1106170" cy="1189355"/>
          </a:xfrm>
          <a:prstGeom prst="rect">
            <a:avLst/>
          </a:prstGeom>
        </p:spPr>
        <p:txBody>
          <a:bodyPr lIns="0" tIns="0" rIns="0" bIns="0" rtlCol="0" anchor="t">
            <a:spAutoFit/>
          </a:bodyPr>
          <a:lstStyle/>
          <a:p>
            <a:pPr algn="ctr">
              <a:lnSpc>
                <a:spcPts val="3220"/>
              </a:lnSpc>
            </a:pPr>
            <a:r>
              <a:rPr lang="en-US" sz="2300">
                <a:solidFill>
                  <a:srgbClr val="000000"/>
                </a:solidFill>
                <a:latin typeface="Poppins Light Bold"/>
              </a:rPr>
              <a:t>Brain &amp; </a:t>
            </a:r>
          </a:p>
          <a:p>
            <a:pPr algn="ctr">
              <a:lnSpc>
                <a:spcPts val="3220"/>
              </a:lnSpc>
              <a:spcBef>
                <a:spcPct val="0"/>
              </a:spcBef>
            </a:pPr>
            <a:r>
              <a:rPr lang="en-US" sz="2300">
                <a:solidFill>
                  <a:srgbClr val="000000"/>
                </a:solidFill>
                <a:latin typeface="Poppins Light Bold"/>
              </a:rPr>
              <a:t>Mental </a:t>
            </a:r>
          </a:p>
          <a:p>
            <a:pPr algn="ctr">
              <a:lnSpc>
                <a:spcPts val="3220"/>
              </a:lnSpc>
              <a:spcBef>
                <a:spcPct val="0"/>
              </a:spcBef>
            </a:pPr>
            <a:r>
              <a:rPr lang="en-US" sz="2300">
                <a:solidFill>
                  <a:srgbClr val="000000"/>
                </a:solidFill>
                <a:latin typeface="Poppins Light Bold"/>
              </a:rPr>
              <a:t>health:</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9636276"/>
            <a:ext cx="18288000" cy="786384"/>
          </a:xfrm>
          <a:custGeom>
            <a:avLst/>
            <a:gdLst/>
            <a:ahLst/>
            <a:cxnLst/>
            <a:rect l="l" t="t" r="r" b="b"/>
            <a:pathLst>
              <a:path w="18288000" h="786384">
                <a:moveTo>
                  <a:pt x="0" y="0"/>
                </a:moveTo>
                <a:lnTo>
                  <a:pt x="18288000" y="0"/>
                </a:lnTo>
                <a:lnTo>
                  <a:pt x="18288000" y="786384"/>
                </a:lnTo>
                <a:lnTo>
                  <a:pt x="0" y="786384"/>
                </a:lnTo>
                <a:lnTo>
                  <a:pt x="0" y="0"/>
                </a:lnTo>
                <a:close/>
              </a:path>
            </a:pathLst>
          </a:custGeom>
          <a:blipFill>
            <a:blip r:embed="rId3"/>
            <a:stretch>
              <a:fillRect/>
            </a:stretch>
          </a:blipFill>
        </p:spPr>
        <p:txBody>
          <a:bodyPr/>
          <a:lstStyle/>
          <a:p>
            <a:endParaRPr lang="en-US"/>
          </a:p>
        </p:txBody>
      </p:sp>
      <p:sp>
        <p:nvSpPr>
          <p:cNvPr id="8" name="TextBox 8"/>
          <p:cNvSpPr txBox="1"/>
          <p:nvPr/>
        </p:nvSpPr>
        <p:spPr>
          <a:xfrm>
            <a:off x="901056" y="441325"/>
            <a:ext cx="16358244" cy="587375"/>
          </a:xfrm>
          <a:prstGeom prst="rect">
            <a:avLst/>
          </a:prstGeom>
        </p:spPr>
        <p:txBody>
          <a:bodyPr lIns="0" tIns="0" rIns="0" bIns="0" rtlCol="0" anchor="t">
            <a:spAutoFit/>
          </a:bodyPr>
          <a:lstStyle/>
          <a:p>
            <a:pPr>
              <a:lnSpc>
                <a:spcPts val="4899"/>
              </a:lnSpc>
              <a:spcBef>
                <a:spcPct val="0"/>
              </a:spcBef>
            </a:pPr>
            <a:r>
              <a:rPr lang="en-US" sz="3499">
                <a:solidFill>
                  <a:srgbClr val="0B346B"/>
                </a:solidFill>
                <a:latin typeface="Poppins Light Bold"/>
              </a:rPr>
              <a:t>Some commercialized products - Claim for mental &amp; brain health</a:t>
            </a:r>
          </a:p>
        </p:txBody>
      </p:sp>
      <p:sp>
        <p:nvSpPr>
          <p:cNvPr id="9" name="Freeform 9"/>
          <p:cNvSpPr/>
          <p:nvPr/>
        </p:nvSpPr>
        <p:spPr>
          <a:xfrm>
            <a:off x="16357073" y="8860346"/>
            <a:ext cx="1654189" cy="951159"/>
          </a:xfrm>
          <a:custGeom>
            <a:avLst/>
            <a:gdLst/>
            <a:ahLst/>
            <a:cxnLst/>
            <a:rect l="l" t="t" r="r" b="b"/>
            <a:pathLst>
              <a:path w="1654189" h="951159">
                <a:moveTo>
                  <a:pt x="0" y="0"/>
                </a:moveTo>
                <a:lnTo>
                  <a:pt x="1654189" y="0"/>
                </a:lnTo>
                <a:lnTo>
                  <a:pt x="1654189" y="951158"/>
                </a:lnTo>
                <a:lnTo>
                  <a:pt x="0" y="951158"/>
                </a:lnTo>
                <a:lnTo>
                  <a:pt x="0" y="0"/>
                </a:lnTo>
                <a:close/>
              </a:path>
            </a:pathLst>
          </a:custGeom>
          <a:blipFill>
            <a:blip r:embed="rId4"/>
            <a:stretch>
              <a:fillRect/>
            </a:stretch>
          </a:blipFill>
        </p:spPr>
        <p:txBody>
          <a:bodyPr/>
          <a:lstStyle/>
          <a:p>
            <a:endParaRPr lang="en-US"/>
          </a:p>
        </p:txBody>
      </p:sp>
      <p:pic>
        <p:nvPicPr>
          <p:cNvPr id="12" name="Picture 11">
            <a:extLst>
              <a:ext uri="{FF2B5EF4-FFF2-40B4-BE49-F238E27FC236}">
                <a16:creationId xmlns:a16="http://schemas.microsoft.com/office/drawing/2014/main" id="{C98860A6-DFB1-C8DC-57F5-34CFA11BD757}"/>
              </a:ext>
            </a:extLst>
          </p:cNvPr>
          <p:cNvPicPr>
            <a:picLocks noChangeAspect="1"/>
          </p:cNvPicPr>
          <p:nvPr/>
        </p:nvPicPr>
        <p:blipFill>
          <a:blip r:embed="rId5"/>
          <a:stretch>
            <a:fillRect/>
          </a:stretch>
        </p:blipFill>
        <p:spPr>
          <a:xfrm>
            <a:off x="901056" y="2115456"/>
            <a:ext cx="4343400" cy="6077813"/>
          </a:xfrm>
          <a:prstGeom prst="rect">
            <a:avLst/>
          </a:prstGeom>
        </p:spPr>
      </p:pic>
      <p:pic>
        <p:nvPicPr>
          <p:cNvPr id="13" name="Picture 6" descr="32oz Oatly Full-Fat Chilled Oatmilk. No dairy. No nuts. No gluten.">
            <a:extLst>
              <a:ext uri="{FF2B5EF4-FFF2-40B4-BE49-F238E27FC236}">
                <a16:creationId xmlns:a16="http://schemas.microsoft.com/office/drawing/2014/main" id="{D3F635E2-3292-7205-5DF5-9F2D6B56FD4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9772" t="5131" r="7802" b="6723"/>
          <a:stretch/>
        </p:blipFill>
        <p:spPr bwMode="auto">
          <a:xfrm>
            <a:off x="7987656" y="2176703"/>
            <a:ext cx="3317848" cy="620099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F6B96280-64D1-02F6-5785-734B9626733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87256" y="1943636"/>
            <a:ext cx="2743200" cy="6249633"/>
          </a:xfrm>
          <a:prstGeom prst="rect">
            <a:avLst/>
          </a:prstGeom>
        </p:spPr>
      </p:pic>
      <p:sp>
        <p:nvSpPr>
          <p:cNvPr id="15" name="TextBox 6">
            <a:extLst>
              <a:ext uri="{FF2B5EF4-FFF2-40B4-BE49-F238E27FC236}">
                <a16:creationId xmlns:a16="http://schemas.microsoft.com/office/drawing/2014/main" id="{F4CA5057-D7F6-9CCC-27CC-E2556BAC8053}"/>
              </a:ext>
            </a:extLst>
          </p:cNvPr>
          <p:cNvSpPr txBox="1"/>
          <p:nvPr/>
        </p:nvSpPr>
        <p:spPr>
          <a:xfrm>
            <a:off x="11762704" y="7179719"/>
            <a:ext cx="5772308" cy="1292662"/>
          </a:xfrm>
          <a:prstGeom prst="rect">
            <a:avLst/>
          </a:prstGeom>
        </p:spPr>
        <p:txBody>
          <a:bodyPr wrap="square" lIns="0" tIns="0" rIns="0" bIns="0" rtlCol="0" anchor="t">
            <a:spAutoFit/>
          </a:bodyPr>
          <a:lstStyle/>
          <a:p>
            <a:pPr>
              <a:spcBef>
                <a:spcPct val="0"/>
              </a:spcBef>
            </a:pPr>
            <a:r>
              <a:rPr lang="vi-VN" sz="2800">
                <a:solidFill>
                  <a:srgbClr val="0B346B"/>
                </a:solidFill>
                <a:latin typeface="Poppins Light Bold"/>
              </a:rPr>
              <a:t>Fortified with </a:t>
            </a:r>
            <a:r>
              <a:rPr lang="vi-VN" sz="2800">
                <a:solidFill>
                  <a:schemeClr val="accent6">
                    <a:lumMod val="75000"/>
                  </a:schemeClr>
                </a:solidFill>
                <a:latin typeface="Poppins Light Bold"/>
              </a:rPr>
              <a:t>Algae DHA </a:t>
            </a:r>
            <a:r>
              <a:rPr lang="vi-VN" sz="2800">
                <a:solidFill>
                  <a:srgbClr val="0B346B"/>
                </a:solidFill>
                <a:latin typeface="Poppins Light Bold"/>
              </a:rPr>
              <a:t>for </a:t>
            </a:r>
            <a:r>
              <a:rPr lang="vi-VN" sz="2800">
                <a:solidFill>
                  <a:schemeClr val="accent6">
                    <a:lumMod val="75000"/>
                  </a:schemeClr>
                </a:solidFill>
                <a:latin typeface="Poppins Light Bold"/>
              </a:rPr>
              <a:t>brain health </a:t>
            </a:r>
            <a:r>
              <a:rPr lang="vi-VN" sz="2800">
                <a:solidFill>
                  <a:srgbClr val="0B346B"/>
                </a:solidFill>
                <a:latin typeface="Poppins Light Bold"/>
              </a:rPr>
              <a:t>claim</a:t>
            </a:r>
          </a:p>
          <a:p>
            <a:pPr>
              <a:spcBef>
                <a:spcPct val="0"/>
              </a:spcBef>
            </a:pPr>
            <a:endParaRPr lang="en-US" sz="2800">
              <a:solidFill>
                <a:srgbClr val="000000"/>
              </a:solidFill>
              <a:latin typeface="Poppins Light "/>
            </a:endParaRPr>
          </a:p>
        </p:txBody>
      </p:sp>
    </p:spTree>
    <p:extLst>
      <p:ext uri="{BB962C8B-B14F-4D97-AF65-F5344CB8AC3E}">
        <p14:creationId xmlns:p14="http://schemas.microsoft.com/office/powerpoint/2010/main" val="147718744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9636276"/>
            <a:ext cx="18288000" cy="786384"/>
          </a:xfrm>
          <a:custGeom>
            <a:avLst/>
            <a:gdLst/>
            <a:ahLst/>
            <a:cxnLst/>
            <a:rect l="l" t="t" r="r" b="b"/>
            <a:pathLst>
              <a:path w="18288000" h="786384">
                <a:moveTo>
                  <a:pt x="0" y="0"/>
                </a:moveTo>
                <a:lnTo>
                  <a:pt x="18288000" y="0"/>
                </a:lnTo>
                <a:lnTo>
                  <a:pt x="18288000" y="786384"/>
                </a:lnTo>
                <a:lnTo>
                  <a:pt x="0" y="786384"/>
                </a:lnTo>
                <a:lnTo>
                  <a:pt x="0" y="0"/>
                </a:lnTo>
                <a:close/>
              </a:path>
            </a:pathLst>
          </a:custGeom>
          <a:blipFill>
            <a:blip r:embed="rId3"/>
            <a:stretch>
              <a:fillRect/>
            </a:stretch>
          </a:blipFill>
        </p:spPr>
        <p:txBody>
          <a:bodyPr/>
          <a:lstStyle/>
          <a:p>
            <a:endParaRPr lang="en-US"/>
          </a:p>
        </p:txBody>
      </p:sp>
      <p:sp>
        <p:nvSpPr>
          <p:cNvPr id="3" name="TextBox 3"/>
          <p:cNvSpPr txBox="1"/>
          <p:nvPr/>
        </p:nvSpPr>
        <p:spPr>
          <a:xfrm>
            <a:off x="901056" y="706437"/>
            <a:ext cx="16358244" cy="587375"/>
          </a:xfrm>
          <a:prstGeom prst="rect">
            <a:avLst/>
          </a:prstGeom>
        </p:spPr>
        <p:txBody>
          <a:bodyPr lIns="0" tIns="0" rIns="0" bIns="0" rtlCol="0" anchor="t">
            <a:spAutoFit/>
          </a:bodyPr>
          <a:lstStyle/>
          <a:p>
            <a:pPr>
              <a:lnSpc>
                <a:spcPts val="4899"/>
              </a:lnSpc>
              <a:spcBef>
                <a:spcPct val="0"/>
              </a:spcBef>
            </a:pPr>
            <a:r>
              <a:rPr lang="en-US" sz="3499">
                <a:solidFill>
                  <a:srgbClr val="0B346B"/>
                </a:solidFill>
                <a:latin typeface="Poppins Light Bold"/>
              </a:rPr>
              <a:t>Some commercialized products - Claim for mental &amp; brain health</a:t>
            </a:r>
          </a:p>
        </p:txBody>
      </p:sp>
      <p:sp>
        <p:nvSpPr>
          <p:cNvPr id="4" name="Freeform 4"/>
          <p:cNvSpPr/>
          <p:nvPr/>
        </p:nvSpPr>
        <p:spPr>
          <a:xfrm>
            <a:off x="16298179" y="8873037"/>
            <a:ext cx="1654189" cy="951159"/>
          </a:xfrm>
          <a:custGeom>
            <a:avLst/>
            <a:gdLst/>
            <a:ahLst/>
            <a:cxnLst/>
            <a:rect l="l" t="t" r="r" b="b"/>
            <a:pathLst>
              <a:path w="1654189" h="951159">
                <a:moveTo>
                  <a:pt x="0" y="0"/>
                </a:moveTo>
                <a:lnTo>
                  <a:pt x="1654189" y="0"/>
                </a:lnTo>
                <a:lnTo>
                  <a:pt x="1654189" y="951158"/>
                </a:lnTo>
                <a:lnTo>
                  <a:pt x="0" y="951158"/>
                </a:lnTo>
                <a:lnTo>
                  <a:pt x="0" y="0"/>
                </a:lnTo>
                <a:close/>
              </a:path>
            </a:pathLst>
          </a:custGeom>
          <a:blipFill>
            <a:blip r:embed="rId4"/>
            <a:stretch>
              <a:fillRect/>
            </a:stretch>
          </a:blipFill>
        </p:spPr>
        <p:txBody>
          <a:bodyPr/>
          <a:lstStyle/>
          <a:p>
            <a:endParaRPr lang="en-US"/>
          </a:p>
        </p:txBody>
      </p:sp>
      <p:sp>
        <p:nvSpPr>
          <p:cNvPr id="5" name="Freeform 5"/>
          <p:cNvSpPr/>
          <p:nvPr/>
        </p:nvSpPr>
        <p:spPr>
          <a:xfrm>
            <a:off x="401037" y="2179589"/>
            <a:ext cx="4670745" cy="4670745"/>
          </a:xfrm>
          <a:custGeom>
            <a:avLst/>
            <a:gdLst/>
            <a:ahLst/>
            <a:cxnLst/>
            <a:rect l="l" t="t" r="r" b="b"/>
            <a:pathLst>
              <a:path w="4670745" h="4670745">
                <a:moveTo>
                  <a:pt x="0" y="0"/>
                </a:moveTo>
                <a:lnTo>
                  <a:pt x="4670745" y="0"/>
                </a:lnTo>
                <a:lnTo>
                  <a:pt x="4670745" y="4670745"/>
                </a:lnTo>
                <a:lnTo>
                  <a:pt x="0" y="4670745"/>
                </a:lnTo>
                <a:lnTo>
                  <a:pt x="0" y="0"/>
                </a:lnTo>
                <a:close/>
              </a:path>
            </a:pathLst>
          </a:custGeom>
          <a:blipFill>
            <a:blip r:embed="rId5"/>
            <a:stretch>
              <a:fillRect/>
            </a:stretch>
          </a:blipFill>
        </p:spPr>
        <p:txBody>
          <a:bodyPr/>
          <a:lstStyle/>
          <a:p>
            <a:endParaRPr lang="en-US"/>
          </a:p>
        </p:txBody>
      </p:sp>
      <p:sp>
        <p:nvSpPr>
          <p:cNvPr id="6" name="Freeform 6"/>
          <p:cNvSpPr/>
          <p:nvPr/>
        </p:nvSpPr>
        <p:spPr>
          <a:xfrm>
            <a:off x="6029110" y="2376661"/>
            <a:ext cx="6229779" cy="4276601"/>
          </a:xfrm>
          <a:custGeom>
            <a:avLst/>
            <a:gdLst/>
            <a:ahLst/>
            <a:cxnLst/>
            <a:rect l="l" t="t" r="r" b="b"/>
            <a:pathLst>
              <a:path w="6229779" h="4276601">
                <a:moveTo>
                  <a:pt x="0" y="0"/>
                </a:moveTo>
                <a:lnTo>
                  <a:pt x="6229780" y="0"/>
                </a:lnTo>
                <a:lnTo>
                  <a:pt x="6229780" y="4276601"/>
                </a:lnTo>
                <a:lnTo>
                  <a:pt x="0" y="4276601"/>
                </a:lnTo>
                <a:lnTo>
                  <a:pt x="0" y="0"/>
                </a:lnTo>
                <a:close/>
              </a:path>
            </a:pathLst>
          </a:custGeom>
          <a:blipFill>
            <a:blip r:embed="rId6"/>
            <a:stretch>
              <a:fillRect l="-5943" t="-6252" r="-7924" b="-4328"/>
            </a:stretch>
          </a:blipFill>
        </p:spPr>
        <p:txBody>
          <a:bodyPr/>
          <a:lstStyle/>
          <a:p>
            <a:endParaRPr lang="en-US"/>
          </a:p>
        </p:txBody>
      </p:sp>
      <p:sp>
        <p:nvSpPr>
          <p:cNvPr id="7" name="Freeform 7"/>
          <p:cNvSpPr/>
          <p:nvPr/>
        </p:nvSpPr>
        <p:spPr>
          <a:xfrm>
            <a:off x="12466607" y="2376661"/>
            <a:ext cx="5061105" cy="6471671"/>
          </a:xfrm>
          <a:custGeom>
            <a:avLst/>
            <a:gdLst/>
            <a:ahLst/>
            <a:cxnLst/>
            <a:rect l="l" t="t" r="r" b="b"/>
            <a:pathLst>
              <a:path w="5061105" h="6471671">
                <a:moveTo>
                  <a:pt x="0" y="0"/>
                </a:moveTo>
                <a:lnTo>
                  <a:pt x="5061105" y="0"/>
                </a:lnTo>
                <a:lnTo>
                  <a:pt x="5061105" y="6471672"/>
                </a:lnTo>
                <a:lnTo>
                  <a:pt x="0" y="6471672"/>
                </a:lnTo>
                <a:lnTo>
                  <a:pt x="0" y="0"/>
                </a:lnTo>
                <a:close/>
              </a:path>
            </a:pathLst>
          </a:custGeom>
          <a:blipFill>
            <a:blip r:embed="rId7"/>
            <a:stretch>
              <a:fillRect l="-91806"/>
            </a:stretch>
          </a:blipFill>
        </p:spPr>
        <p:txBody>
          <a:bodyPr/>
          <a:lstStyle/>
          <a:p>
            <a:endParaRPr lang="en-US"/>
          </a:p>
        </p:txBody>
      </p:sp>
      <p:sp>
        <p:nvSpPr>
          <p:cNvPr id="8" name="TextBox 8"/>
          <p:cNvSpPr txBox="1"/>
          <p:nvPr/>
        </p:nvSpPr>
        <p:spPr>
          <a:xfrm>
            <a:off x="597821" y="6982513"/>
            <a:ext cx="4761140" cy="2526013"/>
          </a:xfrm>
          <a:prstGeom prst="rect">
            <a:avLst/>
          </a:prstGeom>
        </p:spPr>
        <p:txBody>
          <a:bodyPr lIns="0" tIns="0" rIns="0" bIns="0" rtlCol="0" anchor="t">
            <a:spAutoFit/>
          </a:bodyPr>
          <a:lstStyle/>
          <a:p>
            <a:pPr>
              <a:lnSpc>
                <a:spcPts val="2239"/>
              </a:lnSpc>
              <a:spcBef>
                <a:spcPct val="0"/>
              </a:spcBef>
            </a:pPr>
            <a:r>
              <a:rPr lang="en-US" sz="1599">
                <a:solidFill>
                  <a:srgbClr val="0B346B"/>
                </a:solidFill>
                <a:latin typeface="Poppins Light Bold"/>
              </a:rPr>
              <a:t>Plant Based Milk Cocoa Yen</a:t>
            </a:r>
          </a:p>
          <a:p>
            <a:pPr algn="l">
              <a:lnSpc>
                <a:spcPts val="2239"/>
              </a:lnSpc>
              <a:spcBef>
                <a:spcPct val="0"/>
              </a:spcBef>
            </a:pPr>
            <a:r>
              <a:rPr lang="en-US" sz="1599">
                <a:solidFill>
                  <a:srgbClr val="0B346B"/>
                </a:solidFill>
                <a:latin typeface="Poppins Light Bold"/>
              </a:rPr>
              <a:t>Sunpeeps Beverage (Thailand, 2023)</a:t>
            </a:r>
          </a:p>
          <a:p>
            <a:pPr algn="just">
              <a:lnSpc>
                <a:spcPts val="2239"/>
              </a:lnSpc>
              <a:spcBef>
                <a:spcPct val="0"/>
              </a:spcBef>
            </a:pPr>
            <a:r>
              <a:rPr lang="en-US" sz="1599">
                <a:solidFill>
                  <a:srgbClr val="0B346B"/>
                </a:solidFill>
                <a:latin typeface="Poppins Light "/>
              </a:rPr>
              <a:t>Contain cocoa drink (84%), mix cereal powder (10% - White sesame powder, fragrant rice powder, soybean, coconut powder)</a:t>
            </a:r>
          </a:p>
          <a:p>
            <a:pPr algn="just">
              <a:lnSpc>
                <a:spcPts val="2239"/>
              </a:lnSpc>
              <a:spcBef>
                <a:spcPct val="0"/>
              </a:spcBef>
            </a:pPr>
            <a:r>
              <a:rPr lang="en-US" sz="1599">
                <a:solidFill>
                  <a:srgbClr val="FF5757"/>
                </a:solidFill>
                <a:latin typeface="Poppins Light "/>
              </a:rPr>
              <a:t>Vitamin B12 </a:t>
            </a:r>
            <a:r>
              <a:rPr lang="en-US" sz="1599">
                <a:solidFill>
                  <a:srgbClr val="0B346B"/>
                </a:solidFill>
                <a:latin typeface="Poppins Light "/>
              </a:rPr>
              <a:t>contributes to the normal brain and nervous function and immune system </a:t>
            </a:r>
          </a:p>
          <a:p>
            <a:pPr>
              <a:lnSpc>
                <a:spcPts val="2239"/>
              </a:lnSpc>
              <a:spcBef>
                <a:spcPct val="0"/>
              </a:spcBef>
            </a:pPr>
            <a:endParaRPr lang="en-US" sz="1599">
              <a:solidFill>
                <a:srgbClr val="0B346B"/>
              </a:solidFill>
              <a:latin typeface="Poppins Light "/>
            </a:endParaRPr>
          </a:p>
          <a:p>
            <a:pPr>
              <a:lnSpc>
                <a:spcPts val="2239"/>
              </a:lnSpc>
              <a:spcBef>
                <a:spcPct val="0"/>
              </a:spcBef>
            </a:pPr>
            <a:endParaRPr lang="en-US" sz="1599">
              <a:solidFill>
                <a:srgbClr val="0B346B"/>
              </a:solidFill>
              <a:latin typeface="Poppins Light "/>
            </a:endParaRPr>
          </a:p>
        </p:txBody>
      </p:sp>
      <p:sp>
        <p:nvSpPr>
          <p:cNvPr id="9" name="TextBox 9"/>
          <p:cNvSpPr txBox="1"/>
          <p:nvPr/>
        </p:nvSpPr>
        <p:spPr>
          <a:xfrm>
            <a:off x="6341885" y="6982513"/>
            <a:ext cx="5476585" cy="1961755"/>
          </a:xfrm>
          <a:prstGeom prst="rect">
            <a:avLst/>
          </a:prstGeom>
        </p:spPr>
        <p:txBody>
          <a:bodyPr lIns="0" tIns="0" rIns="0" bIns="0" rtlCol="0" anchor="t">
            <a:spAutoFit/>
          </a:bodyPr>
          <a:lstStyle/>
          <a:p>
            <a:pPr algn="just">
              <a:lnSpc>
                <a:spcPts val="2239"/>
              </a:lnSpc>
              <a:spcBef>
                <a:spcPct val="0"/>
              </a:spcBef>
            </a:pPr>
            <a:r>
              <a:rPr lang="en-US" sz="1599">
                <a:solidFill>
                  <a:srgbClr val="0B346B"/>
                </a:solidFill>
                <a:latin typeface="Poppins Light Bold"/>
              </a:rPr>
              <a:t>Yeo’s Cambodia, 2024</a:t>
            </a:r>
          </a:p>
          <a:p>
            <a:pPr algn="just">
              <a:lnSpc>
                <a:spcPts val="2239"/>
              </a:lnSpc>
              <a:spcBef>
                <a:spcPct val="0"/>
              </a:spcBef>
            </a:pPr>
            <a:r>
              <a:rPr lang="en-US" sz="1599">
                <a:solidFill>
                  <a:srgbClr val="0B346B"/>
                </a:solidFill>
                <a:latin typeface="Poppins Light Bold"/>
              </a:rPr>
              <a:t>Soy Immuniti providing a boost for work or play - whether at work, at school, at home or at the gym</a:t>
            </a:r>
          </a:p>
          <a:p>
            <a:pPr algn="just">
              <a:lnSpc>
                <a:spcPts val="2239"/>
              </a:lnSpc>
              <a:spcBef>
                <a:spcPct val="0"/>
              </a:spcBef>
            </a:pPr>
            <a:r>
              <a:rPr lang="en-US" sz="1599">
                <a:solidFill>
                  <a:srgbClr val="FF5757"/>
                </a:solidFill>
                <a:latin typeface="Poppins Light "/>
              </a:rPr>
              <a:t>Vitamin B6</a:t>
            </a:r>
            <a:r>
              <a:rPr lang="en-US" sz="1599">
                <a:solidFill>
                  <a:srgbClr val="000000"/>
                </a:solidFill>
                <a:latin typeface="Poppins Light "/>
              </a:rPr>
              <a:t> </a:t>
            </a:r>
            <a:r>
              <a:rPr lang="en-US" sz="1599">
                <a:solidFill>
                  <a:srgbClr val="0B346B"/>
                </a:solidFill>
                <a:latin typeface="Poppins Light "/>
              </a:rPr>
              <a:t>provides a raft of health benefits, including</a:t>
            </a:r>
            <a:r>
              <a:rPr lang="en-US" sz="1599">
                <a:solidFill>
                  <a:srgbClr val="000000"/>
                </a:solidFill>
                <a:latin typeface="Poppins Light "/>
              </a:rPr>
              <a:t> </a:t>
            </a:r>
            <a:r>
              <a:rPr lang="en-US" sz="1599">
                <a:solidFill>
                  <a:srgbClr val="FF5757"/>
                </a:solidFill>
                <a:latin typeface="Poppins Light "/>
              </a:rPr>
              <a:t>promoting brain health</a:t>
            </a:r>
            <a:r>
              <a:rPr lang="en-US" sz="1599">
                <a:solidFill>
                  <a:srgbClr val="0B346B"/>
                </a:solidFill>
                <a:latin typeface="Poppins Light "/>
              </a:rPr>
              <a:t> and improving mood, while zinc is a nutrient that equips the immune system and metabolic functions with a much-needed boost.</a:t>
            </a:r>
            <a:r>
              <a:rPr lang="en-US" sz="1599">
                <a:solidFill>
                  <a:srgbClr val="000000"/>
                </a:solidFill>
                <a:latin typeface="Poppins Light "/>
              </a:rPr>
              <a:t>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D5C35-88DB-1393-D8FA-E3A4336B2B70}"/>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662784DC-0D86-18E0-58CA-BB3F30705841}"/>
              </a:ext>
            </a:extLst>
          </p:cNvPr>
          <p:cNvSpPr>
            <a:spLocks noGrp="1"/>
          </p:cNvSpPr>
          <p:nvPr>
            <p:ph type="subTitle" idx="1"/>
          </p:nvPr>
        </p:nvSpPr>
        <p:spPr/>
        <p:txBody>
          <a:bodyPr/>
          <a:lstStyle/>
          <a:p>
            <a:endParaRPr lang="en-US"/>
          </a:p>
        </p:txBody>
      </p:sp>
      <p:pic>
        <p:nvPicPr>
          <p:cNvPr id="9" name="Picture 8">
            <a:extLst>
              <a:ext uri="{FF2B5EF4-FFF2-40B4-BE49-F238E27FC236}">
                <a16:creationId xmlns:a16="http://schemas.microsoft.com/office/drawing/2014/main" id="{5AD4EC5A-D1BE-8745-C820-6AC903CC37E1}"/>
              </a:ext>
            </a:extLst>
          </p:cNvPr>
          <p:cNvPicPr>
            <a:picLocks noChangeAspect="1"/>
          </p:cNvPicPr>
          <p:nvPr/>
        </p:nvPicPr>
        <p:blipFill>
          <a:blip r:embed="rId3"/>
          <a:stretch>
            <a:fillRect/>
          </a:stretch>
        </p:blipFill>
        <p:spPr>
          <a:xfrm>
            <a:off x="0" y="1"/>
            <a:ext cx="18288000" cy="10286999"/>
          </a:xfrm>
          <a:prstGeom prst="rect">
            <a:avLst/>
          </a:prstGeom>
        </p:spPr>
      </p:pic>
    </p:spTree>
    <p:extLst>
      <p:ext uri="{BB962C8B-B14F-4D97-AF65-F5344CB8AC3E}">
        <p14:creationId xmlns:p14="http://schemas.microsoft.com/office/powerpoint/2010/main" val="26393322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9636276"/>
            <a:ext cx="18288000" cy="786384"/>
          </a:xfrm>
          <a:custGeom>
            <a:avLst/>
            <a:gdLst/>
            <a:ahLst/>
            <a:cxnLst/>
            <a:rect l="l" t="t" r="r" b="b"/>
            <a:pathLst>
              <a:path w="18288000" h="786384">
                <a:moveTo>
                  <a:pt x="0" y="0"/>
                </a:moveTo>
                <a:lnTo>
                  <a:pt x="18288000" y="0"/>
                </a:lnTo>
                <a:lnTo>
                  <a:pt x="18288000" y="786384"/>
                </a:lnTo>
                <a:lnTo>
                  <a:pt x="0" y="786384"/>
                </a:lnTo>
                <a:lnTo>
                  <a:pt x="0" y="0"/>
                </a:lnTo>
                <a:close/>
              </a:path>
            </a:pathLst>
          </a:custGeom>
          <a:blipFill>
            <a:blip r:embed="rId3"/>
            <a:stretch>
              <a:fillRect/>
            </a:stretch>
          </a:blipFill>
        </p:spPr>
        <p:txBody>
          <a:bodyPr/>
          <a:lstStyle/>
          <a:p>
            <a:endParaRPr lang="en-US"/>
          </a:p>
        </p:txBody>
      </p:sp>
      <p:sp>
        <p:nvSpPr>
          <p:cNvPr id="3" name="Freeform 3"/>
          <p:cNvSpPr/>
          <p:nvPr/>
        </p:nvSpPr>
        <p:spPr>
          <a:xfrm>
            <a:off x="6381140" y="1818992"/>
            <a:ext cx="5306526" cy="4899997"/>
          </a:xfrm>
          <a:custGeom>
            <a:avLst/>
            <a:gdLst/>
            <a:ahLst/>
            <a:cxnLst/>
            <a:rect l="l" t="t" r="r" b="b"/>
            <a:pathLst>
              <a:path w="5306526" h="4899997">
                <a:moveTo>
                  <a:pt x="0" y="0"/>
                </a:moveTo>
                <a:lnTo>
                  <a:pt x="5306526" y="0"/>
                </a:lnTo>
                <a:lnTo>
                  <a:pt x="5306526" y="4899997"/>
                </a:lnTo>
                <a:lnTo>
                  <a:pt x="0" y="4899997"/>
                </a:lnTo>
                <a:lnTo>
                  <a:pt x="0" y="0"/>
                </a:lnTo>
                <a:close/>
              </a:path>
            </a:pathLst>
          </a:custGeom>
          <a:blipFill>
            <a:blip r:embed="rId4"/>
            <a:stretch>
              <a:fillRect l="-5836" t="-10666" b="-3950"/>
            </a:stretch>
          </a:blipFill>
        </p:spPr>
        <p:txBody>
          <a:bodyPr/>
          <a:lstStyle/>
          <a:p>
            <a:endParaRPr lang="en-US"/>
          </a:p>
        </p:txBody>
      </p:sp>
      <p:sp>
        <p:nvSpPr>
          <p:cNvPr id="4" name="Freeform 4"/>
          <p:cNvSpPr/>
          <p:nvPr/>
        </p:nvSpPr>
        <p:spPr>
          <a:xfrm>
            <a:off x="825927" y="1811354"/>
            <a:ext cx="2724537" cy="4905393"/>
          </a:xfrm>
          <a:custGeom>
            <a:avLst/>
            <a:gdLst/>
            <a:ahLst/>
            <a:cxnLst/>
            <a:rect l="l" t="t" r="r" b="b"/>
            <a:pathLst>
              <a:path w="2724537" h="4905393">
                <a:moveTo>
                  <a:pt x="0" y="0"/>
                </a:moveTo>
                <a:lnTo>
                  <a:pt x="2724537" y="0"/>
                </a:lnTo>
                <a:lnTo>
                  <a:pt x="2724537" y="4905394"/>
                </a:lnTo>
                <a:lnTo>
                  <a:pt x="0" y="4905394"/>
                </a:lnTo>
                <a:lnTo>
                  <a:pt x="0" y="0"/>
                </a:lnTo>
                <a:close/>
              </a:path>
            </a:pathLst>
          </a:custGeom>
          <a:blipFill>
            <a:blip r:embed="rId5"/>
            <a:stretch>
              <a:fillRect/>
            </a:stretch>
          </a:blipFill>
        </p:spPr>
        <p:txBody>
          <a:bodyPr/>
          <a:lstStyle/>
          <a:p>
            <a:endParaRPr lang="en-US"/>
          </a:p>
        </p:txBody>
      </p:sp>
      <p:sp>
        <p:nvSpPr>
          <p:cNvPr id="5" name="Freeform 5"/>
          <p:cNvSpPr/>
          <p:nvPr/>
        </p:nvSpPr>
        <p:spPr>
          <a:xfrm>
            <a:off x="3328927" y="3958062"/>
            <a:ext cx="1443362" cy="2574887"/>
          </a:xfrm>
          <a:custGeom>
            <a:avLst/>
            <a:gdLst/>
            <a:ahLst/>
            <a:cxnLst/>
            <a:rect l="l" t="t" r="r" b="b"/>
            <a:pathLst>
              <a:path w="1443362" h="2574887">
                <a:moveTo>
                  <a:pt x="0" y="0"/>
                </a:moveTo>
                <a:lnTo>
                  <a:pt x="1443362" y="0"/>
                </a:lnTo>
                <a:lnTo>
                  <a:pt x="1443362" y="2574886"/>
                </a:lnTo>
                <a:lnTo>
                  <a:pt x="0" y="2574886"/>
                </a:lnTo>
                <a:lnTo>
                  <a:pt x="0" y="0"/>
                </a:lnTo>
                <a:close/>
              </a:path>
            </a:pathLst>
          </a:custGeom>
          <a:blipFill>
            <a:blip r:embed="rId6"/>
            <a:stretch>
              <a:fillRect/>
            </a:stretch>
          </a:blipFill>
        </p:spPr>
        <p:txBody>
          <a:bodyPr/>
          <a:lstStyle/>
          <a:p>
            <a:endParaRPr lang="en-US"/>
          </a:p>
        </p:txBody>
      </p:sp>
      <p:sp>
        <p:nvSpPr>
          <p:cNvPr id="6" name="TextBox 6"/>
          <p:cNvSpPr txBox="1"/>
          <p:nvPr/>
        </p:nvSpPr>
        <p:spPr>
          <a:xfrm>
            <a:off x="6253497" y="7064042"/>
            <a:ext cx="5434170" cy="2243948"/>
          </a:xfrm>
          <a:prstGeom prst="rect">
            <a:avLst/>
          </a:prstGeom>
        </p:spPr>
        <p:txBody>
          <a:bodyPr wrap="square" lIns="0" tIns="0" rIns="0" bIns="0" rtlCol="0" anchor="t">
            <a:spAutoFit/>
          </a:bodyPr>
          <a:lstStyle/>
          <a:p>
            <a:pPr algn="just">
              <a:lnSpc>
                <a:spcPts val="2240"/>
              </a:lnSpc>
              <a:spcBef>
                <a:spcPct val="0"/>
              </a:spcBef>
            </a:pPr>
            <a:r>
              <a:rPr lang="en-US" sz="1600">
                <a:solidFill>
                  <a:srgbClr val="0B346B"/>
                </a:solidFill>
                <a:latin typeface="Poppins Light Bold"/>
              </a:rPr>
              <a:t>Small Black Soy Bean Milk (South Korea, 2024)</a:t>
            </a:r>
          </a:p>
          <a:p>
            <a:pPr algn="just">
              <a:lnSpc>
                <a:spcPts val="2240"/>
              </a:lnSpc>
              <a:spcBef>
                <a:spcPct val="0"/>
              </a:spcBef>
            </a:pPr>
            <a:r>
              <a:rPr lang="en-US" sz="1600">
                <a:solidFill>
                  <a:srgbClr val="0B346B"/>
                </a:solidFill>
                <a:latin typeface="Poppins Light Bold"/>
              </a:rPr>
              <a:t>- 100% whole domestic soybeans</a:t>
            </a:r>
          </a:p>
          <a:p>
            <a:pPr algn="just">
              <a:lnSpc>
                <a:spcPts val="2240"/>
              </a:lnSpc>
              <a:spcBef>
                <a:spcPct val="0"/>
              </a:spcBef>
            </a:pPr>
            <a:r>
              <a:rPr lang="en-US" sz="1600">
                <a:solidFill>
                  <a:srgbClr val="0B346B"/>
                </a:solidFill>
                <a:latin typeface="Poppins Light "/>
              </a:rPr>
              <a:t>- Smarter with </a:t>
            </a:r>
            <a:r>
              <a:rPr lang="en-US" sz="1600">
                <a:solidFill>
                  <a:srgbClr val="0B346B"/>
                </a:solidFill>
                <a:latin typeface="Poppins Light Bold"/>
              </a:rPr>
              <a:t>rice germ, almond and walnut</a:t>
            </a:r>
          </a:p>
          <a:p>
            <a:pPr algn="just">
              <a:lnSpc>
                <a:spcPts val="2240"/>
              </a:lnSpc>
              <a:spcBef>
                <a:spcPct val="0"/>
              </a:spcBef>
            </a:pPr>
            <a:r>
              <a:rPr lang="en-US" sz="1600">
                <a:solidFill>
                  <a:srgbClr val="000000"/>
                </a:solidFill>
                <a:latin typeface="Poppins Light "/>
              </a:rPr>
              <a:t>- </a:t>
            </a:r>
            <a:r>
              <a:rPr lang="en-US" sz="1600">
                <a:solidFill>
                  <a:srgbClr val="FF5757"/>
                </a:solidFill>
                <a:latin typeface="Poppins Light Bold"/>
              </a:rPr>
              <a:t>5mg rice germ-derived GABA</a:t>
            </a:r>
            <a:r>
              <a:rPr lang="en-US" sz="1600">
                <a:solidFill>
                  <a:srgbClr val="000000"/>
                </a:solidFill>
                <a:latin typeface="Poppins Light Bold"/>
              </a:rPr>
              <a:t> </a:t>
            </a:r>
            <a:r>
              <a:rPr lang="en-US" sz="1600">
                <a:solidFill>
                  <a:srgbClr val="0B346B"/>
                </a:solidFill>
                <a:latin typeface="Poppins Light "/>
              </a:rPr>
              <a:t>per one unit for brain activity</a:t>
            </a:r>
          </a:p>
          <a:p>
            <a:pPr algn="just">
              <a:lnSpc>
                <a:spcPts val="2240"/>
              </a:lnSpc>
              <a:spcBef>
                <a:spcPct val="0"/>
              </a:spcBef>
            </a:pPr>
            <a:r>
              <a:rPr lang="en-US" sz="1600">
                <a:solidFill>
                  <a:srgbClr val="0B346B"/>
                </a:solidFill>
                <a:latin typeface="Poppins Light "/>
              </a:rPr>
              <a:t>- Made with seaweed powder, </a:t>
            </a:r>
            <a:r>
              <a:rPr lang="en-US" sz="1600">
                <a:solidFill>
                  <a:srgbClr val="FF5757"/>
                </a:solidFill>
                <a:latin typeface="Poppins Light "/>
              </a:rPr>
              <a:t>B-group vitamins</a:t>
            </a:r>
            <a:r>
              <a:rPr lang="en-US" sz="1600">
                <a:solidFill>
                  <a:srgbClr val="000000"/>
                </a:solidFill>
                <a:latin typeface="Poppins Light "/>
              </a:rPr>
              <a:t> </a:t>
            </a:r>
            <a:r>
              <a:rPr lang="en-US" sz="1600">
                <a:solidFill>
                  <a:srgbClr val="0B346B"/>
                </a:solidFill>
                <a:latin typeface="Poppins Light "/>
              </a:rPr>
              <a:t>yeast and prebiotics (oligosaccharide) for a taste and nutrition.</a:t>
            </a:r>
            <a:r>
              <a:rPr lang="en-US" sz="1600">
                <a:solidFill>
                  <a:srgbClr val="000000"/>
                </a:solidFill>
                <a:latin typeface="Poppins Light "/>
              </a:rPr>
              <a:t> </a:t>
            </a:r>
          </a:p>
        </p:txBody>
      </p:sp>
      <p:sp>
        <p:nvSpPr>
          <p:cNvPr id="7" name="TextBox 7"/>
          <p:cNvSpPr txBox="1"/>
          <p:nvPr/>
        </p:nvSpPr>
        <p:spPr>
          <a:xfrm>
            <a:off x="993537" y="7061801"/>
            <a:ext cx="4475437" cy="1679691"/>
          </a:xfrm>
          <a:prstGeom prst="rect">
            <a:avLst/>
          </a:prstGeom>
        </p:spPr>
        <p:txBody>
          <a:bodyPr lIns="0" tIns="0" rIns="0" bIns="0" rtlCol="0" anchor="t">
            <a:spAutoFit/>
          </a:bodyPr>
          <a:lstStyle/>
          <a:p>
            <a:pPr algn="just">
              <a:lnSpc>
                <a:spcPts val="2240"/>
              </a:lnSpc>
              <a:spcBef>
                <a:spcPct val="0"/>
              </a:spcBef>
            </a:pPr>
            <a:r>
              <a:rPr lang="en-US" sz="1600">
                <a:solidFill>
                  <a:srgbClr val="0B346B"/>
                </a:solidFill>
                <a:latin typeface="Poppins Light Bold"/>
              </a:rPr>
              <a:t>Original Plant-Based Mil, Ripple Foods </a:t>
            </a:r>
          </a:p>
          <a:p>
            <a:pPr algn="just">
              <a:lnSpc>
                <a:spcPts val="2240"/>
              </a:lnSpc>
              <a:spcBef>
                <a:spcPct val="0"/>
              </a:spcBef>
            </a:pPr>
            <a:r>
              <a:rPr lang="en-US" sz="1600">
                <a:solidFill>
                  <a:srgbClr val="0B346B"/>
                </a:solidFill>
                <a:latin typeface="Poppins Light Bold"/>
              </a:rPr>
              <a:t>(USA, 2024)</a:t>
            </a:r>
          </a:p>
          <a:p>
            <a:pPr algn="just">
              <a:lnSpc>
                <a:spcPts val="2240"/>
              </a:lnSpc>
              <a:spcBef>
                <a:spcPct val="0"/>
              </a:spcBef>
            </a:pPr>
            <a:r>
              <a:rPr lang="en-US" sz="1600">
                <a:solidFill>
                  <a:srgbClr val="0B346B"/>
                </a:solidFill>
                <a:latin typeface="Poppins Light "/>
              </a:rPr>
              <a:t>- 8g pea protein support growing bodies</a:t>
            </a:r>
          </a:p>
          <a:p>
            <a:pPr algn="just">
              <a:lnSpc>
                <a:spcPts val="2240"/>
              </a:lnSpc>
              <a:spcBef>
                <a:spcPct val="0"/>
              </a:spcBef>
            </a:pPr>
            <a:r>
              <a:rPr lang="en-US" sz="1600">
                <a:solidFill>
                  <a:srgbClr val="0B346B"/>
                </a:solidFill>
                <a:latin typeface="Poppins Light "/>
              </a:rPr>
              <a:t>- 50mg </a:t>
            </a:r>
            <a:r>
              <a:rPr lang="en-US" sz="1600">
                <a:solidFill>
                  <a:srgbClr val="FF5757"/>
                </a:solidFill>
                <a:latin typeface="Poppins Light "/>
              </a:rPr>
              <a:t>DHA, omega-3 </a:t>
            </a:r>
            <a:r>
              <a:rPr lang="en-US" sz="1600">
                <a:solidFill>
                  <a:srgbClr val="0B346B"/>
                </a:solidFill>
                <a:latin typeface="Poppins Light "/>
              </a:rPr>
              <a:t>and </a:t>
            </a:r>
            <a:r>
              <a:rPr lang="en-US" sz="1600">
                <a:solidFill>
                  <a:srgbClr val="FF5757"/>
                </a:solidFill>
                <a:latin typeface="Poppins Light "/>
              </a:rPr>
              <a:t>choline </a:t>
            </a:r>
            <a:r>
              <a:rPr lang="en-US" sz="1600">
                <a:solidFill>
                  <a:srgbClr val="0B346B"/>
                </a:solidFill>
                <a:latin typeface="Poppins Light "/>
              </a:rPr>
              <a:t>helps support brain development</a:t>
            </a:r>
          </a:p>
          <a:p>
            <a:pPr algn="just">
              <a:lnSpc>
                <a:spcPts val="2240"/>
              </a:lnSpc>
              <a:spcBef>
                <a:spcPct val="0"/>
              </a:spcBef>
            </a:pPr>
            <a:r>
              <a:rPr lang="en-US" sz="1600">
                <a:solidFill>
                  <a:srgbClr val="0B346B"/>
                </a:solidFill>
                <a:latin typeface="Poppins Light "/>
              </a:rPr>
              <a:t>- Prebiotics helps support happy tummiesk</a:t>
            </a:r>
          </a:p>
        </p:txBody>
      </p:sp>
      <p:sp>
        <p:nvSpPr>
          <p:cNvPr id="8" name="TextBox 8"/>
          <p:cNvSpPr txBox="1"/>
          <p:nvPr/>
        </p:nvSpPr>
        <p:spPr>
          <a:xfrm>
            <a:off x="901056" y="441325"/>
            <a:ext cx="16358244" cy="587375"/>
          </a:xfrm>
          <a:prstGeom prst="rect">
            <a:avLst/>
          </a:prstGeom>
        </p:spPr>
        <p:txBody>
          <a:bodyPr lIns="0" tIns="0" rIns="0" bIns="0" rtlCol="0" anchor="t">
            <a:spAutoFit/>
          </a:bodyPr>
          <a:lstStyle/>
          <a:p>
            <a:pPr>
              <a:lnSpc>
                <a:spcPts val="4899"/>
              </a:lnSpc>
              <a:spcBef>
                <a:spcPct val="0"/>
              </a:spcBef>
            </a:pPr>
            <a:r>
              <a:rPr lang="en-US" sz="3499">
                <a:solidFill>
                  <a:srgbClr val="0B346B"/>
                </a:solidFill>
                <a:latin typeface="Poppins Light Bold"/>
              </a:rPr>
              <a:t>Some commercialized products - Claim for mental &amp; brain health</a:t>
            </a:r>
          </a:p>
        </p:txBody>
      </p:sp>
      <p:sp>
        <p:nvSpPr>
          <p:cNvPr id="9" name="Freeform 9"/>
          <p:cNvSpPr/>
          <p:nvPr/>
        </p:nvSpPr>
        <p:spPr>
          <a:xfrm>
            <a:off x="16357073" y="8860346"/>
            <a:ext cx="1654189" cy="951159"/>
          </a:xfrm>
          <a:custGeom>
            <a:avLst/>
            <a:gdLst/>
            <a:ahLst/>
            <a:cxnLst/>
            <a:rect l="l" t="t" r="r" b="b"/>
            <a:pathLst>
              <a:path w="1654189" h="951159">
                <a:moveTo>
                  <a:pt x="0" y="0"/>
                </a:moveTo>
                <a:lnTo>
                  <a:pt x="1654189" y="0"/>
                </a:lnTo>
                <a:lnTo>
                  <a:pt x="1654189" y="951158"/>
                </a:lnTo>
                <a:lnTo>
                  <a:pt x="0" y="951158"/>
                </a:lnTo>
                <a:lnTo>
                  <a:pt x="0" y="0"/>
                </a:lnTo>
                <a:close/>
              </a:path>
            </a:pathLst>
          </a:custGeom>
          <a:blipFill>
            <a:blip r:embed="rId7"/>
            <a:stretch>
              <a:fillRect/>
            </a:stretch>
          </a:blipFill>
        </p:spPr>
        <p:txBody>
          <a:bodyPr/>
          <a:lstStyle/>
          <a:p>
            <a:endParaRPr lang="en-US"/>
          </a:p>
        </p:txBody>
      </p:sp>
      <p:sp>
        <p:nvSpPr>
          <p:cNvPr id="10" name="Freeform 10"/>
          <p:cNvSpPr/>
          <p:nvPr/>
        </p:nvSpPr>
        <p:spPr>
          <a:xfrm>
            <a:off x="12103728" y="1917979"/>
            <a:ext cx="5013297" cy="5079918"/>
          </a:xfrm>
          <a:custGeom>
            <a:avLst/>
            <a:gdLst/>
            <a:ahLst/>
            <a:cxnLst/>
            <a:rect l="l" t="t" r="r" b="b"/>
            <a:pathLst>
              <a:path w="5013297" h="5079918">
                <a:moveTo>
                  <a:pt x="0" y="0"/>
                </a:moveTo>
                <a:lnTo>
                  <a:pt x="5013298" y="0"/>
                </a:lnTo>
                <a:lnTo>
                  <a:pt x="5013298" y="5079917"/>
                </a:lnTo>
                <a:lnTo>
                  <a:pt x="0" y="5079917"/>
                </a:lnTo>
                <a:lnTo>
                  <a:pt x="0" y="0"/>
                </a:lnTo>
                <a:close/>
              </a:path>
            </a:pathLst>
          </a:custGeom>
          <a:blipFill>
            <a:blip r:embed="rId8"/>
            <a:stretch>
              <a:fillRect l="-664" r="-664"/>
            </a:stretch>
          </a:blipFill>
        </p:spPr>
        <p:txBody>
          <a:bodyPr/>
          <a:lstStyle/>
          <a:p>
            <a:endParaRPr lang="en-US"/>
          </a:p>
        </p:txBody>
      </p:sp>
      <p:sp>
        <p:nvSpPr>
          <p:cNvPr id="11" name="TextBox 11"/>
          <p:cNvSpPr txBox="1"/>
          <p:nvPr/>
        </p:nvSpPr>
        <p:spPr>
          <a:xfrm>
            <a:off x="12318707" y="6959796"/>
            <a:ext cx="5692555" cy="1961755"/>
          </a:xfrm>
          <a:prstGeom prst="rect">
            <a:avLst/>
          </a:prstGeom>
        </p:spPr>
        <p:txBody>
          <a:bodyPr lIns="0" tIns="0" rIns="0" bIns="0" rtlCol="0" anchor="t">
            <a:spAutoFit/>
          </a:bodyPr>
          <a:lstStyle/>
          <a:p>
            <a:pPr>
              <a:lnSpc>
                <a:spcPts val="2239"/>
              </a:lnSpc>
              <a:spcBef>
                <a:spcPct val="0"/>
              </a:spcBef>
            </a:pPr>
            <a:r>
              <a:rPr lang="en-US" sz="1599">
                <a:solidFill>
                  <a:srgbClr val="0B346B"/>
                </a:solidFill>
                <a:latin typeface="Poppins Light Bold"/>
              </a:rPr>
              <a:t>UHT Soy Milk with GABA &amp; Japanese Rice Germ</a:t>
            </a:r>
          </a:p>
          <a:p>
            <a:pPr>
              <a:lnSpc>
                <a:spcPts val="2239"/>
              </a:lnSpc>
              <a:spcBef>
                <a:spcPct val="0"/>
              </a:spcBef>
            </a:pPr>
            <a:r>
              <a:rPr lang="en-US" sz="1599">
                <a:solidFill>
                  <a:srgbClr val="0B346B"/>
                </a:solidFill>
                <a:latin typeface="Poppins Light Bold"/>
              </a:rPr>
              <a:t>Dutch Mill DNA GABA (Thailand, 2024)</a:t>
            </a:r>
          </a:p>
          <a:p>
            <a:pPr>
              <a:lnSpc>
                <a:spcPts val="2239"/>
              </a:lnSpc>
              <a:spcBef>
                <a:spcPct val="0"/>
              </a:spcBef>
            </a:pPr>
            <a:r>
              <a:rPr lang="en-US" sz="1599">
                <a:solidFill>
                  <a:srgbClr val="0B346B"/>
                </a:solidFill>
                <a:latin typeface="Poppins Light "/>
              </a:rPr>
              <a:t>- High in </a:t>
            </a:r>
            <a:r>
              <a:rPr lang="en-US" sz="1599">
                <a:solidFill>
                  <a:srgbClr val="FF5757"/>
                </a:solidFill>
                <a:latin typeface="Poppins Light "/>
              </a:rPr>
              <a:t>vitamin B12</a:t>
            </a:r>
            <a:r>
              <a:rPr lang="en-US" sz="1599">
                <a:solidFill>
                  <a:srgbClr val="0B346B"/>
                </a:solidFill>
                <a:latin typeface="Poppins Light "/>
              </a:rPr>
              <a:t> which contributes to the normal function of the brain and nervous system</a:t>
            </a:r>
          </a:p>
          <a:p>
            <a:pPr>
              <a:lnSpc>
                <a:spcPts val="2239"/>
              </a:lnSpc>
              <a:spcBef>
                <a:spcPct val="0"/>
              </a:spcBef>
            </a:pPr>
            <a:r>
              <a:rPr lang="en-US" sz="1599">
                <a:solidFill>
                  <a:srgbClr val="0B346B"/>
                </a:solidFill>
                <a:latin typeface="Poppins Light "/>
              </a:rPr>
              <a:t>- Contains </a:t>
            </a:r>
            <a:r>
              <a:rPr lang="en-US" sz="1599">
                <a:solidFill>
                  <a:srgbClr val="FF5757"/>
                </a:solidFill>
                <a:latin typeface="Poppins Light "/>
              </a:rPr>
              <a:t>vitamin B6 </a:t>
            </a:r>
            <a:r>
              <a:rPr lang="en-US" sz="1599">
                <a:solidFill>
                  <a:srgbClr val="0B346B"/>
                </a:solidFill>
                <a:latin typeface="Poppins Light "/>
              </a:rPr>
              <a:t>to support brain function</a:t>
            </a:r>
          </a:p>
          <a:p>
            <a:pPr>
              <a:lnSpc>
                <a:spcPts val="2239"/>
              </a:lnSpc>
              <a:spcBef>
                <a:spcPct val="0"/>
              </a:spcBef>
            </a:pPr>
            <a:r>
              <a:rPr lang="en-US" sz="1599">
                <a:solidFill>
                  <a:srgbClr val="0B346B"/>
                </a:solidFill>
                <a:latin typeface="Poppins Light "/>
              </a:rPr>
              <a:t>- Contains 4,500mcg of </a:t>
            </a:r>
            <a:r>
              <a:rPr lang="en-US" sz="1599">
                <a:solidFill>
                  <a:srgbClr val="FF5757"/>
                </a:solidFill>
                <a:latin typeface="Poppins Light "/>
              </a:rPr>
              <a:t>GABA</a:t>
            </a:r>
            <a:r>
              <a:rPr lang="en-US" sz="1599">
                <a:solidFill>
                  <a:srgbClr val="0B346B"/>
                </a:solidFill>
                <a:latin typeface="Poppins Light "/>
              </a:rPr>
              <a:t> per 300ml</a:t>
            </a:r>
          </a:p>
          <a:p>
            <a:pPr>
              <a:lnSpc>
                <a:spcPts val="2239"/>
              </a:lnSpc>
              <a:spcBef>
                <a:spcPct val="0"/>
              </a:spcBef>
            </a:pPr>
            <a:r>
              <a:rPr lang="en-US" sz="1599">
                <a:solidFill>
                  <a:srgbClr val="0B346B"/>
                </a:solidFill>
                <a:latin typeface="Poppins Light "/>
              </a:rPr>
              <a:t>- Contains 5,813 mg of </a:t>
            </a:r>
            <a:r>
              <a:rPr lang="en-US" sz="1599">
                <a:solidFill>
                  <a:srgbClr val="FF5757"/>
                </a:solidFill>
                <a:latin typeface="Poppins Light "/>
              </a:rPr>
              <a:t>omega 3, 6 and 9</a:t>
            </a:r>
            <a:r>
              <a:rPr lang="en-US" sz="1599">
                <a:solidFill>
                  <a:srgbClr val="0B346B"/>
                </a:solidFill>
                <a:latin typeface="Poppins Light "/>
              </a:rPr>
              <a:t> per 300ml</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Content Placeholder 2">
            <a:extLst>
              <a:ext uri="{FF2B5EF4-FFF2-40B4-BE49-F238E27FC236}">
                <a16:creationId xmlns:a16="http://schemas.microsoft.com/office/drawing/2014/main" id="{618A6E1F-9E08-C403-8996-D8A99A0C8528}"/>
              </a:ext>
            </a:extLst>
          </p:cNvPr>
          <p:cNvSpPr>
            <a:spLocks noGrp="1"/>
          </p:cNvSpPr>
          <p:nvPr>
            <p:ph idx="1"/>
          </p:nvPr>
        </p:nvSpPr>
        <p:spPr>
          <a:xfrm>
            <a:off x="2665771" y="3299952"/>
            <a:ext cx="11556207" cy="3429000"/>
          </a:xfrm>
        </p:spPr>
        <p:txBody>
          <a:bodyPr/>
          <a:lstStyle/>
          <a:p>
            <a:pPr marL="0" indent="0" algn="ctr">
              <a:buNone/>
            </a:pPr>
            <a:r>
              <a:rPr lang="en-US" altLang="en-US" sz="5400" b="1" dirty="0">
                <a:solidFill>
                  <a:srgbClr val="FF0000"/>
                </a:solidFill>
              </a:rPr>
              <a:t>TIỀM NĂNG THỊ TRƯỜNG NGUYÊN LIỆU VIỆT NAM</a:t>
            </a:r>
            <a:endParaRPr lang="en-US" altLang="en-US" sz="5400"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Title 1">
            <a:extLst>
              <a:ext uri="{FF2B5EF4-FFF2-40B4-BE49-F238E27FC236}">
                <a16:creationId xmlns:a16="http://schemas.microsoft.com/office/drawing/2014/main" id="{BA2803E6-1611-C573-5AF4-36210EF9C038}"/>
              </a:ext>
            </a:extLst>
          </p:cNvPr>
          <p:cNvSpPr>
            <a:spLocks noGrp="1"/>
          </p:cNvSpPr>
          <p:nvPr>
            <p:ph type="title"/>
          </p:nvPr>
        </p:nvSpPr>
        <p:spPr>
          <a:xfrm>
            <a:off x="3759995" y="685800"/>
            <a:ext cx="11556206" cy="1485900"/>
          </a:xfrm>
        </p:spPr>
        <p:txBody>
          <a:bodyPr/>
          <a:lstStyle/>
          <a:p>
            <a:r>
              <a:rPr lang="en-US" altLang="en-US" dirty="0" err="1">
                <a:solidFill>
                  <a:srgbClr val="FF0000"/>
                </a:solidFill>
              </a:rPr>
              <a:t>Nguyên</a:t>
            </a:r>
            <a:r>
              <a:rPr lang="en-US" altLang="en-US" dirty="0">
                <a:solidFill>
                  <a:srgbClr val="FF0000"/>
                </a:solidFill>
              </a:rPr>
              <a:t> </a:t>
            </a:r>
            <a:r>
              <a:rPr lang="en-US" altLang="en-US" dirty="0" err="1">
                <a:solidFill>
                  <a:srgbClr val="FF0000"/>
                </a:solidFill>
              </a:rPr>
              <a:t>liệu</a:t>
            </a:r>
            <a:r>
              <a:rPr lang="en-US" altLang="en-US" dirty="0">
                <a:solidFill>
                  <a:srgbClr val="FF0000"/>
                </a:solidFill>
              </a:rPr>
              <a:t> </a:t>
            </a:r>
            <a:r>
              <a:rPr lang="en-US" altLang="en-US" dirty="0" err="1">
                <a:solidFill>
                  <a:srgbClr val="FF0000"/>
                </a:solidFill>
              </a:rPr>
              <a:t>từ</a:t>
            </a:r>
            <a:r>
              <a:rPr lang="en-US" altLang="en-US" dirty="0">
                <a:solidFill>
                  <a:srgbClr val="FF0000"/>
                </a:solidFill>
              </a:rPr>
              <a:t> </a:t>
            </a:r>
            <a:r>
              <a:rPr lang="en-US" altLang="en-US" dirty="0" err="1">
                <a:solidFill>
                  <a:srgbClr val="FF0000"/>
                </a:solidFill>
              </a:rPr>
              <a:t>trái</a:t>
            </a:r>
            <a:r>
              <a:rPr lang="en-US" altLang="en-US" dirty="0">
                <a:solidFill>
                  <a:srgbClr val="FF0000"/>
                </a:solidFill>
              </a:rPr>
              <a:t> </a:t>
            </a:r>
            <a:r>
              <a:rPr lang="en-US" altLang="en-US" dirty="0" err="1">
                <a:solidFill>
                  <a:srgbClr val="FF0000"/>
                </a:solidFill>
              </a:rPr>
              <a:t>cây</a:t>
            </a:r>
            <a:r>
              <a:rPr lang="en-US" altLang="en-US" dirty="0">
                <a:solidFill>
                  <a:srgbClr val="FF0000"/>
                </a:solidFill>
              </a:rPr>
              <a:t> </a:t>
            </a:r>
            <a:r>
              <a:rPr lang="en-US" altLang="en-US" dirty="0" err="1">
                <a:solidFill>
                  <a:srgbClr val="FF0000"/>
                </a:solidFill>
              </a:rPr>
              <a:t>và</a:t>
            </a:r>
            <a:r>
              <a:rPr lang="en-US" altLang="en-US" dirty="0">
                <a:solidFill>
                  <a:srgbClr val="FF0000"/>
                </a:solidFill>
              </a:rPr>
              <a:t> </a:t>
            </a:r>
            <a:r>
              <a:rPr lang="en-US" altLang="en-US" dirty="0" err="1">
                <a:solidFill>
                  <a:srgbClr val="FF0000"/>
                </a:solidFill>
              </a:rPr>
              <a:t>rau</a:t>
            </a:r>
            <a:r>
              <a:rPr lang="en-US" altLang="en-US" dirty="0">
                <a:solidFill>
                  <a:srgbClr val="FF0000"/>
                </a:solidFill>
              </a:rPr>
              <a:t> </a:t>
            </a:r>
            <a:r>
              <a:rPr lang="en-US" altLang="en-US" dirty="0" err="1">
                <a:solidFill>
                  <a:srgbClr val="FF0000"/>
                </a:solidFill>
              </a:rPr>
              <a:t>củ</a:t>
            </a:r>
            <a:endParaRPr lang="en-US" altLang="en-US" dirty="0">
              <a:ln>
                <a:noFill/>
              </a:ln>
              <a:solidFill>
                <a:srgbClr val="FF0000"/>
              </a:solidFill>
            </a:endParaRPr>
          </a:p>
        </p:txBody>
      </p:sp>
      <p:sp>
        <p:nvSpPr>
          <p:cNvPr id="110595" name="Content Placeholder 2">
            <a:extLst>
              <a:ext uri="{FF2B5EF4-FFF2-40B4-BE49-F238E27FC236}">
                <a16:creationId xmlns:a16="http://schemas.microsoft.com/office/drawing/2014/main" id="{ADAB9741-C277-0EAF-A7D9-30951D23CE9D}"/>
              </a:ext>
            </a:extLst>
          </p:cNvPr>
          <p:cNvSpPr>
            <a:spLocks noGrp="1"/>
          </p:cNvSpPr>
          <p:nvPr>
            <p:ph idx="1"/>
          </p:nvPr>
        </p:nvSpPr>
        <p:spPr>
          <a:xfrm>
            <a:off x="3480196" y="1978701"/>
            <a:ext cx="12814112" cy="2308486"/>
          </a:xfrm>
        </p:spPr>
        <p:txBody>
          <a:bodyPr/>
          <a:lstStyle/>
          <a:p>
            <a:r>
              <a:rPr lang="en-US" altLang="en-US" dirty="0" err="1"/>
              <a:t>Nước</a:t>
            </a:r>
            <a:r>
              <a:rPr lang="en-US" altLang="en-US" dirty="0"/>
              <a:t> </a:t>
            </a:r>
            <a:r>
              <a:rPr lang="en-US" altLang="en-US" dirty="0" err="1"/>
              <a:t>ép</a:t>
            </a:r>
            <a:r>
              <a:rPr lang="en-US" altLang="en-US" dirty="0"/>
              <a:t> </a:t>
            </a:r>
            <a:r>
              <a:rPr lang="en-US" altLang="en-US" dirty="0" err="1"/>
              <a:t>trái</a:t>
            </a:r>
            <a:r>
              <a:rPr lang="en-US" altLang="en-US" dirty="0"/>
              <a:t> </a:t>
            </a:r>
            <a:r>
              <a:rPr lang="en-US" altLang="en-US" dirty="0" err="1"/>
              <a:t>cây</a:t>
            </a:r>
            <a:r>
              <a:rPr lang="en-US" altLang="en-US" dirty="0"/>
              <a:t> </a:t>
            </a:r>
            <a:r>
              <a:rPr lang="en-US" altLang="en-US" dirty="0" err="1"/>
              <a:t>và</a:t>
            </a:r>
            <a:r>
              <a:rPr lang="en-US" altLang="en-US" dirty="0"/>
              <a:t> </a:t>
            </a:r>
            <a:r>
              <a:rPr lang="en-US" altLang="en-US" dirty="0" err="1"/>
              <a:t>nước</a:t>
            </a:r>
            <a:r>
              <a:rPr lang="en-US" altLang="en-US" dirty="0"/>
              <a:t> </a:t>
            </a:r>
            <a:r>
              <a:rPr lang="en-US" altLang="en-US" dirty="0" err="1"/>
              <a:t>ép</a:t>
            </a:r>
            <a:r>
              <a:rPr lang="en-US" altLang="en-US" dirty="0"/>
              <a:t> </a:t>
            </a:r>
            <a:r>
              <a:rPr lang="en-US" altLang="en-US" dirty="0" err="1"/>
              <a:t>trái</a:t>
            </a:r>
            <a:r>
              <a:rPr lang="en-US" altLang="en-US" dirty="0"/>
              <a:t> </a:t>
            </a:r>
            <a:r>
              <a:rPr lang="en-US" altLang="en-US" dirty="0" err="1"/>
              <a:t>cây</a:t>
            </a:r>
            <a:r>
              <a:rPr lang="en-US" altLang="en-US" dirty="0"/>
              <a:t> </a:t>
            </a:r>
            <a:r>
              <a:rPr lang="en-US" altLang="en-US" dirty="0" err="1"/>
              <a:t>cô</a:t>
            </a:r>
            <a:r>
              <a:rPr lang="en-US" altLang="en-US" dirty="0"/>
              <a:t> </a:t>
            </a:r>
            <a:r>
              <a:rPr lang="en-US" altLang="en-US" dirty="0" err="1"/>
              <a:t>đặc</a:t>
            </a:r>
            <a:endParaRPr lang="en-US" altLang="en-US" dirty="0"/>
          </a:p>
          <a:p>
            <a:r>
              <a:rPr lang="en-US" altLang="en-US" dirty="0" err="1"/>
              <a:t>Trái</a:t>
            </a:r>
            <a:r>
              <a:rPr lang="en-US" altLang="en-US" dirty="0"/>
              <a:t> </a:t>
            </a:r>
            <a:r>
              <a:rPr lang="en-US" altLang="en-US" dirty="0" err="1"/>
              <a:t>cây</a:t>
            </a:r>
            <a:r>
              <a:rPr lang="en-US" altLang="en-US" dirty="0"/>
              <a:t> </a:t>
            </a:r>
            <a:r>
              <a:rPr lang="en-US" altLang="en-US" dirty="0" err="1"/>
              <a:t>và</a:t>
            </a:r>
            <a:r>
              <a:rPr lang="en-US" altLang="en-US" dirty="0"/>
              <a:t> </a:t>
            </a:r>
            <a:r>
              <a:rPr lang="en-US" altLang="en-US" dirty="0" err="1"/>
              <a:t>rau</a:t>
            </a:r>
            <a:r>
              <a:rPr lang="en-US" altLang="en-US" dirty="0"/>
              <a:t> </a:t>
            </a:r>
            <a:r>
              <a:rPr lang="en-US" altLang="en-US" dirty="0" err="1"/>
              <a:t>củ</a:t>
            </a:r>
            <a:r>
              <a:rPr lang="en-US" altLang="en-US" dirty="0"/>
              <a:t> </a:t>
            </a:r>
            <a:r>
              <a:rPr lang="en-US" altLang="en-US" dirty="0" err="1"/>
              <a:t>sấy</a:t>
            </a:r>
            <a:endParaRPr lang="en-US" altLang="en-US" dirty="0"/>
          </a:p>
          <a:p>
            <a:r>
              <a:rPr lang="en-US" altLang="en-US" dirty="0" err="1"/>
              <a:t>Bột</a:t>
            </a:r>
            <a:r>
              <a:rPr lang="en-US" altLang="en-US" dirty="0"/>
              <a:t> </a:t>
            </a:r>
            <a:r>
              <a:rPr lang="en-US" altLang="en-US" dirty="0" err="1"/>
              <a:t>trái</a:t>
            </a:r>
            <a:r>
              <a:rPr lang="en-US" altLang="en-US" dirty="0"/>
              <a:t> </a:t>
            </a:r>
            <a:r>
              <a:rPr lang="en-US" altLang="en-US" dirty="0" err="1"/>
              <a:t>cây</a:t>
            </a:r>
            <a:r>
              <a:rPr lang="en-US" altLang="en-US" dirty="0"/>
              <a:t> </a:t>
            </a:r>
            <a:r>
              <a:rPr lang="en-US" altLang="en-US" dirty="0" err="1"/>
              <a:t>và</a:t>
            </a:r>
            <a:r>
              <a:rPr lang="en-US" altLang="en-US" dirty="0"/>
              <a:t> </a:t>
            </a:r>
            <a:r>
              <a:rPr lang="en-US" altLang="en-US" dirty="0" err="1"/>
              <a:t>rau</a:t>
            </a:r>
            <a:r>
              <a:rPr lang="en-US" altLang="en-US" dirty="0"/>
              <a:t> </a:t>
            </a:r>
            <a:r>
              <a:rPr lang="en-US" altLang="en-US" dirty="0" err="1"/>
              <a:t>củ</a:t>
            </a:r>
            <a:endParaRPr lang="en-US" altLang="en-US" dirty="0"/>
          </a:p>
          <a:p>
            <a:pPr marL="0" indent="0">
              <a:buNone/>
            </a:pPr>
            <a:endParaRPr lang="en-US" altLang="en-US" dirty="0"/>
          </a:p>
          <a:p>
            <a:endParaRPr lang="en-US" altLang="en-US" dirty="0"/>
          </a:p>
          <a:p>
            <a:endParaRPr lang="en-US" altLang="en-US" dirty="0"/>
          </a:p>
        </p:txBody>
      </p:sp>
      <p:pic>
        <p:nvPicPr>
          <p:cNvPr id="110596" name="Picture 1">
            <a:extLst>
              <a:ext uri="{FF2B5EF4-FFF2-40B4-BE49-F238E27FC236}">
                <a16:creationId xmlns:a16="http://schemas.microsoft.com/office/drawing/2014/main" id="{E593F14A-7883-A1DB-5677-2B82A196C57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983707" y="5281613"/>
            <a:ext cx="6045993" cy="317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597" name="Picture 3">
            <a:extLst>
              <a:ext uri="{FF2B5EF4-FFF2-40B4-BE49-F238E27FC236}">
                <a16:creationId xmlns:a16="http://schemas.microsoft.com/office/drawing/2014/main" id="{34E2D22D-A079-A9C2-A2A9-9CD0EF12C23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258300" y="5257800"/>
            <a:ext cx="64008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Title 1">
            <a:extLst>
              <a:ext uri="{FF2B5EF4-FFF2-40B4-BE49-F238E27FC236}">
                <a16:creationId xmlns:a16="http://schemas.microsoft.com/office/drawing/2014/main" id="{4A8BEC94-BD4A-79C2-0CB2-1302B45EAC9A}"/>
              </a:ext>
            </a:extLst>
          </p:cNvPr>
          <p:cNvSpPr>
            <a:spLocks noGrp="1"/>
          </p:cNvSpPr>
          <p:nvPr>
            <p:ph type="title"/>
          </p:nvPr>
        </p:nvSpPr>
        <p:spPr>
          <a:xfrm>
            <a:off x="3759995" y="685800"/>
            <a:ext cx="11556206" cy="1714500"/>
          </a:xfrm>
        </p:spPr>
        <p:txBody>
          <a:bodyPr/>
          <a:lstStyle/>
          <a:p>
            <a:r>
              <a:rPr lang="en-US" altLang="en-US" dirty="0">
                <a:ln>
                  <a:noFill/>
                </a:ln>
                <a:solidFill>
                  <a:srgbClr val="FF0000"/>
                </a:solidFill>
              </a:rPr>
              <a:t>Rice and rice products</a:t>
            </a:r>
          </a:p>
        </p:txBody>
      </p:sp>
      <p:sp>
        <p:nvSpPr>
          <p:cNvPr id="111619" name="Content Placeholder 2">
            <a:extLst>
              <a:ext uri="{FF2B5EF4-FFF2-40B4-BE49-F238E27FC236}">
                <a16:creationId xmlns:a16="http://schemas.microsoft.com/office/drawing/2014/main" id="{2A4EA9AB-949B-E35B-0F06-0A13F7A9AD82}"/>
              </a:ext>
            </a:extLst>
          </p:cNvPr>
          <p:cNvSpPr>
            <a:spLocks noGrp="1"/>
          </p:cNvSpPr>
          <p:nvPr>
            <p:ph idx="1"/>
          </p:nvPr>
        </p:nvSpPr>
        <p:spPr>
          <a:xfrm>
            <a:off x="2806304" y="2171700"/>
            <a:ext cx="11556206" cy="4114800"/>
          </a:xfrm>
        </p:spPr>
        <p:txBody>
          <a:bodyPr/>
          <a:lstStyle/>
          <a:p>
            <a:r>
              <a:rPr lang="en-US" altLang="en-US" dirty="0"/>
              <a:t>Rice flour and rice starch (organic and gluten free)</a:t>
            </a:r>
          </a:p>
          <a:p>
            <a:r>
              <a:rPr lang="en-US" altLang="en-US" dirty="0"/>
              <a:t>Rice bran oil: high in omega 3 and 6</a:t>
            </a:r>
          </a:p>
          <a:p>
            <a:r>
              <a:rPr lang="en-US" altLang="en-US" dirty="0"/>
              <a:t>Modified rice starch: texture improver</a:t>
            </a:r>
          </a:p>
          <a:p>
            <a:r>
              <a:rPr lang="en-US" altLang="en-US" dirty="0"/>
              <a:t>Resistant starch: functional claims</a:t>
            </a:r>
          </a:p>
        </p:txBody>
      </p:sp>
      <p:sp>
        <p:nvSpPr>
          <p:cNvPr id="111620" name="AutoShape 5" descr="Résultat de recherche d'images pour &quot;rice powder&quot;">
            <a:extLst>
              <a:ext uri="{FF2B5EF4-FFF2-40B4-BE49-F238E27FC236}">
                <a16:creationId xmlns:a16="http://schemas.microsoft.com/office/drawing/2014/main" id="{75DB799D-7BB0-BE94-0768-D80A66E5EB3B}"/>
              </a:ext>
            </a:extLst>
          </p:cNvPr>
          <p:cNvSpPr>
            <a:spLocks noChangeAspect="1" noChangeArrowheads="1"/>
          </p:cNvSpPr>
          <p:nvPr/>
        </p:nvSpPr>
        <p:spPr bwMode="auto">
          <a:xfrm>
            <a:off x="2519363" y="-216694"/>
            <a:ext cx="457200" cy="457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700"/>
          </a:p>
        </p:txBody>
      </p:sp>
      <p:pic>
        <p:nvPicPr>
          <p:cNvPr id="111621" name="Picture 2">
            <a:extLst>
              <a:ext uri="{FF2B5EF4-FFF2-40B4-BE49-F238E27FC236}">
                <a16:creationId xmlns:a16="http://schemas.microsoft.com/office/drawing/2014/main" id="{61A7FC10-94E0-3760-E022-68281BAD3FA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12195" y="6057900"/>
            <a:ext cx="6169818" cy="4212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622" name="Picture 4">
            <a:extLst>
              <a:ext uri="{FF2B5EF4-FFF2-40B4-BE49-F238E27FC236}">
                <a16:creationId xmlns:a16="http://schemas.microsoft.com/office/drawing/2014/main" id="{89306979-F072-F77C-4901-1E22F6B0C97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686800" y="6057900"/>
            <a:ext cx="6858000" cy="422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Title 1">
            <a:extLst>
              <a:ext uri="{FF2B5EF4-FFF2-40B4-BE49-F238E27FC236}">
                <a16:creationId xmlns:a16="http://schemas.microsoft.com/office/drawing/2014/main" id="{1A239A1E-765F-E024-FB83-83EE21BCCC3D}"/>
              </a:ext>
            </a:extLst>
          </p:cNvPr>
          <p:cNvSpPr>
            <a:spLocks noGrp="1"/>
          </p:cNvSpPr>
          <p:nvPr>
            <p:ph type="title"/>
          </p:nvPr>
        </p:nvSpPr>
        <p:spPr>
          <a:xfrm>
            <a:off x="3759995" y="685800"/>
            <a:ext cx="11556206" cy="1371600"/>
          </a:xfrm>
        </p:spPr>
        <p:txBody>
          <a:bodyPr/>
          <a:lstStyle/>
          <a:p>
            <a:r>
              <a:rPr lang="en-US" altLang="en-US" dirty="0" err="1">
                <a:solidFill>
                  <a:srgbClr val="FF0000"/>
                </a:solidFill>
              </a:rPr>
              <a:t>Sản</a:t>
            </a:r>
            <a:r>
              <a:rPr lang="en-US" altLang="en-US" dirty="0">
                <a:solidFill>
                  <a:srgbClr val="FF0000"/>
                </a:solidFill>
              </a:rPr>
              <a:t> </a:t>
            </a:r>
            <a:r>
              <a:rPr lang="en-US" altLang="en-US" dirty="0" err="1">
                <a:solidFill>
                  <a:srgbClr val="FF0000"/>
                </a:solidFill>
              </a:rPr>
              <a:t>phẩm</a:t>
            </a:r>
            <a:r>
              <a:rPr lang="en-US" altLang="en-US" dirty="0">
                <a:solidFill>
                  <a:srgbClr val="FF0000"/>
                </a:solidFill>
              </a:rPr>
              <a:t> </a:t>
            </a:r>
            <a:r>
              <a:rPr lang="en-US" altLang="en-US" dirty="0" err="1">
                <a:solidFill>
                  <a:srgbClr val="FF0000"/>
                </a:solidFill>
              </a:rPr>
              <a:t>từ</a:t>
            </a:r>
            <a:r>
              <a:rPr lang="en-US" altLang="en-US" dirty="0">
                <a:solidFill>
                  <a:srgbClr val="FF0000"/>
                </a:solidFill>
              </a:rPr>
              <a:t> </a:t>
            </a:r>
            <a:r>
              <a:rPr lang="en-US" altLang="en-US" dirty="0" err="1">
                <a:solidFill>
                  <a:srgbClr val="FF0000"/>
                </a:solidFill>
              </a:rPr>
              <a:t>sắn</a:t>
            </a:r>
            <a:endParaRPr lang="en-US" altLang="en-US" dirty="0">
              <a:ln>
                <a:noFill/>
              </a:ln>
              <a:solidFill>
                <a:srgbClr val="FF0000"/>
              </a:solidFill>
            </a:endParaRPr>
          </a:p>
        </p:txBody>
      </p:sp>
      <p:sp>
        <p:nvSpPr>
          <p:cNvPr id="112643" name="Content Placeholder 2">
            <a:extLst>
              <a:ext uri="{FF2B5EF4-FFF2-40B4-BE49-F238E27FC236}">
                <a16:creationId xmlns:a16="http://schemas.microsoft.com/office/drawing/2014/main" id="{7DF20382-79B8-E8FB-BA09-3B075E015496}"/>
              </a:ext>
            </a:extLst>
          </p:cNvPr>
          <p:cNvSpPr>
            <a:spLocks noGrp="1"/>
          </p:cNvSpPr>
          <p:nvPr>
            <p:ph idx="1"/>
          </p:nvPr>
        </p:nvSpPr>
        <p:spPr>
          <a:xfrm>
            <a:off x="3717133" y="1828800"/>
            <a:ext cx="11556206" cy="5257800"/>
          </a:xfrm>
        </p:spPr>
        <p:txBody>
          <a:bodyPr/>
          <a:lstStyle/>
          <a:p>
            <a:r>
              <a:rPr lang="en-US" altLang="en-US" dirty="0"/>
              <a:t>Tinh </a:t>
            </a:r>
            <a:r>
              <a:rPr lang="en-US" altLang="en-US" dirty="0" err="1"/>
              <a:t>bột</a:t>
            </a:r>
            <a:r>
              <a:rPr lang="en-US" altLang="en-US" dirty="0"/>
              <a:t> </a:t>
            </a:r>
            <a:r>
              <a:rPr lang="en-US" altLang="en-US" dirty="0" err="1"/>
              <a:t>tự</a:t>
            </a:r>
            <a:r>
              <a:rPr lang="en-US" altLang="en-US" dirty="0"/>
              <a:t> </a:t>
            </a:r>
            <a:r>
              <a:rPr lang="en-US" altLang="en-US" dirty="0" err="1"/>
              <a:t>nhiên</a:t>
            </a:r>
            <a:endParaRPr lang="en-US" altLang="en-US" dirty="0"/>
          </a:p>
          <a:p>
            <a:r>
              <a:rPr lang="en-US" altLang="en-US" dirty="0"/>
              <a:t>Tinh </a:t>
            </a:r>
            <a:r>
              <a:rPr lang="en-US" altLang="en-US" dirty="0" err="1"/>
              <a:t>bột</a:t>
            </a:r>
            <a:r>
              <a:rPr lang="en-US" altLang="en-US" dirty="0"/>
              <a:t> </a:t>
            </a:r>
            <a:r>
              <a:rPr lang="en-US" altLang="en-US" dirty="0" err="1"/>
              <a:t>biến</a:t>
            </a:r>
            <a:r>
              <a:rPr lang="en-US" altLang="en-US" dirty="0"/>
              <a:t> </a:t>
            </a:r>
            <a:r>
              <a:rPr lang="en-US" altLang="en-US" dirty="0" err="1"/>
              <a:t>tính</a:t>
            </a:r>
            <a:endParaRPr lang="en-US" altLang="en-US" dirty="0"/>
          </a:p>
          <a:p>
            <a:r>
              <a:rPr lang="en-US" altLang="en-US" dirty="0"/>
              <a:t>Tinh </a:t>
            </a:r>
            <a:r>
              <a:rPr lang="en-US" altLang="en-US" dirty="0" err="1"/>
              <a:t>bột</a:t>
            </a:r>
            <a:r>
              <a:rPr lang="en-US" altLang="en-US" dirty="0"/>
              <a:t> </a:t>
            </a:r>
            <a:r>
              <a:rPr lang="en-US" altLang="en-US" dirty="0" err="1"/>
              <a:t>kháng</a:t>
            </a:r>
            <a:endParaRPr lang="en-US" altLang="en-US" dirty="0"/>
          </a:p>
          <a:p>
            <a:r>
              <a:rPr lang="en-US" altLang="en-US" dirty="0"/>
              <a:t>Glucose syrup</a:t>
            </a:r>
          </a:p>
          <a:p>
            <a:r>
              <a:rPr lang="en-US" altLang="en-US" dirty="0"/>
              <a:t>Sorbitol</a:t>
            </a:r>
          </a:p>
          <a:p>
            <a:r>
              <a:rPr lang="en-US" altLang="en-US" dirty="0"/>
              <a:t>Maltitol</a:t>
            </a:r>
          </a:p>
          <a:p>
            <a:r>
              <a:rPr lang="en-US" altLang="en-US" dirty="0" err="1"/>
              <a:t>Erythithol</a:t>
            </a:r>
            <a:endParaRPr lang="en-US" altLang="en-US" dirty="0"/>
          </a:p>
          <a:p>
            <a:endParaRPr lang="en-US" altLang="en-US" dirty="0"/>
          </a:p>
        </p:txBody>
      </p:sp>
      <p:pic>
        <p:nvPicPr>
          <p:cNvPr id="112644" name="Picture 2">
            <a:extLst>
              <a:ext uri="{FF2B5EF4-FFF2-40B4-BE49-F238E27FC236}">
                <a16:creationId xmlns:a16="http://schemas.microsoft.com/office/drawing/2014/main" id="{B2CAA0D0-1B87-E2A7-C9F8-24AFBB6FAEA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57500" y="6877050"/>
            <a:ext cx="5829300" cy="3269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45" name="Picture 4">
            <a:extLst>
              <a:ext uri="{FF2B5EF4-FFF2-40B4-BE49-F238E27FC236}">
                <a16:creationId xmlns:a16="http://schemas.microsoft.com/office/drawing/2014/main" id="{64901675-479C-C539-E8ED-ADC9455BBBA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496426" y="6750845"/>
            <a:ext cx="6055520" cy="3388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Title 1">
            <a:extLst>
              <a:ext uri="{FF2B5EF4-FFF2-40B4-BE49-F238E27FC236}">
                <a16:creationId xmlns:a16="http://schemas.microsoft.com/office/drawing/2014/main" id="{9AA57009-F69E-9842-A588-D36525EF2601}"/>
              </a:ext>
            </a:extLst>
          </p:cNvPr>
          <p:cNvSpPr>
            <a:spLocks noGrp="1"/>
          </p:cNvSpPr>
          <p:nvPr>
            <p:ph type="title"/>
          </p:nvPr>
        </p:nvSpPr>
        <p:spPr>
          <a:xfrm>
            <a:off x="3480197" y="-567813"/>
            <a:ext cx="11556206" cy="2971800"/>
          </a:xfrm>
        </p:spPr>
        <p:txBody>
          <a:bodyPr/>
          <a:lstStyle/>
          <a:p>
            <a:r>
              <a:rPr lang="en-US" altLang="en-US" dirty="0" err="1">
                <a:ln>
                  <a:noFill/>
                </a:ln>
              </a:rPr>
              <a:t>Nguy</a:t>
            </a:r>
            <a:r>
              <a:rPr lang="en-US" altLang="en-US" dirty="0" err="1"/>
              <a:t>ên</a:t>
            </a:r>
            <a:r>
              <a:rPr lang="en-US" altLang="en-US" dirty="0"/>
              <a:t> </a:t>
            </a:r>
            <a:r>
              <a:rPr lang="en-US" altLang="en-US" dirty="0" err="1"/>
              <a:t>liệu</a:t>
            </a:r>
            <a:r>
              <a:rPr lang="en-US" altLang="en-US" dirty="0"/>
              <a:t> </a:t>
            </a:r>
            <a:r>
              <a:rPr lang="en-US" altLang="en-US" dirty="0" err="1"/>
              <a:t>từ</a:t>
            </a:r>
            <a:r>
              <a:rPr lang="en-US" altLang="en-US" dirty="0"/>
              <a:t> </a:t>
            </a:r>
            <a:r>
              <a:rPr lang="en-US" altLang="en-US" dirty="0" err="1"/>
              <a:t>dừa</a:t>
            </a:r>
            <a:endParaRPr lang="en-US" altLang="en-US" dirty="0">
              <a:ln>
                <a:noFill/>
              </a:ln>
            </a:endParaRPr>
          </a:p>
        </p:txBody>
      </p:sp>
      <p:sp>
        <p:nvSpPr>
          <p:cNvPr id="113667" name="Content Placeholder 2">
            <a:extLst>
              <a:ext uri="{FF2B5EF4-FFF2-40B4-BE49-F238E27FC236}">
                <a16:creationId xmlns:a16="http://schemas.microsoft.com/office/drawing/2014/main" id="{D9AD8CA4-8736-D6F4-B765-15246FCBD4E6}"/>
              </a:ext>
            </a:extLst>
          </p:cNvPr>
          <p:cNvSpPr>
            <a:spLocks noGrp="1"/>
          </p:cNvSpPr>
          <p:nvPr>
            <p:ph idx="1"/>
          </p:nvPr>
        </p:nvSpPr>
        <p:spPr>
          <a:xfrm>
            <a:off x="3251596" y="1787577"/>
            <a:ext cx="11556207" cy="2743200"/>
          </a:xfrm>
        </p:spPr>
        <p:txBody>
          <a:bodyPr>
            <a:normAutofit lnSpcReduction="10000"/>
          </a:bodyPr>
          <a:lstStyle/>
          <a:p>
            <a:r>
              <a:rPr lang="en-US" altLang="en-US" dirty="0" err="1"/>
              <a:t>Sữa</a:t>
            </a:r>
            <a:r>
              <a:rPr lang="en-US" altLang="en-US" dirty="0"/>
              <a:t> </a:t>
            </a:r>
            <a:r>
              <a:rPr lang="en-US" altLang="en-US" dirty="0" err="1"/>
              <a:t>dừa</a:t>
            </a:r>
            <a:endParaRPr lang="en-US" altLang="en-US" dirty="0"/>
          </a:p>
          <a:p>
            <a:r>
              <a:rPr lang="en-US" altLang="en-US" dirty="0" err="1"/>
              <a:t>Nước</a:t>
            </a:r>
            <a:r>
              <a:rPr lang="en-US" altLang="en-US" dirty="0"/>
              <a:t> </a:t>
            </a:r>
            <a:r>
              <a:rPr lang="en-US" altLang="en-US" dirty="0" err="1"/>
              <a:t>dừa</a:t>
            </a:r>
            <a:endParaRPr lang="en-US" altLang="en-US" dirty="0"/>
          </a:p>
          <a:p>
            <a:r>
              <a:rPr lang="en-US" altLang="en-US" dirty="0" err="1"/>
              <a:t>Cơm</a:t>
            </a:r>
            <a:r>
              <a:rPr lang="en-US" altLang="en-US" dirty="0"/>
              <a:t> </a:t>
            </a:r>
            <a:r>
              <a:rPr lang="en-US" altLang="en-US" dirty="0" err="1"/>
              <a:t>dừa</a:t>
            </a:r>
            <a:r>
              <a:rPr lang="en-US" altLang="en-US" dirty="0"/>
              <a:t> </a:t>
            </a:r>
            <a:r>
              <a:rPr lang="en-US" altLang="en-US" dirty="0" err="1"/>
              <a:t>nạo</a:t>
            </a:r>
            <a:r>
              <a:rPr lang="en-US" altLang="en-US" dirty="0"/>
              <a:t> </a:t>
            </a:r>
            <a:r>
              <a:rPr lang="en-US" altLang="en-US" dirty="0" err="1"/>
              <a:t>sấy</a:t>
            </a:r>
            <a:endParaRPr lang="en-US" altLang="en-US" dirty="0"/>
          </a:p>
          <a:p>
            <a:r>
              <a:rPr lang="en-US" altLang="en-US" dirty="0" err="1"/>
              <a:t>Dầu</a:t>
            </a:r>
            <a:r>
              <a:rPr lang="en-US" altLang="en-US" dirty="0"/>
              <a:t> </a:t>
            </a:r>
            <a:r>
              <a:rPr lang="en-US" altLang="en-US" dirty="0" err="1"/>
              <a:t>dừa</a:t>
            </a:r>
            <a:r>
              <a:rPr lang="en-US" altLang="en-US" dirty="0"/>
              <a:t> </a:t>
            </a:r>
            <a:r>
              <a:rPr lang="en-US" altLang="en-US" dirty="0" err="1"/>
              <a:t>ép</a:t>
            </a:r>
            <a:r>
              <a:rPr lang="en-US" altLang="en-US" dirty="0"/>
              <a:t> </a:t>
            </a:r>
            <a:r>
              <a:rPr lang="en-US" altLang="en-US" dirty="0" err="1"/>
              <a:t>lạnh</a:t>
            </a:r>
            <a:endParaRPr lang="en-US" altLang="en-US" dirty="0"/>
          </a:p>
          <a:p>
            <a:r>
              <a:rPr lang="en-US" altLang="en-US" dirty="0"/>
              <a:t>MCT</a:t>
            </a:r>
          </a:p>
        </p:txBody>
      </p:sp>
      <p:pic>
        <p:nvPicPr>
          <p:cNvPr id="113668" name="Picture 3">
            <a:extLst>
              <a:ext uri="{FF2B5EF4-FFF2-40B4-BE49-F238E27FC236}">
                <a16:creationId xmlns:a16="http://schemas.microsoft.com/office/drawing/2014/main" id="{D0E1AA0D-7668-289D-77DF-81A5627FE0E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971800" y="5895975"/>
            <a:ext cx="6286500" cy="4345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69" name="Picture 4">
            <a:extLst>
              <a:ext uri="{FF2B5EF4-FFF2-40B4-BE49-F238E27FC236}">
                <a16:creationId xmlns:a16="http://schemas.microsoft.com/office/drawing/2014/main" id="{131727D2-622A-1EF6-4729-B628E3A5EE0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536907" y="5943600"/>
            <a:ext cx="6010275" cy="4298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Title 1">
            <a:extLst>
              <a:ext uri="{FF2B5EF4-FFF2-40B4-BE49-F238E27FC236}">
                <a16:creationId xmlns:a16="http://schemas.microsoft.com/office/drawing/2014/main" id="{A9B93D4D-F32D-D2C1-6CD2-D0FE3A9A84B9}"/>
              </a:ext>
            </a:extLst>
          </p:cNvPr>
          <p:cNvSpPr>
            <a:spLocks noGrp="1"/>
          </p:cNvSpPr>
          <p:nvPr>
            <p:ph type="title"/>
          </p:nvPr>
        </p:nvSpPr>
        <p:spPr>
          <a:xfrm>
            <a:off x="3759995" y="685800"/>
            <a:ext cx="11556206" cy="800100"/>
          </a:xfrm>
        </p:spPr>
        <p:txBody>
          <a:bodyPr/>
          <a:lstStyle/>
          <a:p>
            <a:r>
              <a:rPr lang="en-US" altLang="en-US" dirty="0" err="1">
                <a:solidFill>
                  <a:srgbClr val="FF0000"/>
                </a:solidFill>
              </a:rPr>
              <a:t>Nguyên</a:t>
            </a:r>
            <a:r>
              <a:rPr lang="en-US" altLang="en-US" dirty="0">
                <a:solidFill>
                  <a:srgbClr val="FF0000"/>
                </a:solidFill>
              </a:rPr>
              <a:t> </a:t>
            </a:r>
            <a:r>
              <a:rPr lang="en-US" altLang="en-US" dirty="0" err="1">
                <a:solidFill>
                  <a:srgbClr val="FF0000"/>
                </a:solidFill>
              </a:rPr>
              <a:t>liệu</a:t>
            </a:r>
            <a:r>
              <a:rPr lang="en-US" altLang="en-US" dirty="0">
                <a:solidFill>
                  <a:srgbClr val="FF0000"/>
                </a:solidFill>
              </a:rPr>
              <a:t> </a:t>
            </a:r>
            <a:r>
              <a:rPr lang="en-US" altLang="en-US" dirty="0" err="1">
                <a:solidFill>
                  <a:srgbClr val="FF0000"/>
                </a:solidFill>
              </a:rPr>
              <a:t>từ</a:t>
            </a:r>
            <a:r>
              <a:rPr lang="en-US" altLang="en-US" dirty="0">
                <a:solidFill>
                  <a:srgbClr val="FF0000"/>
                </a:solidFill>
              </a:rPr>
              <a:t> </a:t>
            </a:r>
            <a:r>
              <a:rPr lang="en-US" altLang="en-US" dirty="0" err="1">
                <a:solidFill>
                  <a:srgbClr val="FF0000"/>
                </a:solidFill>
              </a:rPr>
              <a:t>tảo</a:t>
            </a:r>
            <a:endParaRPr lang="en-US" altLang="en-US" dirty="0">
              <a:ln>
                <a:noFill/>
              </a:ln>
              <a:solidFill>
                <a:srgbClr val="FF0000"/>
              </a:solidFill>
            </a:endParaRPr>
          </a:p>
        </p:txBody>
      </p:sp>
      <p:sp>
        <p:nvSpPr>
          <p:cNvPr id="114691" name="Content Placeholder 2">
            <a:extLst>
              <a:ext uri="{FF2B5EF4-FFF2-40B4-BE49-F238E27FC236}">
                <a16:creationId xmlns:a16="http://schemas.microsoft.com/office/drawing/2014/main" id="{29811304-A827-6EBA-1C81-476414CE00DC}"/>
              </a:ext>
            </a:extLst>
          </p:cNvPr>
          <p:cNvSpPr>
            <a:spLocks noGrp="1"/>
          </p:cNvSpPr>
          <p:nvPr>
            <p:ph idx="1"/>
          </p:nvPr>
        </p:nvSpPr>
        <p:spPr>
          <a:xfrm>
            <a:off x="3759995" y="2286000"/>
            <a:ext cx="11556206" cy="3314700"/>
          </a:xfrm>
        </p:spPr>
        <p:txBody>
          <a:bodyPr/>
          <a:lstStyle/>
          <a:p>
            <a:r>
              <a:rPr lang="en-US" altLang="en-US" dirty="0" err="1"/>
              <a:t>Chất</a:t>
            </a:r>
            <a:r>
              <a:rPr lang="en-US" altLang="en-US" dirty="0"/>
              <a:t> </a:t>
            </a:r>
            <a:r>
              <a:rPr lang="en-US" altLang="en-US" dirty="0" err="1"/>
              <a:t>ổn</a:t>
            </a:r>
            <a:r>
              <a:rPr lang="en-US" altLang="en-US" dirty="0"/>
              <a:t> </a:t>
            </a:r>
            <a:r>
              <a:rPr lang="en-US" altLang="en-US" dirty="0" err="1"/>
              <a:t>định</a:t>
            </a:r>
            <a:r>
              <a:rPr lang="en-US" altLang="en-US" dirty="0"/>
              <a:t>: carrageenan, agar </a:t>
            </a:r>
            <a:r>
              <a:rPr lang="en-US" altLang="en-US" dirty="0" err="1"/>
              <a:t>agar</a:t>
            </a:r>
            <a:endParaRPr lang="en-US" altLang="en-US" dirty="0"/>
          </a:p>
          <a:p>
            <a:r>
              <a:rPr lang="en-US" altLang="en-US" dirty="0" err="1"/>
              <a:t>Nguyên</a:t>
            </a:r>
            <a:r>
              <a:rPr lang="en-US" altLang="en-US" dirty="0"/>
              <a:t> </a:t>
            </a:r>
            <a:r>
              <a:rPr lang="en-US" altLang="en-US" dirty="0" err="1"/>
              <a:t>liệu</a:t>
            </a:r>
            <a:r>
              <a:rPr lang="en-US" altLang="en-US" dirty="0"/>
              <a:t> </a:t>
            </a:r>
            <a:r>
              <a:rPr lang="en-US" altLang="en-US" dirty="0" err="1"/>
              <a:t>chức</a:t>
            </a:r>
            <a:r>
              <a:rPr lang="en-US" altLang="en-US" dirty="0"/>
              <a:t> </a:t>
            </a:r>
            <a:r>
              <a:rPr lang="en-US" altLang="en-US" dirty="0" err="1"/>
              <a:t>năng</a:t>
            </a:r>
            <a:r>
              <a:rPr lang="en-US" altLang="en-US" dirty="0"/>
              <a:t>: astaxanthin, DHA Omega 3 and Omega 6. fucoidan</a:t>
            </a:r>
          </a:p>
          <a:p>
            <a:r>
              <a:rPr lang="en-US" altLang="en-US" dirty="0"/>
              <a:t>Protein : Spirulina</a:t>
            </a:r>
          </a:p>
          <a:p>
            <a:endParaRPr lang="en-US" altLang="en-US" dirty="0"/>
          </a:p>
          <a:p>
            <a:endParaRPr lang="en-US" altLang="en-US" dirty="0"/>
          </a:p>
        </p:txBody>
      </p:sp>
      <p:pic>
        <p:nvPicPr>
          <p:cNvPr id="114692" name="Picture 1">
            <a:extLst>
              <a:ext uri="{FF2B5EF4-FFF2-40B4-BE49-F238E27FC236}">
                <a16:creationId xmlns:a16="http://schemas.microsoft.com/office/drawing/2014/main" id="{341D9B06-CDF0-0E91-F61A-215DBA566B6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583014" y="4734233"/>
            <a:ext cx="10641806" cy="4436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Title 1">
            <a:extLst>
              <a:ext uri="{FF2B5EF4-FFF2-40B4-BE49-F238E27FC236}">
                <a16:creationId xmlns:a16="http://schemas.microsoft.com/office/drawing/2014/main" id="{FC146918-9367-FC06-C88C-06089D448DBE}"/>
              </a:ext>
            </a:extLst>
          </p:cNvPr>
          <p:cNvSpPr>
            <a:spLocks noGrp="1"/>
          </p:cNvSpPr>
          <p:nvPr>
            <p:ph type="title"/>
          </p:nvPr>
        </p:nvSpPr>
        <p:spPr>
          <a:xfrm>
            <a:off x="3759995" y="-228600"/>
            <a:ext cx="11556206" cy="1485900"/>
          </a:xfrm>
        </p:spPr>
        <p:txBody>
          <a:bodyPr/>
          <a:lstStyle/>
          <a:p>
            <a:r>
              <a:rPr lang="en-US" altLang="en-US" dirty="0" err="1">
                <a:solidFill>
                  <a:srgbClr val="FF0000"/>
                </a:solidFill>
              </a:rPr>
              <a:t>Màu</a:t>
            </a:r>
            <a:r>
              <a:rPr lang="en-US" altLang="en-US" dirty="0">
                <a:solidFill>
                  <a:srgbClr val="FF0000"/>
                </a:solidFill>
              </a:rPr>
              <a:t> </a:t>
            </a:r>
            <a:r>
              <a:rPr lang="en-US" altLang="en-US" dirty="0" err="1">
                <a:solidFill>
                  <a:srgbClr val="FF0000"/>
                </a:solidFill>
              </a:rPr>
              <a:t>tự</a:t>
            </a:r>
            <a:r>
              <a:rPr lang="en-US" altLang="en-US" dirty="0">
                <a:solidFill>
                  <a:srgbClr val="FF0000"/>
                </a:solidFill>
              </a:rPr>
              <a:t> </a:t>
            </a:r>
            <a:r>
              <a:rPr lang="en-US" altLang="en-US" dirty="0" err="1">
                <a:solidFill>
                  <a:srgbClr val="FF0000"/>
                </a:solidFill>
              </a:rPr>
              <a:t>nhiên</a:t>
            </a:r>
            <a:endParaRPr lang="en-US" altLang="en-US" dirty="0">
              <a:ln>
                <a:noFill/>
              </a:ln>
              <a:solidFill>
                <a:srgbClr val="FF0000"/>
              </a:solidFill>
            </a:endParaRPr>
          </a:p>
        </p:txBody>
      </p:sp>
      <p:sp>
        <p:nvSpPr>
          <p:cNvPr id="115715" name="Content Placeholder 2">
            <a:extLst>
              <a:ext uri="{FF2B5EF4-FFF2-40B4-BE49-F238E27FC236}">
                <a16:creationId xmlns:a16="http://schemas.microsoft.com/office/drawing/2014/main" id="{4DA0571D-41C6-BEB9-CC0C-A68D335FB22E}"/>
              </a:ext>
            </a:extLst>
          </p:cNvPr>
          <p:cNvSpPr>
            <a:spLocks noGrp="1"/>
          </p:cNvSpPr>
          <p:nvPr>
            <p:ph idx="1"/>
          </p:nvPr>
        </p:nvSpPr>
        <p:spPr>
          <a:xfrm>
            <a:off x="3759995" y="1257300"/>
            <a:ext cx="11556206" cy="5029200"/>
          </a:xfrm>
        </p:spPr>
        <p:txBody>
          <a:bodyPr/>
          <a:lstStyle/>
          <a:p>
            <a:r>
              <a:rPr lang="en-US" altLang="en-US"/>
              <a:t>Carotenoid (carrot, tomato)</a:t>
            </a:r>
          </a:p>
          <a:p>
            <a:r>
              <a:rPr lang="en-US" altLang="en-US"/>
              <a:t>Lutein, Zeaxanthin (Marigold)</a:t>
            </a:r>
          </a:p>
          <a:p>
            <a:r>
              <a:rPr lang="en-US" altLang="en-US"/>
              <a:t>Anthocyanin (purple sweet  potato, red dragon fruit skin)</a:t>
            </a:r>
          </a:p>
          <a:p>
            <a:r>
              <a:rPr lang="en-US" altLang="en-US"/>
              <a:t>Curcumin color (turmeric)</a:t>
            </a:r>
          </a:p>
          <a:p>
            <a:r>
              <a:rPr lang="en-US" altLang="en-US"/>
              <a:t>Lycopene (tomato &amp; water melon)</a:t>
            </a:r>
          </a:p>
          <a:p>
            <a:r>
              <a:rPr lang="en-US" altLang="en-US"/>
              <a:t>Spirulina blue (Spirulina)</a:t>
            </a:r>
          </a:p>
          <a:p>
            <a:r>
              <a:rPr lang="en-US" altLang="en-US"/>
              <a:t>Chlorophyll color (From seaweed)</a:t>
            </a:r>
          </a:p>
          <a:p>
            <a:endParaRPr lang="en-US" altLang="en-US"/>
          </a:p>
        </p:txBody>
      </p:sp>
      <p:pic>
        <p:nvPicPr>
          <p:cNvPr id="115716" name="Picture 2">
            <a:extLst>
              <a:ext uri="{FF2B5EF4-FFF2-40B4-BE49-F238E27FC236}">
                <a16:creationId xmlns:a16="http://schemas.microsoft.com/office/drawing/2014/main" id="{C3B12C1B-0918-2548-AE49-3C98AA1F401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759995" y="5922170"/>
            <a:ext cx="11899106" cy="431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Title 1">
            <a:extLst>
              <a:ext uri="{FF2B5EF4-FFF2-40B4-BE49-F238E27FC236}">
                <a16:creationId xmlns:a16="http://schemas.microsoft.com/office/drawing/2014/main" id="{6B3B4C21-A12C-2ED4-D0E3-45374061CC45}"/>
              </a:ext>
            </a:extLst>
          </p:cNvPr>
          <p:cNvSpPr>
            <a:spLocks noGrp="1"/>
          </p:cNvSpPr>
          <p:nvPr>
            <p:ph type="title"/>
          </p:nvPr>
        </p:nvSpPr>
        <p:spPr>
          <a:xfrm>
            <a:off x="3730015" y="63708"/>
            <a:ext cx="11556206" cy="2971800"/>
          </a:xfrm>
        </p:spPr>
        <p:txBody>
          <a:bodyPr/>
          <a:lstStyle/>
          <a:p>
            <a:r>
              <a:rPr lang="en-US" altLang="en-US" dirty="0" err="1">
                <a:solidFill>
                  <a:srgbClr val="FF0000"/>
                </a:solidFill>
              </a:rPr>
              <a:t>Nguyên</a:t>
            </a:r>
            <a:r>
              <a:rPr lang="en-US" altLang="en-US" dirty="0">
                <a:solidFill>
                  <a:srgbClr val="FF0000"/>
                </a:solidFill>
              </a:rPr>
              <a:t> </a:t>
            </a:r>
            <a:r>
              <a:rPr lang="en-US" altLang="en-US" dirty="0" err="1">
                <a:solidFill>
                  <a:srgbClr val="FF0000"/>
                </a:solidFill>
              </a:rPr>
              <a:t>liệu</a:t>
            </a:r>
            <a:r>
              <a:rPr lang="en-US" altLang="en-US" dirty="0">
                <a:solidFill>
                  <a:srgbClr val="FF0000"/>
                </a:solidFill>
              </a:rPr>
              <a:t> </a:t>
            </a:r>
            <a:r>
              <a:rPr lang="en-US" altLang="en-US" dirty="0" err="1">
                <a:solidFill>
                  <a:srgbClr val="FF0000"/>
                </a:solidFill>
              </a:rPr>
              <a:t>sữa</a:t>
            </a:r>
            <a:r>
              <a:rPr lang="en-US" altLang="en-US" dirty="0">
                <a:solidFill>
                  <a:srgbClr val="FF0000"/>
                </a:solidFill>
              </a:rPr>
              <a:t> </a:t>
            </a:r>
            <a:r>
              <a:rPr lang="en-US" altLang="en-US" dirty="0" err="1">
                <a:solidFill>
                  <a:srgbClr val="FF0000"/>
                </a:solidFill>
              </a:rPr>
              <a:t>thực</a:t>
            </a:r>
            <a:r>
              <a:rPr lang="en-US" altLang="en-US" dirty="0">
                <a:solidFill>
                  <a:srgbClr val="FF0000"/>
                </a:solidFill>
              </a:rPr>
              <a:t> </a:t>
            </a:r>
            <a:r>
              <a:rPr lang="en-US" altLang="en-US" dirty="0" err="1">
                <a:solidFill>
                  <a:srgbClr val="FF0000"/>
                </a:solidFill>
              </a:rPr>
              <a:t>vật</a:t>
            </a:r>
            <a:endParaRPr lang="en-US" altLang="en-US" dirty="0">
              <a:ln>
                <a:noFill/>
              </a:ln>
              <a:solidFill>
                <a:srgbClr val="FF0000"/>
              </a:solidFill>
            </a:endParaRPr>
          </a:p>
        </p:txBody>
      </p:sp>
      <p:sp>
        <p:nvSpPr>
          <p:cNvPr id="116739" name="Content Placeholder 2">
            <a:extLst>
              <a:ext uri="{FF2B5EF4-FFF2-40B4-BE49-F238E27FC236}">
                <a16:creationId xmlns:a16="http://schemas.microsoft.com/office/drawing/2014/main" id="{CDCAB5CC-5FE2-1841-B030-2F696D50F516}"/>
              </a:ext>
            </a:extLst>
          </p:cNvPr>
          <p:cNvSpPr>
            <a:spLocks noGrp="1"/>
          </p:cNvSpPr>
          <p:nvPr>
            <p:ph idx="1"/>
          </p:nvPr>
        </p:nvSpPr>
        <p:spPr>
          <a:xfrm>
            <a:off x="3200400" y="3035508"/>
            <a:ext cx="11556207" cy="2743200"/>
          </a:xfrm>
        </p:spPr>
        <p:txBody>
          <a:bodyPr/>
          <a:lstStyle/>
          <a:p>
            <a:r>
              <a:rPr lang="en-US" altLang="en-US" dirty="0"/>
              <a:t>Rice milk</a:t>
            </a:r>
          </a:p>
          <a:p>
            <a:r>
              <a:rPr lang="en-US" altLang="en-US" dirty="0"/>
              <a:t>Corn milk</a:t>
            </a:r>
          </a:p>
          <a:p>
            <a:r>
              <a:rPr lang="en-US" altLang="en-US" dirty="0"/>
              <a:t>Nut milk (Soya, </a:t>
            </a:r>
            <a:r>
              <a:rPr lang="en-US" altLang="en-US" dirty="0" err="1"/>
              <a:t>mungbean</a:t>
            </a:r>
            <a:r>
              <a:rPr lang="en-US" altLang="en-US" dirty="0"/>
              <a:t>, black bean, …)</a:t>
            </a:r>
          </a:p>
          <a:p>
            <a:endParaRPr lang="en-US" altLang="en-US" dirty="0"/>
          </a:p>
        </p:txBody>
      </p:sp>
      <p:pic>
        <p:nvPicPr>
          <p:cNvPr id="116740" name="Picture 2">
            <a:extLst>
              <a:ext uri="{FF2B5EF4-FFF2-40B4-BE49-F238E27FC236}">
                <a16:creationId xmlns:a16="http://schemas.microsoft.com/office/drawing/2014/main" id="{A6398E14-37D0-A2C5-C0BA-5F321A0C2C1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000501" y="5486400"/>
            <a:ext cx="8922545" cy="445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Title 1">
            <a:extLst>
              <a:ext uri="{FF2B5EF4-FFF2-40B4-BE49-F238E27FC236}">
                <a16:creationId xmlns:a16="http://schemas.microsoft.com/office/drawing/2014/main" id="{021642DD-B319-A6B6-ED33-D799DBB6D73C}"/>
              </a:ext>
            </a:extLst>
          </p:cNvPr>
          <p:cNvSpPr>
            <a:spLocks noGrp="1"/>
          </p:cNvSpPr>
          <p:nvPr>
            <p:ph type="title"/>
          </p:nvPr>
        </p:nvSpPr>
        <p:spPr>
          <a:xfrm>
            <a:off x="3439910" y="114300"/>
            <a:ext cx="11556206" cy="2971800"/>
          </a:xfrm>
        </p:spPr>
        <p:txBody>
          <a:bodyPr/>
          <a:lstStyle/>
          <a:p>
            <a:r>
              <a:rPr lang="en-US" altLang="en-US" dirty="0" err="1">
                <a:solidFill>
                  <a:srgbClr val="FF0000"/>
                </a:solidFill>
              </a:rPr>
              <a:t>Nguyên</a:t>
            </a:r>
            <a:r>
              <a:rPr lang="en-US" altLang="en-US" dirty="0">
                <a:solidFill>
                  <a:srgbClr val="FF0000"/>
                </a:solidFill>
              </a:rPr>
              <a:t> </a:t>
            </a:r>
            <a:r>
              <a:rPr lang="en-US" altLang="en-US" dirty="0" err="1">
                <a:solidFill>
                  <a:srgbClr val="FF0000"/>
                </a:solidFill>
              </a:rPr>
              <a:t>liệu</a:t>
            </a:r>
            <a:r>
              <a:rPr lang="en-US" altLang="en-US" dirty="0">
                <a:solidFill>
                  <a:srgbClr val="FF0000"/>
                </a:solidFill>
              </a:rPr>
              <a:t> </a:t>
            </a:r>
            <a:r>
              <a:rPr lang="en-US" altLang="en-US" dirty="0" err="1">
                <a:solidFill>
                  <a:srgbClr val="FF0000"/>
                </a:solidFill>
              </a:rPr>
              <a:t>từ</a:t>
            </a:r>
            <a:r>
              <a:rPr lang="en-US" altLang="en-US" dirty="0">
                <a:solidFill>
                  <a:srgbClr val="FF0000"/>
                </a:solidFill>
              </a:rPr>
              <a:t> </a:t>
            </a:r>
            <a:r>
              <a:rPr lang="en-US" altLang="en-US" dirty="0" err="1">
                <a:solidFill>
                  <a:srgbClr val="FF0000"/>
                </a:solidFill>
              </a:rPr>
              <a:t>ngành</a:t>
            </a:r>
            <a:r>
              <a:rPr lang="en-US" altLang="en-US" dirty="0">
                <a:solidFill>
                  <a:srgbClr val="FF0000"/>
                </a:solidFill>
              </a:rPr>
              <a:t> </a:t>
            </a:r>
            <a:r>
              <a:rPr lang="en-US" altLang="en-US" dirty="0" err="1">
                <a:solidFill>
                  <a:srgbClr val="FF0000"/>
                </a:solidFill>
              </a:rPr>
              <a:t>bia</a:t>
            </a:r>
            <a:endParaRPr lang="en-US" altLang="en-US" dirty="0">
              <a:ln>
                <a:noFill/>
              </a:ln>
              <a:solidFill>
                <a:srgbClr val="FF0000"/>
              </a:solidFill>
            </a:endParaRPr>
          </a:p>
        </p:txBody>
      </p:sp>
      <p:sp>
        <p:nvSpPr>
          <p:cNvPr id="117763" name="Content Placeholder 2">
            <a:extLst>
              <a:ext uri="{FF2B5EF4-FFF2-40B4-BE49-F238E27FC236}">
                <a16:creationId xmlns:a16="http://schemas.microsoft.com/office/drawing/2014/main" id="{A8CDCC13-3336-1DBB-821A-6E90A03DB483}"/>
              </a:ext>
            </a:extLst>
          </p:cNvPr>
          <p:cNvSpPr>
            <a:spLocks noGrp="1"/>
          </p:cNvSpPr>
          <p:nvPr>
            <p:ph idx="1"/>
          </p:nvPr>
        </p:nvSpPr>
        <p:spPr>
          <a:xfrm>
            <a:off x="3429000" y="3086100"/>
            <a:ext cx="11556207" cy="1600200"/>
          </a:xfrm>
        </p:spPr>
        <p:txBody>
          <a:bodyPr/>
          <a:lstStyle/>
          <a:p>
            <a:r>
              <a:rPr lang="en-US" altLang="en-US"/>
              <a:t>Yeast extract</a:t>
            </a:r>
          </a:p>
          <a:p>
            <a:r>
              <a:rPr lang="en-US" altLang="en-US"/>
              <a:t>Beta glucan</a:t>
            </a:r>
          </a:p>
        </p:txBody>
      </p:sp>
      <p:pic>
        <p:nvPicPr>
          <p:cNvPr id="117764" name="Picture 1">
            <a:extLst>
              <a:ext uri="{FF2B5EF4-FFF2-40B4-BE49-F238E27FC236}">
                <a16:creationId xmlns:a16="http://schemas.microsoft.com/office/drawing/2014/main" id="{DB5E829F-B95E-9D2F-029B-78B0D3B8867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57501" y="5153025"/>
            <a:ext cx="5338763" cy="444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65" name="Picture 2">
            <a:extLst>
              <a:ext uri="{FF2B5EF4-FFF2-40B4-BE49-F238E27FC236}">
                <a16:creationId xmlns:a16="http://schemas.microsoft.com/office/drawing/2014/main" id="{45A46802-036B-87BF-799F-C2C666563A8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029700" y="5403058"/>
            <a:ext cx="5486400" cy="3367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D5C35-88DB-1393-D8FA-E3A4336B2B70}"/>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662784DC-0D86-18E0-58CA-BB3F30705841}"/>
              </a:ext>
            </a:extLst>
          </p:cNvPr>
          <p:cNvSpPr>
            <a:spLocks noGrp="1"/>
          </p:cNvSpPr>
          <p:nvPr>
            <p:ph type="subTitle" idx="1"/>
          </p:nvPr>
        </p:nvSpPr>
        <p:spPr/>
        <p:txBody>
          <a:bodyPr/>
          <a:lstStyle/>
          <a:p>
            <a:endParaRPr lang="en-US"/>
          </a:p>
        </p:txBody>
      </p:sp>
      <p:pic>
        <p:nvPicPr>
          <p:cNvPr id="7" name="Picture 6">
            <a:extLst>
              <a:ext uri="{FF2B5EF4-FFF2-40B4-BE49-F238E27FC236}">
                <a16:creationId xmlns:a16="http://schemas.microsoft.com/office/drawing/2014/main" id="{147648E3-9C84-AFD1-A608-57DA34A41165}"/>
              </a:ext>
            </a:extLst>
          </p:cNvPr>
          <p:cNvPicPr>
            <a:picLocks noChangeAspect="1"/>
          </p:cNvPicPr>
          <p:nvPr/>
        </p:nvPicPr>
        <p:blipFill>
          <a:blip r:embed="rId3"/>
          <a:stretch>
            <a:fillRect/>
          </a:stretch>
        </p:blipFill>
        <p:spPr>
          <a:xfrm>
            <a:off x="0" y="114301"/>
            <a:ext cx="18052025" cy="10172699"/>
          </a:xfrm>
          <a:prstGeom prst="rect">
            <a:avLst/>
          </a:prstGeom>
        </p:spPr>
      </p:pic>
    </p:spTree>
    <p:extLst>
      <p:ext uri="{BB962C8B-B14F-4D97-AF65-F5344CB8AC3E}">
        <p14:creationId xmlns:p14="http://schemas.microsoft.com/office/powerpoint/2010/main" val="17389552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Title 1">
            <a:extLst>
              <a:ext uri="{FF2B5EF4-FFF2-40B4-BE49-F238E27FC236}">
                <a16:creationId xmlns:a16="http://schemas.microsoft.com/office/drawing/2014/main" id="{C997876E-25CA-FD9B-A62D-BBA058663112}"/>
              </a:ext>
            </a:extLst>
          </p:cNvPr>
          <p:cNvSpPr>
            <a:spLocks noGrp="1"/>
          </p:cNvSpPr>
          <p:nvPr>
            <p:ph type="title"/>
          </p:nvPr>
        </p:nvSpPr>
        <p:spPr>
          <a:xfrm>
            <a:off x="3750354" y="228600"/>
            <a:ext cx="11556206" cy="1600200"/>
          </a:xfrm>
        </p:spPr>
        <p:txBody>
          <a:bodyPr/>
          <a:lstStyle/>
          <a:p>
            <a:r>
              <a:rPr lang="en-US" altLang="en-US" dirty="0">
                <a:ln>
                  <a:noFill/>
                </a:ln>
                <a:solidFill>
                  <a:srgbClr val="FF0000"/>
                </a:solidFill>
              </a:rPr>
              <a:t>Aquaculture </a:t>
            </a:r>
          </a:p>
        </p:txBody>
      </p:sp>
      <p:sp>
        <p:nvSpPr>
          <p:cNvPr id="118787" name="Content Placeholder 2">
            <a:extLst>
              <a:ext uri="{FF2B5EF4-FFF2-40B4-BE49-F238E27FC236}">
                <a16:creationId xmlns:a16="http://schemas.microsoft.com/office/drawing/2014/main" id="{76A2AFB5-1298-8CEF-43C0-C5C48C5486F9}"/>
              </a:ext>
            </a:extLst>
          </p:cNvPr>
          <p:cNvSpPr>
            <a:spLocks noGrp="1"/>
          </p:cNvSpPr>
          <p:nvPr>
            <p:ph idx="1"/>
          </p:nvPr>
        </p:nvSpPr>
        <p:spPr>
          <a:xfrm>
            <a:off x="3759995" y="2400300"/>
            <a:ext cx="11556206" cy="4000500"/>
          </a:xfrm>
        </p:spPr>
        <p:txBody>
          <a:bodyPr/>
          <a:lstStyle/>
          <a:p>
            <a:r>
              <a:rPr lang="en-US" altLang="en-US"/>
              <a:t>Chitin </a:t>
            </a:r>
          </a:p>
          <a:p>
            <a:r>
              <a:rPr lang="en-US" altLang="en-US"/>
              <a:t>Chitosan</a:t>
            </a:r>
          </a:p>
          <a:p>
            <a:r>
              <a:rPr lang="en-US" altLang="en-US"/>
              <a:t>Gelatin</a:t>
            </a:r>
          </a:p>
          <a:p>
            <a:r>
              <a:rPr lang="en-US" altLang="en-US"/>
              <a:t>Collagen</a:t>
            </a:r>
          </a:p>
          <a:p>
            <a:r>
              <a:rPr lang="en-US" altLang="en-US"/>
              <a:t>Fish oil </a:t>
            </a:r>
          </a:p>
          <a:p>
            <a:endParaRPr lang="en-US" altLang="en-US"/>
          </a:p>
        </p:txBody>
      </p:sp>
      <p:pic>
        <p:nvPicPr>
          <p:cNvPr id="118788" name="Picture 2">
            <a:extLst>
              <a:ext uri="{FF2B5EF4-FFF2-40B4-BE49-F238E27FC236}">
                <a16:creationId xmlns:a16="http://schemas.microsoft.com/office/drawing/2014/main" id="{D33AD0B5-D45B-79A8-7094-B0BAEB17CC9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6443663"/>
            <a:ext cx="6698457" cy="3843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89" name="Picture 4">
            <a:extLst>
              <a:ext uri="{FF2B5EF4-FFF2-40B4-BE49-F238E27FC236}">
                <a16:creationId xmlns:a16="http://schemas.microsoft.com/office/drawing/2014/main" id="{A3DAB042-4D6B-706F-B907-B4145A35B2C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429750" y="6515100"/>
            <a:ext cx="6229350" cy="354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Title 1">
            <a:extLst>
              <a:ext uri="{FF2B5EF4-FFF2-40B4-BE49-F238E27FC236}">
                <a16:creationId xmlns:a16="http://schemas.microsoft.com/office/drawing/2014/main" id="{7669A645-13F2-3C08-7A82-D722E6E741B4}"/>
              </a:ext>
            </a:extLst>
          </p:cNvPr>
          <p:cNvSpPr>
            <a:spLocks noGrp="1"/>
          </p:cNvSpPr>
          <p:nvPr>
            <p:ph type="title"/>
          </p:nvPr>
        </p:nvSpPr>
        <p:spPr>
          <a:xfrm>
            <a:off x="3759995" y="571500"/>
            <a:ext cx="11556206" cy="1371600"/>
          </a:xfrm>
        </p:spPr>
        <p:txBody>
          <a:bodyPr/>
          <a:lstStyle/>
          <a:p>
            <a:r>
              <a:rPr lang="en-US" altLang="en-US" dirty="0" err="1">
                <a:solidFill>
                  <a:srgbClr val="FF0000"/>
                </a:solidFill>
              </a:rPr>
              <a:t>Nguyên</a:t>
            </a:r>
            <a:r>
              <a:rPr lang="en-US" altLang="en-US" dirty="0">
                <a:solidFill>
                  <a:srgbClr val="FF0000"/>
                </a:solidFill>
              </a:rPr>
              <a:t> </a:t>
            </a:r>
            <a:r>
              <a:rPr lang="en-US" altLang="en-US" dirty="0" err="1">
                <a:solidFill>
                  <a:srgbClr val="FF0000"/>
                </a:solidFill>
              </a:rPr>
              <a:t>liệu</a:t>
            </a:r>
            <a:r>
              <a:rPr lang="en-US" altLang="en-US" dirty="0">
                <a:solidFill>
                  <a:srgbClr val="FF0000"/>
                </a:solidFill>
              </a:rPr>
              <a:t> </a:t>
            </a:r>
            <a:r>
              <a:rPr lang="en-US" altLang="en-US" dirty="0" err="1">
                <a:solidFill>
                  <a:srgbClr val="FF0000"/>
                </a:solidFill>
              </a:rPr>
              <a:t>chức</a:t>
            </a:r>
            <a:r>
              <a:rPr lang="en-US" altLang="en-US" dirty="0">
                <a:solidFill>
                  <a:srgbClr val="FF0000"/>
                </a:solidFill>
              </a:rPr>
              <a:t> </a:t>
            </a:r>
            <a:r>
              <a:rPr lang="en-US" altLang="en-US" dirty="0" err="1">
                <a:solidFill>
                  <a:srgbClr val="FF0000"/>
                </a:solidFill>
              </a:rPr>
              <a:t>năng</a:t>
            </a:r>
            <a:endParaRPr lang="en-US" altLang="en-US" dirty="0">
              <a:ln>
                <a:noFill/>
              </a:ln>
              <a:solidFill>
                <a:srgbClr val="FF0000"/>
              </a:solidFill>
            </a:endParaRPr>
          </a:p>
        </p:txBody>
      </p:sp>
      <p:sp>
        <p:nvSpPr>
          <p:cNvPr id="119811" name="Content Placeholder 2">
            <a:extLst>
              <a:ext uri="{FF2B5EF4-FFF2-40B4-BE49-F238E27FC236}">
                <a16:creationId xmlns:a16="http://schemas.microsoft.com/office/drawing/2014/main" id="{C46CEBE2-271F-CAC0-3D3D-BD3052F17BB2}"/>
              </a:ext>
            </a:extLst>
          </p:cNvPr>
          <p:cNvSpPr>
            <a:spLocks noGrp="1"/>
          </p:cNvSpPr>
          <p:nvPr>
            <p:ph idx="1"/>
          </p:nvPr>
        </p:nvSpPr>
        <p:spPr>
          <a:xfrm>
            <a:off x="3759995" y="2857500"/>
            <a:ext cx="11556206" cy="3886200"/>
          </a:xfrm>
        </p:spPr>
        <p:txBody>
          <a:bodyPr/>
          <a:lstStyle/>
          <a:p>
            <a:r>
              <a:rPr lang="en-US" altLang="en-US" dirty="0"/>
              <a:t>Curcumin</a:t>
            </a:r>
          </a:p>
          <a:p>
            <a:r>
              <a:rPr lang="en-US" altLang="en-US" dirty="0" err="1"/>
              <a:t>Gac</a:t>
            </a:r>
            <a:endParaRPr lang="en-US" altLang="en-US" dirty="0"/>
          </a:p>
          <a:p>
            <a:r>
              <a:rPr lang="en-US" altLang="en-US" dirty="0"/>
              <a:t>Cinnamon</a:t>
            </a:r>
          </a:p>
          <a:p>
            <a:r>
              <a:rPr lang="en-US" altLang="en-US" dirty="0"/>
              <a:t>Plant extracts with high antioxidant and preservation activities</a:t>
            </a:r>
          </a:p>
          <a:p>
            <a:r>
              <a:rPr lang="en-US" altLang="en-US" dirty="0"/>
              <a:t>Medicinal plant </a:t>
            </a:r>
          </a:p>
          <a:p>
            <a:endParaRPr lang="en-US" altLang="en-US" dirty="0"/>
          </a:p>
        </p:txBody>
      </p:sp>
      <p:pic>
        <p:nvPicPr>
          <p:cNvPr id="119812" name="Picture 5">
            <a:extLst>
              <a:ext uri="{FF2B5EF4-FFF2-40B4-BE49-F238E27FC236}">
                <a16:creationId xmlns:a16="http://schemas.microsoft.com/office/drawing/2014/main" id="{3AE68073-8340-0FF2-ACD9-967BE4BEDB9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698457" y="6743700"/>
            <a:ext cx="4845843"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13" name="Picture 6">
            <a:extLst>
              <a:ext uri="{FF2B5EF4-FFF2-40B4-BE49-F238E27FC236}">
                <a16:creationId xmlns:a16="http://schemas.microsoft.com/office/drawing/2014/main" id="{20E91088-D00B-25C4-341A-0311AA6A61C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6743700"/>
            <a:ext cx="4412457"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14" name="Picture 7">
            <a:extLst>
              <a:ext uri="{FF2B5EF4-FFF2-40B4-BE49-F238E27FC236}">
                <a16:creationId xmlns:a16="http://schemas.microsoft.com/office/drawing/2014/main" id="{C4FA4B41-968C-0BB3-5EC3-EBB8D6A5AD0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594307" y="6743700"/>
            <a:ext cx="41529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2" descr="2">
            <a:extLst>
              <a:ext uri="{FF2B5EF4-FFF2-40B4-BE49-F238E27FC236}">
                <a16:creationId xmlns:a16="http://schemas.microsoft.com/office/drawing/2014/main" id="{03393B68-0646-5C08-930A-FD2F9C01B22A}"/>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850358" y="4236245"/>
            <a:ext cx="12587288" cy="181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0835" name="Group 3">
            <a:extLst>
              <a:ext uri="{FF2B5EF4-FFF2-40B4-BE49-F238E27FC236}">
                <a16:creationId xmlns:a16="http://schemas.microsoft.com/office/drawing/2014/main" id="{A6D5D137-ABB4-4866-048C-7F68D18C570D}"/>
              </a:ext>
            </a:extLst>
          </p:cNvPr>
          <p:cNvGrpSpPr>
            <a:grpSpLocks/>
          </p:cNvGrpSpPr>
          <p:nvPr/>
        </p:nvGrpSpPr>
        <p:grpSpPr bwMode="auto">
          <a:xfrm>
            <a:off x="14387513" y="0"/>
            <a:ext cx="1614488" cy="2286000"/>
            <a:chOff x="5082" y="672"/>
            <a:chExt cx="678" cy="960"/>
          </a:xfrm>
        </p:grpSpPr>
        <p:graphicFrame>
          <p:nvGraphicFramePr>
            <p:cNvPr id="120867" name="Object 4">
              <a:extLst>
                <a:ext uri="{FF2B5EF4-FFF2-40B4-BE49-F238E27FC236}">
                  <a16:creationId xmlns:a16="http://schemas.microsoft.com/office/drawing/2014/main" id="{21711BF3-4809-38B4-F6F0-FA00DE81F118}"/>
                </a:ext>
              </a:extLst>
            </p:cNvPr>
            <p:cNvGraphicFramePr>
              <a:graphicFrameLocks noChangeAspect="1"/>
            </p:cNvGraphicFramePr>
            <p:nvPr/>
          </p:nvGraphicFramePr>
          <p:xfrm>
            <a:off x="5082" y="672"/>
            <a:ext cx="678" cy="960"/>
          </p:xfrm>
          <a:graphic>
            <a:graphicData uri="http://schemas.openxmlformats.org/presentationml/2006/ole">
              <mc:AlternateContent xmlns:mc="http://schemas.openxmlformats.org/markup-compatibility/2006">
                <mc:Choice xmlns:v="urn:schemas-microsoft-com:vml" Requires="v">
                  <p:oleObj name="Clip" r:id="rId4" imgW="945022" imgH="1105057" progId="MS_ClipArt_Gallery.2">
                    <p:embed/>
                  </p:oleObj>
                </mc:Choice>
                <mc:Fallback>
                  <p:oleObj name="Clip" r:id="rId4" imgW="945022" imgH="1105057" progId="MS_ClipArt_Gallery.2">
                    <p:embed/>
                    <p:pic>
                      <p:nvPicPr>
                        <p:cNvPr id="120867" name="Object 4">
                          <a:extLst>
                            <a:ext uri="{FF2B5EF4-FFF2-40B4-BE49-F238E27FC236}">
                              <a16:creationId xmlns:a16="http://schemas.microsoft.com/office/drawing/2014/main" id="{21711BF3-4809-38B4-F6F0-FA00DE81F11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82" y="672"/>
                          <a:ext cx="678" cy="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20868" name="Picture 5" descr="pinksparkle6df1">
              <a:extLst>
                <a:ext uri="{FF2B5EF4-FFF2-40B4-BE49-F238E27FC236}">
                  <a16:creationId xmlns:a16="http://schemas.microsoft.com/office/drawing/2014/main" id="{BB1EB490-710B-957A-E9D9-1C066089C987}"/>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5328" y="1392"/>
              <a:ext cx="192" cy="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20836" name="Group 6">
            <a:extLst>
              <a:ext uri="{FF2B5EF4-FFF2-40B4-BE49-F238E27FC236}">
                <a16:creationId xmlns:a16="http://schemas.microsoft.com/office/drawing/2014/main" id="{4CEE3B58-364C-8624-4FFD-783B7E216968}"/>
              </a:ext>
            </a:extLst>
          </p:cNvPr>
          <p:cNvGrpSpPr>
            <a:grpSpLocks/>
          </p:cNvGrpSpPr>
          <p:nvPr/>
        </p:nvGrpSpPr>
        <p:grpSpPr bwMode="auto">
          <a:xfrm>
            <a:off x="14387513" y="2286000"/>
            <a:ext cx="1614488" cy="2286000"/>
            <a:chOff x="5082" y="672"/>
            <a:chExt cx="678" cy="960"/>
          </a:xfrm>
        </p:grpSpPr>
        <p:graphicFrame>
          <p:nvGraphicFramePr>
            <p:cNvPr id="120865" name="Object 7">
              <a:extLst>
                <a:ext uri="{FF2B5EF4-FFF2-40B4-BE49-F238E27FC236}">
                  <a16:creationId xmlns:a16="http://schemas.microsoft.com/office/drawing/2014/main" id="{91042BC5-4E62-1990-4033-BFAF507B2DB1}"/>
                </a:ext>
              </a:extLst>
            </p:cNvPr>
            <p:cNvGraphicFramePr>
              <a:graphicFrameLocks noChangeAspect="1"/>
            </p:cNvGraphicFramePr>
            <p:nvPr/>
          </p:nvGraphicFramePr>
          <p:xfrm>
            <a:off x="5082" y="672"/>
            <a:ext cx="678" cy="960"/>
          </p:xfrm>
          <a:graphic>
            <a:graphicData uri="http://schemas.openxmlformats.org/presentationml/2006/ole">
              <mc:AlternateContent xmlns:mc="http://schemas.openxmlformats.org/markup-compatibility/2006">
                <mc:Choice xmlns:v="urn:schemas-microsoft-com:vml" Requires="v">
                  <p:oleObj name="Clip" r:id="rId7" imgW="945022" imgH="1105057" progId="MS_ClipArt_Gallery.2">
                    <p:embed/>
                  </p:oleObj>
                </mc:Choice>
                <mc:Fallback>
                  <p:oleObj name="Clip" r:id="rId7" imgW="945022" imgH="1105057" progId="MS_ClipArt_Gallery.2">
                    <p:embed/>
                    <p:pic>
                      <p:nvPicPr>
                        <p:cNvPr id="120865" name="Object 7">
                          <a:extLst>
                            <a:ext uri="{FF2B5EF4-FFF2-40B4-BE49-F238E27FC236}">
                              <a16:creationId xmlns:a16="http://schemas.microsoft.com/office/drawing/2014/main" id="{91042BC5-4E62-1990-4033-BFAF507B2DB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82" y="672"/>
                          <a:ext cx="678" cy="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20866" name="Picture 8" descr="pinksparkle6df1">
              <a:extLst>
                <a:ext uri="{FF2B5EF4-FFF2-40B4-BE49-F238E27FC236}">
                  <a16:creationId xmlns:a16="http://schemas.microsoft.com/office/drawing/2014/main" id="{7A1E0D65-0F0D-9542-4889-DFCF6CC2FDF8}"/>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5328" y="1392"/>
              <a:ext cx="192" cy="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20837" name="Group 9">
            <a:extLst>
              <a:ext uri="{FF2B5EF4-FFF2-40B4-BE49-F238E27FC236}">
                <a16:creationId xmlns:a16="http://schemas.microsoft.com/office/drawing/2014/main" id="{C6465A6A-B4E1-C082-F57E-C737CBA00A51}"/>
              </a:ext>
            </a:extLst>
          </p:cNvPr>
          <p:cNvGrpSpPr>
            <a:grpSpLocks/>
          </p:cNvGrpSpPr>
          <p:nvPr/>
        </p:nvGrpSpPr>
        <p:grpSpPr bwMode="auto">
          <a:xfrm>
            <a:off x="2286001" y="0"/>
            <a:ext cx="1614488" cy="2286000"/>
            <a:chOff x="5082" y="672"/>
            <a:chExt cx="678" cy="960"/>
          </a:xfrm>
        </p:grpSpPr>
        <p:graphicFrame>
          <p:nvGraphicFramePr>
            <p:cNvPr id="120863" name="Object 10">
              <a:extLst>
                <a:ext uri="{FF2B5EF4-FFF2-40B4-BE49-F238E27FC236}">
                  <a16:creationId xmlns:a16="http://schemas.microsoft.com/office/drawing/2014/main" id="{5044C6F4-AF74-D1B8-B85B-5B8F47172376}"/>
                </a:ext>
              </a:extLst>
            </p:cNvPr>
            <p:cNvGraphicFramePr>
              <a:graphicFrameLocks noChangeAspect="1"/>
            </p:cNvGraphicFramePr>
            <p:nvPr/>
          </p:nvGraphicFramePr>
          <p:xfrm>
            <a:off x="5082" y="672"/>
            <a:ext cx="678" cy="960"/>
          </p:xfrm>
          <a:graphic>
            <a:graphicData uri="http://schemas.openxmlformats.org/presentationml/2006/ole">
              <mc:AlternateContent xmlns:mc="http://schemas.openxmlformats.org/markup-compatibility/2006">
                <mc:Choice xmlns:v="urn:schemas-microsoft-com:vml" Requires="v">
                  <p:oleObj name="Clip" r:id="rId9" imgW="945022" imgH="1105057" progId="MS_ClipArt_Gallery.2">
                    <p:embed/>
                  </p:oleObj>
                </mc:Choice>
                <mc:Fallback>
                  <p:oleObj name="Clip" r:id="rId9" imgW="945022" imgH="1105057" progId="MS_ClipArt_Gallery.2">
                    <p:embed/>
                    <p:pic>
                      <p:nvPicPr>
                        <p:cNvPr id="120863" name="Object 10">
                          <a:extLst>
                            <a:ext uri="{FF2B5EF4-FFF2-40B4-BE49-F238E27FC236}">
                              <a16:creationId xmlns:a16="http://schemas.microsoft.com/office/drawing/2014/main" id="{5044C6F4-AF74-D1B8-B85B-5B8F4717237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082" y="672"/>
                          <a:ext cx="678" cy="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20864" name="Picture 11" descr="pinksparkle6df1">
              <a:extLst>
                <a:ext uri="{FF2B5EF4-FFF2-40B4-BE49-F238E27FC236}">
                  <a16:creationId xmlns:a16="http://schemas.microsoft.com/office/drawing/2014/main" id="{92364F81-7F46-E818-84F4-8A19A3F145A7}"/>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5328" y="1392"/>
              <a:ext cx="192" cy="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20838" name="Group 12">
            <a:extLst>
              <a:ext uri="{FF2B5EF4-FFF2-40B4-BE49-F238E27FC236}">
                <a16:creationId xmlns:a16="http://schemas.microsoft.com/office/drawing/2014/main" id="{6ABAC282-4CE6-B002-6B30-704DB2597DF4}"/>
              </a:ext>
            </a:extLst>
          </p:cNvPr>
          <p:cNvGrpSpPr>
            <a:grpSpLocks/>
          </p:cNvGrpSpPr>
          <p:nvPr/>
        </p:nvGrpSpPr>
        <p:grpSpPr bwMode="auto">
          <a:xfrm>
            <a:off x="-12101513" y="5715000"/>
            <a:ext cx="1614488" cy="2286000"/>
            <a:chOff x="5082" y="672"/>
            <a:chExt cx="678" cy="960"/>
          </a:xfrm>
        </p:grpSpPr>
        <p:graphicFrame>
          <p:nvGraphicFramePr>
            <p:cNvPr id="120861" name="Object 13">
              <a:extLst>
                <a:ext uri="{FF2B5EF4-FFF2-40B4-BE49-F238E27FC236}">
                  <a16:creationId xmlns:a16="http://schemas.microsoft.com/office/drawing/2014/main" id="{206EA4D9-A2DC-F2E3-FF32-7D2F8548D289}"/>
                </a:ext>
              </a:extLst>
            </p:cNvPr>
            <p:cNvGraphicFramePr>
              <a:graphicFrameLocks noChangeAspect="1"/>
            </p:cNvGraphicFramePr>
            <p:nvPr/>
          </p:nvGraphicFramePr>
          <p:xfrm>
            <a:off x="5082" y="672"/>
            <a:ext cx="678" cy="960"/>
          </p:xfrm>
          <a:graphic>
            <a:graphicData uri="http://schemas.openxmlformats.org/presentationml/2006/ole">
              <mc:AlternateContent xmlns:mc="http://schemas.openxmlformats.org/markup-compatibility/2006">
                <mc:Choice xmlns:v="urn:schemas-microsoft-com:vml" Requires="v">
                  <p:oleObj name="Clip" r:id="rId11" imgW="945022" imgH="1105057" progId="MS_ClipArt_Gallery.2">
                    <p:embed/>
                  </p:oleObj>
                </mc:Choice>
                <mc:Fallback>
                  <p:oleObj name="Clip" r:id="rId11" imgW="945022" imgH="1105057" progId="MS_ClipArt_Gallery.2">
                    <p:embed/>
                    <p:pic>
                      <p:nvPicPr>
                        <p:cNvPr id="120861" name="Object 13">
                          <a:extLst>
                            <a:ext uri="{FF2B5EF4-FFF2-40B4-BE49-F238E27FC236}">
                              <a16:creationId xmlns:a16="http://schemas.microsoft.com/office/drawing/2014/main" id="{206EA4D9-A2DC-F2E3-FF32-7D2F8548D28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082" y="672"/>
                          <a:ext cx="678" cy="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20862" name="Picture 14" descr="pinksparkle6df1">
              <a:extLst>
                <a:ext uri="{FF2B5EF4-FFF2-40B4-BE49-F238E27FC236}">
                  <a16:creationId xmlns:a16="http://schemas.microsoft.com/office/drawing/2014/main" id="{79601063-327F-3D37-23CF-9E89C504B39A}"/>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5328" y="1392"/>
              <a:ext cx="192" cy="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20839" name="Picture 15" descr="pinksparkle6df1">
            <a:extLst>
              <a:ext uri="{FF2B5EF4-FFF2-40B4-BE49-F238E27FC236}">
                <a16:creationId xmlns:a16="http://schemas.microsoft.com/office/drawing/2014/main" id="{E59FA68A-7BB4-3C99-BAA3-D678570DD6EF}"/>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flipH="1">
            <a:off x="13601700" y="4457701"/>
            <a:ext cx="457200" cy="120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840" name="Picture 16" descr="pinksparkle6df1">
            <a:extLst>
              <a:ext uri="{FF2B5EF4-FFF2-40B4-BE49-F238E27FC236}">
                <a16:creationId xmlns:a16="http://schemas.microsoft.com/office/drawing/2014/main" id="{FC2A7FAC-E8FE-29DC-7FA1-DA449C39CC37}"/>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flipH="1">
            <a:off x="11430000" y="4457701"/>
            <a:ext cx="457200" cy="120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841" name="Picture 17" descr="pinksparkle6df1">
            <a:extLst>
              <a:ext uri="{FF2B5EF4-FFF2-40B4-BE49-F238E27FC236}">
                <a16:creationId xmlns:a16="http://schemas.microsoft.com/office/drawing/2014/main" id="{DFDFF3F5-BC06-9B3D-EEDE-7F97D8F6F640}"/>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flipH="1">
            <a:off x="8229600" y="4686301"/>
            <a:ext cx="457200" cy="120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842" name="Picture 18" descr="pinksparkle6df1">
            <a:extLst>
              <a:ext uri="{FF2B5EF4-FFF2-40B4-BE49-F238E27FC236}">
                <a16:creationId xmlns:a16="http://schemas.microsoft.com/office/drawing/2014/main" id="{EFF73E2F-0A88-AF62-9351-A1AB0905D902}"/>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flipH="1">
            <a:off x="5029200" y="4914901"/>
            <a:ext cx="457200" cy="120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843" name="Picture 19" descr="pinksparkle6df1">
            <a:extLst>
              <a:ext uri="{FF2B5EF4-FFF2-40B4-BE49-F238E27FC236}">
                <a16:creationId xmlns:a16="http://schemas.microsoft.com/office/drawing/2014/main" id="{A824518B-B18E-F45A-9B60-AC2A3D3456FC}"/>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flipH="1">
            <a:off x="14744700" y="4457701"/>
            <a:ext cx="457200" cy="120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844" name="Picture 20" descr="pinksparkle6df1">
            <a:extLst>
              <a:ext uri="{FF2B5EF4-FFF2-40B4-BE49-F238E27FC236}">
                <a16:creationId xmlns:a16="http://schemas.microsoft.com/office/drawing/2014/main" id="{B304C12B-791E-4D87-67E3-E86A99338F71}"/>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5201900" y="1"/>
            <a:ext cx="457200" cy="120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845" name="Picture 21" descr="pinksparkle6df1">
            <a:extLst>
              <a:ext uri="{FF2B5EF4-FFF2-40B4-BE49-F238E27FC236}">
                <a16:creationId xmlns:a16="http://schemas.microsoft.com/office/drawing/2014/main" id="{E660B843-23F9-5B1F-E038-088BD4096026}"/>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2628900" y="228601"/>
            <a:ext cx="457200" cy="120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0846" name="Group 22">
            <a:extLst>
              <a:ext uri="{FF2B5EF4-FFF2-40B4-BE49-F238E27FC236}">
                <a16:creationId xmlns:a16="http://schemas.microsoft.com/office/drawing/2014/main" id="{9D88EE52-6981-3854-F9E2-EEB77FFE76F7}"/>
              </a:ext>
            </a:extLst>
          </p:cNvPr>
          <p:cNvGrpSpPr>
            <a:grpSpLocks/>
          </p:cNvGrpSpPr>
          <p:nvPr/>
        </p:nvGrpSpPr>
        <p:grpSpPr bwMode="auto">
          <a:xfrm>
            <a:off x="29246513" y="4229100"/>
            <a:ext cx="1614488" cy="2286000"/>
            <a:chOff x="5082" y="672"/>
            <a:chExt cx="678" cy="960"/>
          </a:xfrm>
        </p:grpSpPr>
        <p:graphicFrame>
          <p:nvGraphicFramePr>
            <p:cNvPr id="120859" name="Object 23">
              <a:extLst>
                <a:ext uri="{FF2B5EF4-FFF2-40B4-BE49-F238E27FC236}">
                  <a16:creationId xmlns:a16="http://schemas.microsoft.com/office/drawing/2014/main" id="{BFA81C3B-A662-E509-FB69-7B18075E94A6}"/>
                </a:ext>
              </a:extLst>
            </p:cNvPr>
            <p:cNvGraphicFramePr>
              <a:graphicFrameLocks noChangeAspect="1"/>
            </p:cNvGraphicFramePr>
            <p:nvPr/>
          </p:nvGraphicFramePr>
          <p:xfrm>
            <a:off x="5082" y="672"/>
            <a:ext cx="678" cy="960"/>
          </p:xfrm>
          <a:graphic>
            <a:graphicData uri="http://schemas.openxmlformats.org/presentationml/2006/ole">
              <mc:AlternateContent xmlns:mc="http://schemas.openxmlformats.org/markup-compatibility/2006">
                <mc:Choice xmlns:v="urn:schemas-microsoft-com:vml" Requires="v">
                  <p:oleObj name="Clip" r:id="rId13" imgW="945022" imgH="1105057" progId="MS_ClipArt_Gallery.2">
                    <p:embed/>
                  </p:oleObj>
                </mc:Choice>
                <mc:Fallback>
                  <p:oleObj name="Clip" r:id="rId13" imgW="945022" imgH="1105057" progId="MS_ClipArt_Gallery.2">
                    <p:embed/>
                    <p:pic>
                      <p:nvPicPr>
                        <p:cNvPr id="120859" name="Object 23">
                          <a:extLst>
                            <a:ext uri="{FF2B5EF4-FFF2-40B4-BE49-F238E27FC236}">
                              <a16:creationId xmlns:a16="http://schemas.microsoft.com/office/drawing/2014/main" id="{BFA81C3B-A662-E509-FB69-7B18075E94A6}"/>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082" y="672"/>
                          <a:ext cx="678" cy="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20860" name="Picture 24" descr="pinksparkle6df1">
              <a:extLst>
                <a:ext uri="{FF2B5EF4-FFF2-40B4-BE49-F238E27FC236}">
                  <a16:creationId xmlns:a16="http://schemas.microsoft.com/office/drawing/2014/main" id="{C3C1F1F7-AD15-C985-AE0F-AEC97E6A7EA3}"/>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5328" y="1392"/>
              <a:ext cx="192" cy="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20847" name="Picture 25" descr="pinksparkle6df1">
            <a:extLst>
              <a:ext uri="{FF2B5EF4-FFF2-40B4-BE49-F238E27FC236}">
                <a16:creationId xmlns:a16="http://schemas.microsoft.com/office/drawing/2014/main" id="{4C8FB7D8-ADDB-2C39-C213-F449C9208C79}"/>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5201900" y="2171701"/>
            <a:ext cx="457200" cy="120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0848" name="Group 26">
            <a:extLst>
              <a:ext uri="{FF2B5EF4-FFF2-40B4-BE49-F238E27FC236}">
                <a16:creationId xmlns:a16="http://schemas.microsoft.com/office/drawing/2014/main" id="{F5FBD80D-84F1-ECE3-EE10-6CA8459C6CFB}"/>
              </a:ext>
            </a:extLst>
          </p:cNvPr>
          <p:cNvGrpSpPr>
            <a:grpSpLocks/>
          </p:cNvGrpSpPr>
          <p:nvPr/>
        </p:nvGrpSpPr>
        <p:grpSpPr bwMode="auto">
          <a:xfrm>
            <a:off x="29589413" y="12115800"/>
            <a:ext cx="1614488" cy="2286000"/>
            <a:chOff x="5082" y="672"/>
            <a:chExt cx="678" cy="960"/>
          </a:xfrm>
        </p:grpSpPr>
        <p:graphicFrame>
          <p:nvGraphicFramePr>
            <p:cNvPr id="120857" name="Object 27">
              <a:extLst>
                <a:ext uri="{FF2B5EF4-FFF2-40B4-BE49-F238E27FC236}">
                  <a16:creationId xmlns:a16="http://schemas.microsoft.com/office/drawing/2014/main" id="{4F49EC9F-E19F-7182-A3BA-8CD8541F0195}"/>
                </a:ext>
              </a:extLst>
            </p:cNvPr>
            <p:cNvGraphicFramePr>
              <a:graphicFrameLocks noChangeAspect="1"/>
            </p:cNvGraphicFramePr>
            <p:nvPr/>
          </p:nvGraphicFramePr>
          <p:xfrm>
            <a:off x="5082" y="672"/>
            <a:ext cx="678" cy="960"/>
          </p:xfrm>
          <a:graphic>
            <a:graphicData uri="http://schemas.openxmlformats.org/presentationml/2006/ole">
              <mc:AlternateContent xmlns:mc="http://schemas.openxmlformats.org/markup-compatibility/2006">
                <mc:Choice xmlns:v="urn:schemas-microsoft-com:vml" Requires="v">
                  <p:oleObj name="Clip" r:id="rId15" imgW="945022" imgH="1105057" progId="MS_ClipArt_Gallery.2">
                    <p:embed/>
                  </p:oleObj>
                </mc:Choice>
                <mc:Fallback>
                  <p:oleObj name="Clip" r:id="rId15" imgW="945022" imgH="1105057" progId="MS_ClipArt_Gallery.2">
                    <p:embed/>
                    <p:pic>
                      <p:nvPicPr>
                        <p:cNvPr id="120857" name="Object 27">
                          <a:extLst>
                            <a:ext uri="{FF2B5EF4-FFF2-40B4-BE49-F238E27FC236}">
                              <a16:creationId xmlns:a16="http://schemas.microsoft.com/office/drawing/2014/main" id="{4F49EC9F-E19F-7182-A3BA-8CD8541F0195}"/>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082" y="672"/>
                          <a:ext cx="678" cy="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20858" name="Picture 28" descr="pinksparkle6df1">
              <a:extLst>
                <a:ext uri="{FF2B5EF4-FFF2-40B4-BE49-F238E27FC236}">
                  <a16:creationId xmlns:a16="http://schemas.microsoft.com/office/drawing/2014/main" id="{CDC95A16-19E1-5F97-CD91-6D305B4B76BC}"/>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5328" y="1392"/>
              <a:ext cx="192" cy="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20849" name="Picture 29" descr="pinksparkle6df1">
            <a:extLst>
              <a:ext uri="{FF2B5EF4-FFF2-40B4-BE49-F238E27FC236}">
                <a16:creationId xmlns:a16="http://schemas.microsoft.com/office/drawing/2014/main" id="{927DC21F-C4BA-F4B4-5657-D6C94891F08E}"/>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5544800" y="10058401"/>
            <a:ext cx="457200" cy="120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850" name="Picture 21" descr="738402o80b3k1cyj">
            <a:extLst>
              <a:ext uri="{FF2B5EF4-FFF2-40B4-BE49-F238E27FC236}">
                <a16:creationId xmlns:a16="http://schemas.microsoft.com/office/drawing/2014/main" id="{17D0AABD-1329-EC8E-012E-FE3E64B3581D}"/>
              </a:ext>
            </a:extLst>
          </p:cNvPr>
          <p:cNvPicPr>
            <a:picLocks noChangeAspect="1" noChangeArrowheads="1" noCrop="1"/>
          </p:cNvPicPr>
          <p:nvPr/>
        </p:nvPicPr>
        <p:blipFill>
          <a:blip r:embed="rId17">
            <a:extLst>
              <a:ext uri="{28A0092B-C50C-407E-A947-70E740481C1C}">
                <a14:useLocalDpi xmlns:a14="http://schemas.microsoft.com/office/drawing/2010/main" val="0"/>
              </a:ext>
            </a:extLst>
          </a:blip>
          <a:srcRect/>
          <a:stretch>
            <a:fillRect/>
          </a:stretch>
        </p:blipFill>
        <p:spPr bwMode="auto">
          <a:xfrm>
            <a:off x="2286001" y="7772400"/>
            <a:ext cx="1283495"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851" name="Picture 31" descr="pinksparkle6df1">
            <a:extLst>
              <a:ext uri="{FF2B5EF4-FFF2-40B4-BE49-F238E27FC236}">
                <a16:creationId xmlns:a16="http://schemas.microsoft.com/office/drawing/2014/main" id="{19C14450-1D8C-4E99-839F-420EE304267D}"/>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flipH="1">
            <a:off x="3657600" y="4800601"/>
            <a:ext cx="457200" cy="120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852" name="Picture 32" descr="pinksparkle6df1">
            <a:extLst>
              <a:ext uri="{FF2B5EF4-FFF2-40B4-BE49-F238E27FC236}">
                <a16:creationId xmlns:a16="http://schemas.microsoft.com/office/drawing/2014/main" id="{30C6A1FF-B805-6F3F-5738-C8EE2389E4E2}"/>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flipH="1">
            <a:off x="6743700" y="4686301"/>
            <a:ext cx="457200" cy="120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853" name="Picture 33" descr="pinksparkle6df1">
            <a:extLst>
              <a:ext uri="{FF2B5EF4-FFF2-40B4-BE49-F238E27FC236}">
                <a16:creationId xmlns:a16="http://schemas.microsoft.com/office/drawing/2014/main" id="{424A58B5-9DAB-E5C0-6208-31855D8AE10F}"/>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flipH="1">
            <a:off x="10287000" y="4457701"/>
            <a:ext cx="457200" cy="120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854" name="Picture 34" descr="pinksparkle6df1">
            <a:extLst>
              <a:ext uri="{FF2B5EF4-FFF2-40B4-BE49-F238E27FC236}">
                <a16:creationId xmlns:a16="http://schemas.microsoft.com/office/drawing/2014/main" id="{C12D2C49-4F39-A9C3-E5F8-5428ABE797DE}"/>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flipH="1">
            <a:off x="12573000" y="4572001"/>
            <a:ext cx="457200" cy="120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855" name="Picture 21" descr="738402o80b3k1cyj">
            <a:extLst>
              <a:ext uri="{FF2B5EF4-FFF2-40B4-BE49-F238E27FC236}">
                <a16:creationId xmlns:a16="http://schemas.microsoft.com/office/drawing/2014/main" id="{5421062D-E04E-5FE7-34A6-5268BE45795B}"/>
              </a:ext>
            </a:extLst>
          </p:cNvPr>
          <p:cNvPicPr>
            <a:picLocks noChangeAspect="1" noChangeArrowheads="1" noCrop="1"/>
          </p:cNvPicPr>
          <p:nvPr/>
        </p:nvPicPr>
        <p:blipFill>
          <a:blip r:embed="rId17">
            <a:extLst>
              <a:ext uri="{28A0092B-C50C-407E-A947-70E740481C1C}">
                <a14:useLocalDpi xmlns:a14="http://schemas.microsoft.com/office/drawing/2010/main" val="0"/>
              </a:ext>
            </a:extLst>
          </a:blip>
          <a:srcRect/>
          <a:stretch>
            <a:fillRect/>
          </a:stretch>
        </p:blipFill>
        <p:spPr bwMode="auto">
          <a:xfrm>
            <a:off x="3543301" y="6972300"/>
            <a:ext cx="1283495"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856" name="Picture 36" descr="Picture1d">
            <a:extLst>
              <a:ext uri="{FF2B5EF4-FFF2-40B4-BE49-F238E27FC236}">
                <a16:creationId xmlns:a16="http://schemas.microsoft.com/office/drawing/2014/main" id="{EB07591B-1705-3BF2-38D6-A663A60B6129}"/>
              </a:ext>
            </a:extLst>
          </p:cNvPr>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a:off x="2286000" y="0"/>
            <a:ext cx="2286000"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D5C35-88DB-1393-D8FA-E3A4336B2B70}"/>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662784DC-0D86-18E0-58CA-BB3F30705841}"/>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4CCFEA79-1692-6ADE-58EF-D5B25B9A300F}"/>
              </a:ext>
            </a:extLst>
          </p:cNvPr>
          <p:cNvPicPr>
            <a:picLocks noChangeAspect="1"/>
          </p:cNvPicPr>
          <p:nvPr/>
        </p:nvPicPr>
        <p:blipFill>
          <a:blip r:embed="rId2"/>
          <a:stretch>
            <a:fillRect/>
          </a:stretch>
        </p:blipFill>
        <p:spPr>
          <a:xfrm>
            <a:off x="-1" y="1"/>
            <a:ext cx="18170013" cy="10286999"/>
          </a:xfrm>
          <a:prstGeom prst="rect">
            <a:avLst/>
          </a:prstGeom>
        </p:spPr>
      </p:pic>
    </p:spTree>
    <p:extLst>
      <p:ext uri="{BB962C8B-B14F-4D97-AF65-F5344CB8AC3E}">
        <p14:creationId xmlns:p14="http://schemas.microsoft.com/office/powerpoint/2010/main" val="15200538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D5C35-88DB-1393-D8FA-E3A4336B2B70}"/>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662784DC-0D86-18E0-58CA-BB3F30705841}"/>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495104A3-C62B-9FB3-5443-2212F55B331F}"/>
              </a:ext>
            </a:extLst>
          </p:cNvPr>
          <p:cNvPicPr>
            <a:picLocks noChangeAspect="1"/>
          </p:cNvPicPr>
          <p:nvPr/>
        </p:nvPicPr>
        <p:blipFill>
          <a:blip r:embed="rId2"/>
          <a:stretch>
            <a:fillRect/>
          </a:stretch>
        </p:blipFill>
        <p:spPr>
          <a:xfrm>
            <a:off x="-1" y="1"/>
            <a:ext cx="18037277" cy="10286999"/>
          </a:xfrm>
          <a:prstGeom prst="rect">
            <a:avLst/>
          </a:prstGeom>
        </p:spPr>
      </p:pic>
    </p:spTree>
    <p:extLst>
      <p:ext uri="{BB962C8B-B14F-4D97-AF65-F5344CB8AC3E}">
        <p14:creationId xmlns:p14="http://schemas.microsoft.com/office/powerpoint/2010/main" val="19865197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D5C35-88DB-1393-D8FA-E3A4336B2B70}"/>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662784DC-0D86-18E0-58CA-BB3F30705841}"/>
              </a:ext>
            </a:extLst>
          </p:cNvPr>
          <p:cNvSpPr>
            <a:spLocks noGrp="1"/>
          </p:cNvSpPr>
          <p:nvPr>
            <p:ph type="subTitle" idx="1"/>
          </p:nvPr>
        </p:nvSpPr>
        <p:spPr/>
        <p:txBody>
          <a:bodyPr/>
          <a:lstStyle/>
          <a:p>
            <a:endParaRPr lang="en-US" dirty="0"/>
          </a:p>
        </p:txBody>
      </p:sp>
      <p:pic>
        <p:nvPicPr>
          <p:cNvPr id="6" name="Picture 5">
            <a:extLst>
              <a:ext uri="{FF2B5EF4-FFF2-40B4-BE49-F238E27FC236}">
                <a16:creationId xmlns:a16="http://schemas.microsoft.com/office/drawing/2014/main" id="{535C2DC6-9DBF-B5A2-0616-4070704CB16D}"/>
              </a:ext>
            </a:extLst>
          </p:cNvPr>
          <p:cNvPicPr>
            <a:picLocks noChangeAspect="1"/>
          </p:cNvPicPr>
          <p:nvPr/>
        </p:nvPicPr>
        <p:blipFill>
          <a:blip r:embed="rId2"/>
          <a:stretch>
            <a:fillRect/>
          </a:stretch>
        </p:blipFill>
        <p:spPr>
          <a:xfrm>
            <a:off x="117987" y="0"/>
            <a:ext cx="18022529" cy="10287000"/>
          </a:xfrm>
          <a:prstGeom prst="rect">
            <a:avLst/>
          </a:prstGeom>
        </p:spPr>
      </p:pic>
    </p:spTree>
    <p:extLst>
      <p:ext uri="{BB962C8B-B14F-4D97-AF65-F5344CB8AC3E}">
        <p14:creationId xmlns:p14="http://schemas.microsoft.com/office/powerpoint/2010/main" val="20629498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D5C35-88DB-1393-D8FA-E3A4336B2B70}"/>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662784DC-0D86-18E0-58CA-BB3F30705841}"/>
              </a:ext>
            </a:extLst>
          </p:cNvPr>
          <p:cNvSpPr>
            <a:spLocks noGrp="1"/>
          </p:cNvSpPr>
          <p:nvPr>
            <p:ph type="subTitle" idx="1"/>
          </p:nvPr>
        </p:nvSpPr>
        <p:spPr/>
        <p:txBody>
          <a:bodyPr/>
          <a:lstStyle/>
          <a:p>
            <a:endParaRPr lang="en-US" dirty="0"/>
          </a:p>
        </p:txBody>
      </p:sp>
      <p:pic>
        <p:nvPicPr>
          <p:cNvPr id="7" name="Picture 6">
            <a:extLst>
              <a:ext uri="{FF2B5EF4-FFF2-40B4-BE49-F238E27FC236}">
                <a16:creationId xmlns:a16="http://schemas.microsoft.com/office/drawing/2014/main" id="{94C4C287-E556-C25F-D511-10F3EFE2CC1E}"/>
              </a:ext>
            </a:extLst>
          </p:cNvPr>
          <p:cNvPicPr>
            <a:picLocks noChangeAspect="1"/>
          </p:cNvPicPr>
          <p:nvPr/>
        </p:nvPicPr>
        <p:blipFill>
          <a:blip r:embed="rId2"/>
          <a:stretch>
            <a:fillRect/>
          </a:stretch>
        </p:blipFill>
        <p:spPr>
          <a:xfrm>
            <a:off x="0" y="0"/>
            <a:ext cx="18288000" cy="10287000"/>
          </a:xfrm>
          <a:prstGeom prst="rect">
            <a:avLst/>
          </a:prstGeom>
        </p:spPr>
      </p:pic>
    </p:spTree>
    <p:extLst>
      <p:ext uri="{BB962C8B-B14F-4D97-AF65-F5344CB8AC3E}">
        <p14:creationId xmlns:p14="http://schemas.microsoft.com/office/powerpoint/2010/main" val="213631279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Metadata/LabelInfo.xml><?xml version="1.0" encoding="utf-8"?>
<clbl:labelList xmlns:clbl="http://schemas.microsoft.com/office/2020/mipLabelMetadata">
  <clbl:label id="{3e04ed21-5c84-492a-88b2-403bfceb7a75}" enabled="1" method="Standard" siteId="{48987b2b-9d93-4204-a7e4-f221ab46793f}" removed="0"/>
</clbl:labelList>
</file>

<file path=docProps/app.xml><?xml version="1.0" encoding="utf-8"?>
<Properties xmlns="http://schemas.openxmlformats.org/officeDocument/2006/extended-properties" xmlns:vt="http://schemas.openxmlformats.org/officeDocument/2006/docPropsVTypes">
  <TotalTime>755</TotalTime>
  <Words>4688</Words>
  <Application>Microsoft Macintosh PowerPoint</Application>
  <PresentationFormat>Custom</PresentationFormat>
  <Paragraphs>561</Paragraphs>
  <Slides>52</Slides>
  <Notes>27</Notes>
  <HiddenSlides>0</HiddenSlides>
  <MMClips>0</MMClips>
  <ScaleCrop>false</ScaleCrop>
  <HeadingPairs>
    <vt:vector size="8" baseType="variant">
      <vt:variant>
        <vt:lpstr>Fonts Used</vt:lpstr>
      </vt:variant>
      <vt:variant>
        <vt:i4>20</vt:i4>
      </vt:variant>
      <vt:variant>
        <vt:lpstr>Theme</vt:lpstr>
      </vt:variant>
      <vt:variant>
        <vt:i4>1</vt:i4>
      </vt:variant>
      <vt:variant>
        <vt:lpstr>Embedded OLE Servers</vt:lpstr>
      </vt:variant>
      <vt:variant>
        <vt:i4>1</vt:i4>
      </vt:variant>
      <vt:variant>
        <vt:lpstr>Slide Titles</vt:lpstr>
      </vt:variant>
      <vt:variant>
        <vt:i4>52</vt:i4>
      </vt:variant>
    </vt:vector>
  </HeadingPairs>
  <TitlesOfParts>
    <vt:vector size="74" baseType="lpstr">
      <vt:lpstr>Poppins Light </vt:lpstr>
      <vt:lpstr>Open Sans</vt:lpstr>
      <vt:lpstr>Trebuchet MS</vt:lpstr>
      <vt:lpstr>arial</vt:lpstr>
      <vt:lpstr>Poppins</vt:lpstr>
      <vt:lpstr>SVN-Gilroy</vt:lpstr>
      <vt:lpstr>Arial MT</vt:lpstr>
      <vt:lpstr>Arial Narrow</vt:lpstr>
      <vt:lpstr>Wingdings</vt:lpstr>
      <vt:lpstr>Calibri</vt:lpstr>
      <vt:lpstr>Montserrat Heavy</vt:lpstr>
      <vt:lpstr>itcfranklingothicstd-book</vt:lpstr>
      <vt:lpstr>OpenSans-Regular</vt:lpstr>
      <vt:lpstr>Google Sans</vt:lpstr>
      <vt:lpstr>Montserrat</vt:lpstr>
      <vt:lpstr>Poppins Light Bold</vt:lpstr>
      <vt:lpstr>Times New Roman</vt:lpstr>
      <vt:lpstr>arial</vt:lpstr>
      <vt:lpstr>Verdana</vt:lpstr>
      <vt:lpstr>Poppins Light</vt:lpstr>
      <vt:lpstr>Office Theme</vt:lpstr>
      <vt:lpstr>Clip</vt:lpstr>
      <vt:lpstr>PowerPoint Presentation</vt:lpstr>
      <vt:lpstr>ĐỘ LỚN THỊ TRƯỜNG NGUYÊN LIỆU THỰC PHẨM</vt:lpstr>
      <vt:lpstr>PHÂN LOẠI NGUYÊN LIỆU THỰC PHẨM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Nguyên liệu từ trái cây và rau củ</vt:lpstr>
      <vt:lpstr>Rice and rice products</vt:lpstr>
      <vt:lpstr>Sản phẩm từ sắn</vt:lpstr>
      <vt:lpstr>Nguyên liệu từ dừa</vt:lpstr>
      <vt:lpstr>Nguyên liệu từ tảo</vt:lpstr>
      <vt:lpstr>Màu tự nhiên</vt:lpstr>
      <vt:lpstr>Nguyên liệu sữa thực vật</vt:lpstr>
      <vt:lpstr>Nguyên liệu từ ngành bia</vt:lpstr>
      <vt:lpstr>Aquaculture </vt:lpstr>
      <vt:lpstr>Nguyên liệu chức năng</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Bend the Trend</dc:title>
  <dc:creator>Duong Hoang Bao My (ACC HCM)</dc:creator>
  <cp:lastModifiedBy>Microsoft Office User</cp:lastModifiedBy>
  <cp:revision>13</cp:revision>
  <dcterms:created xsi:type="dcterms:W3CDTF">2006-08-16T00:00:00Z</dcterms:created>
  <dcterms:modified xsi:type="dcterms:W3CDTF">2024-09-25T02:29:25Z</dcterms:modified>
  <dc:identifier>DAF_1q0F6SE</dc:identifier>
</cp:coreProperties>
</file>